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82"/>
  </p:notesMasterIdLst>
  <p:handoutMasterIdLst>
    <p:handoutMasterId r:id="rId183"/>
  </p:handoutMasterIdLst>
  <p:sldIdLst>
    <p:sldId id="256" r:id="rId2"/>
    <p:sldId id="258" r:id="rId3"/>
    <p:sldId id="370" r:id="rId4"/>
    <p:sldId id="371" r:id="rId5"/>
    <p:sldId id="366" r:id="rId6"/>
    <p:sldId id="376" r:id="rId7"/>
    <p:sldId id="372" r:id="rId8"/>
    <p:sldId id="365" r:id="rId9"/>
    <p:sldId id="367" r:id="rId10"/>
    <p:sldId id="368" r:id="rId11"/>
    <p:sldId id="393" r:id="rId12"/>
    <p:sldId id="377" r:id="rId13"/>
    <p:sldId id="385" r:id="rId14"/>
    <p:sldId id="262" r:id="rId15"/>
    <p:sldId id="263" r:id="rId16"/>
    <p:sldId id="264" r:id="rId17"/>
    <p:sldId id="265" r:id="rId18"/>
    <p:sldId id="383" r:id="rId19"/>
    <p:sldId id="290" r:id="rId20"/>
    <p:sldId id="369" r:id="rId21"/>
    <p:sldId id="266" r:id="rId22"/>
    <p:sldId id="267" r:id="rId23"/>
    <p:sldId id="268" r:id="rId24"/>
    <p:sldId id="269" r:id="rId25"/>
    <p:sldId id="270" r:id="rId26"/>
    <p:sldId id="271" r:id="rId27"/>
    <p:sldId id="386" r:id="rId28"/>
    <p:sldId id="387" r:id="rId29"/>
    <p:sldId id="388" r:id="rId30"/>
    <p:sldId id="389" r:id="rId31"/>
    <p:sldId id="390" r:id="rId32"/>
    <p:sldId id="272" r:id="rId33"/>
    <p:sldId id="273" r:id="rId34"/>
    <p:sldId id="274" r:id="rId35"/>
    <p:sldId id="275" r:id="rId36"/>
    <p:sldId id="394" r:id="rId37"/>
    <p:sldId id="498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499" r:id="rId49"/>
    <p:sldId id="50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0" r:id="rId80"/>
    <p:sldId id="501" r:id="rId81"/>
    <p:sldId id="502" r:id="rId82"/>
    <p:sldId id="322" r:id="rId83"/>
    <p:sldId id="323" r:id="rId84"/>
    <p:sldId id="324" r:id="rId85"/>
    <p:sldId id="325" r:id="rId86"/>
    <p:sldId id="326" r:id="rId87"/>
    <p:sldId id="327" r:id="rId88"/>
    <p:sldId id="328" r:id="rId89"/>
    <p:sldId id="329" r:id="rId90"/>
    <p:sldId id="330" r:id="rId91"/>
    <p:sldId id="331" r:id="rId92"/>
    <p:sldId id="332" r:id="rId93"/>
    <p:sldId id="333" r:id="rId94"/>
    <p:sldId id="334" r:id="rId95"/>
    <p:sldId id="335" r:id="rId96"/>
    <p:sldId id="336" r:id="rId97"/>
    <p:sldId id="337" r:id="rId98"/>
    <p:sldId id="338" r:id="rId99"/>
    <p:sldId id="339" r:id="rId100"/>
    <p:sldId id="340" r:id="rId101"/>
    <p:sldId id="341" r:id="rId102"/>
    <p:sldId id="342" r:id="rId103"/>
    <p:sldId id="343" r:id="rId104"/>
    <p:sldId id="344" r:id="rId105"/>
    <p:sldId id="345" r:id="rId106"/>
    <p:sldId id="346" r:id="rId107"/>
    <p:sldId id="503" r:id="rId108"/>
    <p:sldId id="504" r:id="rId109"/>
    <p:sldId id="395" r:id="rId110"/>
    <p:sldId id="396" r:id="rId111"/>
    <p:sldId id="397" r:id="rId112"/>
    <p:sldId id="398" r:id="rId113"/>
    <p:sldId id="399" r:id="rId114"/>
    <p:sldId id="400" r:id="rId115"/>
    <p:sldId id="401" r:id="rId116"/>
    <p:sldId id="402" r:id="rId117"/>
    <p:sldId id="403" r:id="rId118"/>
    <p:sldId id="404" r:id="rId119"/>
    <p:sldId id="405" r:id="rId120"/>
    <p:sldId id="406" r:id="rId121"/>
    <p:sldId id="407" r:id="rId122"/>
    <p:sldId id="408" r:id="rId123"/>
    <p:sldId id="409" r:id="rId124"/>
    <p:sldId id="410" r:id="rId125"/>
    <p:sldId id="505" r:id="rId126"/>
    <p:sldId id="506" r:id="rId127"/>
    <p:sldId id="411" r:id="rId128"/>
    <p:sldId id="495" r:id="rId129"/>
    <p:sldId id="496" r:id="rId130"/>
    <p:sldId id="415" r:id="rId131"/>
    <p:sldId id="416" r:id="rId132"/>
    <p:sldId id="417" r:id="rId133"/>
    <p:sldId id="418" r:id="rId134"/>
    <p:sldId id="419" r:id="rId135"/>
    <p:sldId id="420" r:id="rId136"/>
    <p:sldId id="421" r:id="rId137"/>
    <p:sldId id="423" r:id="rId138"/>
    <p:sldId id="424" r:id="rId139"/>
    <p:sldId id="425" r:id="rId140"/>
    <p:sldId id="426" r:id="rId141"/>
    <p:sldId id="427" r:id="rId142"/>
    <p:sldId id="428" r:id="rId143"/>
    <p:sldId id="429" r:id="rId144"/>
    <p:sldId id="430" r:id="rId145"/>
    <p:sldId id="464" r:id="rId146"/>
    <p:sldId id="465" r:id="rId147"/>
    <p:sldId id="466" r:id="rId148"/>
    <p:sldId id="467" r:id="rId149"/>
    <p:sldId id="468" r:id="rId150"/>
    <p:sldId id="469" r:id="rId151"/>
    <p:sldId id="470" r:id="rId152"/>
    <p:sldId id="471" r:id="rId153"/>
    <p:sldId id="472" r:id="rId154"/>
    <p:sldId id="473" r:id="rId155"/>
    <p:sldId id="474" r:id="rId156"/>
    <p:sldId id="475" r:id="rId157"/>
    <p:sldId id="476" r:id="rId158"/>
    <p:sldId id="477" r:id="rId159"/>
    <p:sldId id="478" r:id="rId160"/>
    <p:sldId id="479" r:id="rId161"/>
    <p:sldId id="480" r:id="rId162"/>
    <p:sldId id="481" r:id="rId163"/>
    <p:sldId id="482" r:id="rId164"/>
    <p:sldId id="483" r:id="rId165"/>
    <p:sldId id="484" r:id="rId166"/>
    <p:sldId id="485" r:id="rId167"/>
    <p:sldId id="486" r:id="rId168"/>
    <p:sldId id="487" r:id="rId169"/>
    <p:sldId id="488" r:id="rId170"/>
    <p:sldId id="489" r:id="rId171"/>
    <p:sldId id="490" r:id="rId172"/>
    <p:sldId id="491" r:id="rId173"/>
    <p:sldId id="492" r:id="rId174"/>
    <p:sldId id="493" r:id="rId175"/>
    <p:sldId id="494" r:id="rId176"/>
    <p:sldId id="382" r:id="rId177"/>
    <p:sldId id="378" r:id="rId178"/>
    <p:sldId id="379" r:id="rId179"/>
    <p:sldId id="380" r:id="rId180"/>
    <p:sldId id="381" r:id="rId181"/>
  </p:sldIdLst>
  <p:sldSz cx="9144000" cy="6858000" type="screen4x3"/>
  <p:notesSz cx="6761163" cy="9942513"/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29"/>
    <a:srgbClr val="0075F6"/>
    <a:srgbClr val="66FFFF"/>
    <a:srgbClr val="00FFCC"/>
    <a:srgbClr val="6666FF"/>
    <a:srgbClr val="CC3399"/>
    <a:srgbClr val="B2B2B2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7" autoAdjust="0"/>
    <p:restoredTop sz="88636" autoAdjust="0"/>
  </p:normalViewPr>
  <p:slideViewPr>
    <p:cSldViewPr snapToGrid="0">
      <p:cViewPr varScale="1">
        <p:scale>
          <a:sx n="113" d="100"/>
          <a:sy n="113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32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58.wmf"/><Relationship Id="rId4" Type="http://schemas.openxmlformats.org/officeDocument/2006/relationships/image" Target="../media/image6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28784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0800" y="0"/>
            <a:ext cx="2928784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3794"/>
            <a:ext cx="2928784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0800" y="9443794"/>
            <a:ext cx="2928784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50A0A64D-BBF1-4427-8E6D-DD674507F3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63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28784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0800" y="0"/>
            <a:ext cx="2928784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6938" y="746125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117" y="4722694"/>
            <a:ext cx="5408930" cy="4474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3794"/>
            <a:ext cx="2928784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800" y="9443794"/>
            <a:ext cx="2928784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80CFD8B5-0E2B-47C3-8C41-74533DDD44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576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68FB62-D5A8-46DE-9997-61C2E3F8AFE8}" type="slidenum">
              <a:rPr lang="en-US" smtClean="0">
                <a:latin typeface="Arial" charset="0"/>
              </a:rPr>
              <a:pPr/>
              <a:t>1</a:t>
            </a:fld>
            <a:endParaRPr lang="en-US" smtClean="0">
              <a:latin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841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AA7B-6347-F145-8F53-425BA5697F1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97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E78686-E4A7-4F34-BF72-1AA12B152A0B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944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C14BBB-84CE-4597-A5DB-9A6206D8DDFD}" type="slidenum">
              <a:rPr lang="en-US"/>
              <a:pPr/>
              <a:t>21</a:t>
            </a:fld>
            <a:endParaRPr lang="en-US"/>
          </a:p>
        </p:txBody>
      </p:sp>
      <p:sp>
        <p:nvSpPr>
          <p:cNvPr id="40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1700" y="765175"/>
            <a:ext cx="4992688" cy="3744913"/>
          </a:xfrm>
          <a:ln/>
        </p:spPr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367" y="4738926"/>
            <a:ext cx="4963251" cy="4431802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906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53B1E2-787E-488C-94F1-62ED92DC7A12}" type="slidenum">
              <a:rPr lang="en-US"/>
              <a:pPr/>
              <a:t>22</a:t>
            </a:fld>
            <a:endParaRPr lang="en-US"/>
          </a:p>
        </p:txBody>
      </p:sp>
      <p:sp>
        <p:nvSpPr>
          <p:cNvPr id="404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1700" y="765175"/>
            <a:ext cx="4991100" cy="3744913"/>
          </a:xfrm>
          <a:ln/>
        </p:spPr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367" y="4738926"/>
            <a:ext cx="4963251" cy="4431802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632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E45974-9C06-45E9-BCBE-88676B3FE873}" type="slidenum">
              <a:rPr lang="en-US"/>
              <a:pPr/>
              <a:t>23</a:t>
            </a:fld>
            <a:endParaRPr lang="en-US"/>
          </a:p>
        </p:txBody>
      </p:sp>
      <p:sp>
        <p:nvSpPr>
          <p:cNvPr id="40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1700" y="765175"/>
            <a:ext cx="4992688" cy="3744913"/>
          </a:xfrm>
          <a:ln/>
        </p:spPr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367" y="4738926"/>
            <a:ext cx="4963251" cy="4431802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49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F3816C-9B2E-44AE-938F-3AFD8D4C7B5A}" type="slidenum">
              <a:rPr lang="en-US"/>
              <a:pPr/>
              <a:t>24</a:t>
            </a:fld>
            <a:endParaRPr lang="en-US"/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96938" y="744538"/>
            <a:ext cx="4967287" cy="3727450"/>
          </a:xfrm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5801" y="4721421"/>
            <a:ext cx="5409563" cy="447635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49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17C068-FB1C-4B68-987E-42F97794D7B9}" type="slidenum">
              <a:rPr lang="nl-NL"/>
              <a:pPr/>
              <a:t>25</a:t>
            </a:fld>
            <a:endParaRPr lang="nl-NL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1700" y="765175"/>
            <a:ext cx="4992688" cy="3744913"/>
          </a:xfrm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40" y="4738229"/>
            <a:ext cx="4962882" cy="4430977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640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59EA73-5D0D-4C8A-B7E5-4822F0BA68B0}" type="slidenum">
              <a:rPr lang="nl-NL" altLang="en-US"/>
              <a:pPr/>
              <a:t>27</a:t>
            </a:fld>
            <a:endParaRPr lang="nl-NL" alt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42055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DE52B9-1E5C-44BE-8D41-D9BA396BDD6B}" type="slidenum">
              <a:rPr lang="nl-NL" altLang="en-US"/>
              <a:pPr/>
              <a:t>28</a:t>
            </a:fld>
            <a:endParaRPr lang="nl-NL" alt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99135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346C1-0E3A-4349-B5DE-236758A0ED33}" type="slidenum">
              <a:rPr lang="nl-NL" altLang="en-US"/>
              <a:pPr/>
              <a:t>29</a:t>
            </a:fld>
            <a:endParaRPr lang="nl-NL" altLang="en-US"/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6306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C1F587-83F3-49CD-A746-7A0559C1A5D1}" type="slidenum">
              <a:rPr lang="en-US"/>
              <a:pPr/>
              <a:t>2</a:t>
            </a:fld>
            <a:endParaRPr lang="en-US"/>
          </a:p>
        </p:txBody>
      </p:sp>
      <p:sp>
        <p:nvSpPr>
          <p:cNvPr id="398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19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5CD59-9FFC-4DE7-BE9F-F48DB7DDEE3E}" type="slidenum">
              <a:rPr lang="nl-NL" altLang="en-US"/>
              <a:pPr/>
              <a:t>30</a:t>
            </a:fld>
            <a:endParaRPr lang="nl-NL" alt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44026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1EF074-FC31-445B-8871-D8F49634BC0D}" type="slidenum">
              <a:rPr lang="nl-NL" altLang="en-US"/>
              <a:pPr/>
              <a:t>31</a:t>
            </a:fld>
            <a:endParaRPr lang="nl-NL" altLang="en-US"/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3849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E2EC91-9052-47AE-8F84-A8B1C2F4E41D}" type="slidenum">
              <a:rPr lang="nl-NL"/>
              <a:pPr/>
              <a:t>32</a:t>
            </a:fld>
            <a:endParaRPr lang="nl-NL"/>
          </a:p>
        </p:txBody>
      </p:sp>
      <p:sp>
        <p:nvSpPr>
          <p:cNvPr id="407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755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  <a:buFontTx/>
              <a:buChar char="-"/>
            </a:pPr>
            <a:r>
              <a:rPr lang="en-US"/>
              <a:t>Vertex constraint</a:t>
            </a:r>
          </a:p>
          <a:p>
            <a:pPr>
              <a:spcBef>
                <a:spcPct val="0"/>
              </a:spcBef>
              <a:buFontTx/>
              <a:buChar char="-"/>
            </a:pPr>
            <a:r>
              <a:rPr lang="en-US"/>
              <a:t>Exterior vertex constraint</a:t>
            </a:r>
          </a:p>
          <a:p>
            <a:pPr>
              <a:spcBef>
                <a:spcPct val="0"/>
              </a:spcBef>
              <a:buFontTx/>
              <a:buChar char="-"/>
            </a:pPr>
            <a:r>
              <a:rPr lang="en-US"/>
              <a:t>Meaning of red and blue edges</a:t>
            </a:r>
          </a:p>
          <a:p>
            <a:pPr>
              <a:spcBef>
                <a:spcPct val="0"/>
              </a:spcBef>
              <a:buFontTx/>
              <a:buChar char="-"/>
            </a:pPr>
            <a:r>
              <a:rPr lang="en-US"/>
              <a:t>Correspondence between Rect duals and RELs</a:t>
            </a:r>
          </a:p>
          <a:p>
            <a:pPr>
              <a:spcBef>
                <a:spcPct val="0"/>
              </a:spcBef>
              <a:buFontTx/>
              <a:buChar char="-"/>
            </a:pPr>
            <a:r>
              <a:rPr lang="en-US"/>
              <a:t>&lt;click&gt; Directions are uniquely determined by the colouring and they aren’t very relevant for us</a:t>
            </a:r>
          </a:p>
        </p:txBody>
      </p:sp>
      <p:sp>
        <p:nvSpPr>
          <p:cNvPr id="407556" name="Slide Number Placeholder 3"/>
          <p:cNvSpPr txBox="1">
            <a:spLocks noGrp="1"/>
          </p:cNvSpPr>
          <p:nvPr/>
        </p:nvSpPr>
        <p:spPr bwMode="auto">
          <a:xfrm>
            <a:off x="3829761" y="9443662"/>
            <a:ext cx="2929837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BE638FC-96C1-4F23-9AE8-28908A04B554}" type="slidenum">
              <a:rPr lang="en-US" sz="1200">
                <a:latin typeface="Calibri" pitchFamily="34" charset="0"/>
              </a:rPr>
              <a:pPr algn="r"/>
              <a:t>32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017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92B42B-CE29-4039-A609-698E85CF6EAF}" type="slidenum">
              <a:rPr lang="en-US"/>
              <a:pPr/>
              <a:t>35</a:t>
            </a:fld>
            <a:endParaRPr lang="en-US"/>
          </a:p>
        </p:txBody>
      </p:sp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1700" y="765175"/>
            <a:ext cx="4992688" cy="3744913"/>
          </a:xfrm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367" y="4738926"/>
            <a:ext cx="4963251" cy="4431802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344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E454CD-7D10-4594-9E03-211ED192AA59}" type="slidenum">
              <a:rPr lang="nl-NL"/>
              <a:pPr/>
              <a:t>38</a:t>
            </a:fld>
            <a:endParaRPr lang="nl-NL"/>
          </a:p>
        </p:txBody>
      </p:sp>
      <p:sp>
        <p:nvSpPr>
          <p:cNvPr id="464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489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There are definitely graphs with an exponential number of labelings, as can be seen here. Each diagonal edge can be coloured independently in two different ways.</a:t>
            </a:r>
          </a:p>
          <a:p>
            <a:pPr>
              <a:spcBef>
                <a:spcPct val="0"/>
              </a:spcBef>
            </a:pPr>
            <a:r>
              <a:rPr lang="en-US"/>
              <a:t>And this is still pretty restrictive, because there are also lots of labelings where some vertical edges are blue or some horizontal edges are red.</a:t>
            </a:r>
          </a:p>
        </p:txBody>
      </p:sp>
      <p:sp>
        <p:nvSpPr>
          <p:cNvPr id="464900" name="Slide Number Placeholder 3"/>
          <p:cNvSpPr txBox="1">
            <a:spLocks noGrp="1"/>
          </p:cNvSpPr>
          <p:nvPr/>
        </p:nvSpPr>
        <p:spPr bwMode="auto">
          <a:xfrm>
            <a:off x="3829761" y="9443662"/>
            <a:ext cx="2929837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09765B4-779A-4509-94B0-7B36C1182A7B}" type="slidenum">
              <a:rPr lang="en-US" sz="1200">
                <a:latin typeface="Calibri" pitchFamily="34" charset="0"/>
              </a:rPr>
              <a:pPr algn="r"/>
              <a:t>38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672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960AD-F95D-48A6-A639-97CEAAC2241C}" type="slidenum">
              <a:rPr lang="nl-NL"/>
              <a:pPr/>
              <a:t>39</a:t>
            </a:fld>
            <a:endParaRPr lang="nl-NL"/>
          </a:p>
        </p:txBody>
      </p:sp>
      <p:sp>
        <p:nvSpPr>
          <p:cNvPr id="466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694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So let’s look at a simple case, a single row of grid cells.</a:t>
            </a:r>
          </a:p>
        </p:txBody>
      </p:sp>
      <p:sp>
        <p:nvSpPr>
          <p:cNvPr id="466948" name="Slide Number Placeholder 3"/>
          <p:cNvSpPr txBox="1">
            <a:spLocks noGrp="1"/>
          </p:cNvSpPr>
          <p:nvPr/>
        </p:nvSpPr>
        <p:spPr bwMode="auto">
          <a:xfrm>
            <a:off x="3829761" y="9443662"/>
            <a:ext cx="2929837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3EF2DD0-E5DC-48E6-BEC6-4A0CFF0815AA}" type="slidenum">
              <a:rPr lang="en-US" sz="1200">
                <a:latin typeface="Calibri" pitchFamily="34" charset="0"/>
              </a:rPr>
              <a:pPr algn="r"/>
              <a:t>39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4182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45EE85-A4E7-4B65-81A3-B8F16F1E3BCB}" type="slidenum">
              <a:rPr lang="nl-NL"/>
              <a:pPr/>
              <a:t>40</a:t>
            </a:fld>
            <a:endParaRPr lang="nl-NL"/>
          </a:p>
        </p:txBody>
      </p:sp>
      <p:sp>
        <p:nvSpPr>
          <p:cNvPr id="468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899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We can see this as a kind of transition system, where the vertical edges are the states and there are multiple ways of moving from each state to a new one.</a:t>
            </a:r>
          </a:p>
          <a:p>
            <a:pPr>
              <a:spcBef>
                <a:spcPct val="0"/>
              </a:spcBef>
            </a:pPr>
            <a:r>
              <a:rPr lang="en-US"/>
              <a:t>We can represent this in a transition matrix.</a:t>
            </a:r>
          </a:p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68996" name="Slide Number Placeholder 3"/>
          <p:cNvSpPr txBox="1">
            <a:spLocks noGrp="1"/>
          </p:cNvSpPr>
          <p:nvPr/>
        </p:nvSpPr>
        <p:spPr bwMode="auto">
          <a:xfrm>
            <a:off x="3829761" y="9443662"/>
            <a:ext cx="2929837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B44E9A8-2F56-4835-8CED-7EEB9730CDAC}" type="slidenum">
              <a:rPr lang="en-US" sz="1200">
                <a:latin typeface="Calibri" pitchFamily="34" charset="0"/>
              </a:rPr>
              <a:pPr algn="r"/>
              <a:t>40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279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8EE0C3-FDCF-4F5D-B3A0-D97A2031E363}" type="slidenum">
              <a:rPr lang="nl-NL"/>
              <a:pPr/>
              <a:t>41</a:t>
            </a:fld>
            <a:endParaRPr lang="nl-NL"/>
          </a:p>
        </p:txBody>
      </p:sp>
      <p:sp>
        <p:nvSpPr>
          <p:cNvPr id="471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4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From this matrix, we can calculate the number of labelings that a row with a certain amount of columns has. With one column… with two columns…</a:t>
            </a:r>
          </a:p>
          <a:p>
            <a:pPr>
              <a:spcBef>
                <a:spcPct val="0"/>
              </a:spcBef>
            </a:pPr>
            <a:r>
              <a:rPr lang="en-US"/>
              <a:t>Eventually, this converges to a factor times the previous number of labelings. This factor corresponds to the largest eigenvalue of the matrix.</a:t>
            </a:r>
          </a:p>
        </p:txBody>
      </p:sp>
      <p:sp>
        <p:nvSpPr>
          <p:cNvPr id="471044" name="Slide Number Placeholder 3"/>
          <p:cNvSpPr txBox="1">
            <a:spLocks noGrp="1"/>
          </p:cNvSpPr>
          <p:nvPr/>
        </p:nvSpPr>
        <p:spPr bwMode="auto">
          <a:xfrm>
            <a:off x="3829761" y="9443662"/>
            <a:ext cx="2929837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2F901E0-2B7C-4769-ABE8-59185B116816}" type="slidenum">
              <a:rPr lang="en-US" sz="1200">
                <a:latin typeface="Calibri" pitchFamily="34" charset="0"/>
              </a:rPr>
              <a:pPr algn="r"/>
              <a:t>41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0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AECBC4-6C12-4693-8BA2-BE2456FC52EC}" type="slidenum">
              <a:rPr lang="nl-NL"/>
              <a:pPr/>
              <a:t>44</a:t>
            </a:fld>
            <a:endParaRPr lang="nl-NL"/>
          </a:p>
        </p:txBody>
      </p:sp>
      <p:sp>
        <p:nvSpPr>
          <p:cNvPr id="477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718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It gives an upperbound on F, so if we take S as the set of all edges of the graph, we can let F be the collection of the set of blue edges for each labeling.</a:t>
            </a:r>
          </a:p>
        </p:txBody>
      </p:sp>
      <p:sp>
        <p:nvSpPr>
          <p:cNvPr id="477188" name="Slide Number Placeholder 3"/>
          <p:cNvSpPr txBox="1">
            <a:spLocks noGrp="1"/>
          </p:cNvSpPr>
          <p:nvPr/>
        </p:nvSpPr>
        <p:spPr bwMode="auto">
          <a:xfrm>
            <a:off x="3829761" y="9443662"/>
            <a:ext cx="2929837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B03F077-D0C3-444B-9A74-E036DA249720}" type="slidenum">
              <a:rPr lang="en-US" sz="1200">
                <a:latin typeface="Calibri" pitchFamily="34" charset="0"/>
              </a:rPr>
              <a:pPr algn="r"/>
              <a:t>44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273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2F3AD5-D78B-4B6D-9F12-45B15514D521}" type="slidenum">
              <a:rPr lang="nl-NL"/>
              <a:pPr/>
              <a:t>45</a:t>
            </a:fld>
            <a:endParaRPr lang="nl-NL"/>
          </a:p>
        </p:txBody>
      </p:sp>
      <p:sp>
        <p:nvSpPr>
          <p:cNvPr id="479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92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79236" name="Slide Number Placeholder 3"/>
          <p:cNvSpPr txBox="1">
            <a:spLocks noGrp="1"/>
          </p:cNvSpPr>
          <p:nvPr/>
        </p:nvSpPr>
        <p:spPr bwMode="auto">
          <a:xfrm>
            <a:off x="3829761" y="9443662"/>
            <a:ext cx="2929837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D9E31C4-B7C9-49C5-8946-32A09B3BC76B}" type="slidenum">
              <a:rPr lang="en-US" sz="1200">
                <a:latin typeface="Calibri" pitchFamily="34" charset="0"/>
              </a:rPr>
              <a:pPr algn="r"/>
              <a:t>45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19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9CC23D-FC69-4F7D-B342-E73EDB61428D}" type="slidenum">
              <a:rPr lang="nl-NL" altLang="en-US"/>
              <a:pPr/>
              <a:t>5</a:t>
            </a:fld>
            <a:endParaRPr lang="nl-NL" alt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652364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8546B1-E907-4F06-8B4A-2AECE3CDE6E9}" type="slidenum">
              <a:rPr lang="nl-NL"/>
              <a:pPr/>
              <a:t>46</a:t>
            </a:fld>
            <a:endParaRPr lang="nl-NL"/>
          </a:p>
        </p:txBody>
      </p:sp>
      <p:sp>
        <p:nvSpPr>
          <p:cNvPr id="481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28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81284" name="Slide Number Placeholder 3"/>
          <p:cNvSpPr txBox="1">
            <a:spLocks noGrp="1"/>
          </p:cNvSpPr>
          <p:nvPr/>
        </p:nvSpPr>
        <p:spPr bwMode="auto">
          <a:xfrm>
            <a:off x="3829761" y="9443662"/>
            <a:ext cx="2929837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7596A4E-C2D0-40D2-A37C-E7D3C981EE52}" type="slidenum">
              <a:rPr lang="en-US" sz="1200">
                <a:latin typeface="Calibri" pitchFamily="34" charset="0"/>
              </a:rPr>
              <a:pPr algn="r"/>
              <a:t>46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041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B99E6E-764F-41CB-8E43-5CDDE6EEF294}" type="slidenum">
              <a:rPr lang="nl-NL"/>
              <a:pPr/>
              <a:t>47</a:t>
            </a:fld>
            <a:endParaRPr lang="nl-NL"/>
          </a:p>
        </p:txBody>
      </p:sp>
      <p:sp>
        <p:nvSpPr>
          <p:cNvPr id="483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333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83332" name="Slide Number Placeholder 3"/>
          <p:cNvSpPr txBox="1">
            <a:spLocks noGrp="1"/>
          </p:cNvSpPr>
          <p:nvPr/>
        </p:nvSpPr>
        <p:spPr bwMode="auto">
          <a:xfrm>
            <a:off x="3829761" y="9443662"/>
            <a:ext cx="2929837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353CCE4-80B2-4678-A59B-649CE466044D}" type="slidenum">
              <a:rPr lang="en-US" sz="1200">
                <a:latin typeface="Calibri" pitchFamily="34" charset="0"/>
              </a:rPr>
              <a:pPr algn="r"/>
              <a:t>47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8680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17C068-FB1C-4B68-987E-42F97794D7B9}" type="slidenum">
              <a:rPr lang="nl-NL"/>
              <a:pPr/>
              <a:t>67</a:t>
            </a:fld>
            <a:endParaRPr lang="nl-NL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1700" y="765175"/>
            <a:ext cx="4992688" cy="3744913"/>
          </a:xfrm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40" y="4738229"/>
            <a:ext cx="4962882" cy="4430977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324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2EB471-18C6-43CE-8BC4-DA58004D71B0}" type="slidenum">
              <a:rPr lang="en-US"/>
              <a:pPr/>
              <a:t>82</a:t>
            </a:fld>
            <a:endParaRPr lang="en-US"/>
          </a:p>
        </p:txBody>
      </p:sp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65175"/>
            <a:ext cx="4989512" cy="3743325"/>
          </a:xfrm>
          <a:ln/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367" y="4737335"/>
            <a:ext cx="4963251" cy="4433393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3952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AC0877-3824-4089-8C99-FE787DE7FC65}" type="slidenum">
              <a:rPr lang="en-US"/>
              <a:pPr/>
              <a:t>83</a:t>
            </a:fld>
            <a:endParaRPr lang="en-US"/>
          </a:p>
        </p:txBody>
      </p:sp>
      <p:sp>
        <p:nvSpPr>
          <p:cNvPr id="626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673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8E03D9-ED73-4D4B-9D31-649D7CFCF50B}" type="slidenum">
              <a:rPr lang="en-US"/>
              <a:pPr/>
              <a:t>85</a:t>
            </a:fld>
            <a:endParaRPr lang="en-US"/>
          </a:p>
        </p:txBody>
      </p:sp>
      <p:sp>
        <p:nvSpPr>
          <p:cNvPr id="588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1700" y="763588"/>
            <a:ext cx="4992688" cy="3744912"/>
          </a:xfrm>
          <a:ln/>
        </p:spPr>
      </p:sp>
      <p:sp>
        <p:nvSpPr>
          <p:cNvPr id="588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234" y="4738627"/>
            <a:ext cx="4963452" cy="4432704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470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1DCD5A-5DFB-4014-BD13-0DD8B078C925}" type="slidenum">
              <a:rPr lang="en-US"/>
              <a:pPr/>
              <a:t>100</a:t>
            </a:fld>
            <a:endParaRPr lang="en-US"/>
          </a:p>
        </p:txBody>
      </p:sp>
      <p:sp>
        <p:nvSpPr>
          <p:cNvPr id="88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328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1AE249-3FD5-416C-AC50-E9BA6C32C2CD}" type="slidenum">
              <a:rPr lang="en-US"/>
              <a:pPr/>
              <a:t>101</a:t>
            </a:fld>
            <a:endParaRPr lang="en-US"/>
          </a:p>
        </p:txBody>
      </p:sp>
      <p:sp>
        <p:nvSpPr>
          <p:cNvPr id="90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416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CDDA09-4EFC-4E7C-9953-06B2D0586CC9}" type="slidenum">
              <a:rPr lang="en-US"/>
              <a:pPr/>
              <a:t>102</a:t>
            </a:fld>
            <a:endParaRPr lang="en-US"/>
          </a:p>
        </p:txBody>
      </p:sp>
      <p:sp>
        <p:nvSpPr>
          <p:cNvPr id="89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767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BAB0D5-B926-4EB4-9F45-207F88924CC5}" type="slidenum">
              <a:rPr lang="en-US"/>
              <a:pPr/>
              <a:t>103</a:t>
            </a:fld>
            <a:endParaRPr lang="en-US"/>
          </a:p>
        </p:txBody>
      </p:sp>
      <p:sp>
        <p:nvSpPr>
          <p:cNvPr id="89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28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F85833-E0CA-46A1-84F6-0B7C793B1BF3}" type="slidenum">
              <a:rPr lang="nl-NL" altLang="en-US"/>
              <a:pPr/>
              <a:t>9</a:t>
            </a:fld>
            <a:endParaRPr lang="nl-NL" alt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765349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1DC557-B135-482F-8875-97EE2E1E162E}" type="slidenum">
              <a:rPr lang="en-US"/>
              <a:pPr/>
              <a:t>104</a:t>
            </a:fld>
            <a:endParaRPr lang="en-US"/>
          </a:p>
        </p:txBody>
      </p:sp>
      <p:sp>
        <p:nvSpPr>
          <p:cNvPr id="89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502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E78686-E4A7-4F34-BF72-1AA12B152A0B}" type="slidenum">
              <a:rPr lang="en-US" smtClean="0">
                <a:solidFill>
                  <a:prstClr val="black"/>
                </a:solidFill>
              </a:rPr>
              <a:pPr/>
              <a:t>128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6919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2EB471-18C6-43CE-8BC4-DA58004D71B0}" type="slidenum">
              <a:rPr lang="en-US"/>
              <a:pPr/>
              <a:t>129</a:t>
            </a:fld>
            <a:endParaRPr lang="en-US"/>
          </a:p>
        </p:txBody>
      </p:sp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65175"/>
            <a:ext cx="4989512" cy="3743325"/>
          </a:xfrm>
          <a:ln/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367" y="4737335"/>
            <a:ext cx="4963251" cy="4433393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1454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CustomShape 2"/>
          <p:cNvSpPr/>
          <p:nvPr/>
        </p:nvSpPr>
        <p:spPr>
          <a:xfrm>
            <a:off x="3884760" y="8685360"/>
            <a:ext cx="297180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588382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CustomShape 2"/>
          <p:cNvSpPr/>
          <p:nvPr/>
        </p:nvSpPr>
        <p:spPr>
          <a:xfrm>
            <a:off x="3884760" y="8685360"/>
            <a:ext cx="297180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4401166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CustomShape 2"/>
          <p:cNvSpPr/>
          <p:nvPr/>
        </p:nvSpPr>
        <p:spPr>
          <a:xfrm>
            <a:off x="3884760" y="8685360"/>
            <a:ext cx="297180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71563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CustomShape 2"/>
          <p:cNvSpPr/>
          <p:nvPr/>
        </p:nvSpPr>
        <p:spPr>
          <a:xfrm>
            <a:off x="3884760" y="8685360"/>
            <a:ext cx="297180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257248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CustomShape 2"/>
          <p:cNvSpPr/>
          <p:nvPr/>
        </p:nvSpPr>
        <p:spPr>
          <a:xfrm>
            <a:off x="3884760" y="8685360"/>
            <a:ext cx="297180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5302145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E78686-E4A7-4F34-BF72-1AA12B152A0B}" type="slidenum">
              <a:rPr lang="en-US" smtClean="0">
                <a:solidFill>
                  <a:prstClr val="black"/>
                </a:solidFill>
              </a:rPr>
              <a:pPr/>
              <a:t>176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34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AA610-D4E7-4D74-83EF-8139FE674C53}" type="slidenum">
              <a:rPr lang="nl-NL" altLang="en-US"/>
              <a:pPr/>
              <a:t>10</a:t>
            </a:fld>
            <a:endParaRPr lang="nl-NL" alt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60561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221193-5EA9-4A6E-956A-02912A8E4841}" type="slidenum">
              <a:rPr lang="en-US"/>
              <a:pPr/>
              <a:t>14</a:t>
            </a:fld>
            <a:endParaRPr lang="en-US"/>
          </a:p>
        </p:txBody>
      </p:sp>
      <p:sp>
        <p:nvSpPr>
          <p:cNvPr id="456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65175"/>
            <a:ext cx="4989512" cy="3743325"/>
          </a:xfrm>
          <a:ln/>
        </p:spPr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367" y="4737335"/>
            <a:ext cx="4963251" cy="4433393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810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A44F71-8CC5-45E4-9D22-0BD56B383FE3}" type="slidenum">
              <a:rPr lang="nl-NL"/>
              <a:pPr/>
              <a:t>15</a:t>
            </a:fld>
            <a:endParaRPr lang="nl-NL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22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924B0F-BB38-4557-BF8E-799F7D2720F1}" type="slidenum">
              <a:rPr lang="nl-NL"/>
              <a:pPr/>
              <a:t>16</a:t>
            </a:fld>
            <a:endParaRPr lang="nl-NL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Population Limit 1, Aspect 12, zero error</a:t>
            </a:r>
          </a:p>
        </p:txBody>
      </p:sp>
    </p:spTree>
    <p:extLst>
      <p:ext uri="{BB962C8B-B14F-4D97-AF65-F5344CB8AC3E}">
        <p14:creationId xmlns:p14="http://schemas.microsoft.com/office/powerpoint/2010/main" val="3361228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518737-8DFB-4561-B21C-419637121FF2}" type="slidenum">
              <a:rPr lang="en-US"/>
              <a:pPr/>
              <a:t>17</a:t>
            </a:fld>
            <a:endParaRPr lang="en-US"/>
          </a:p>
        </p:txBody>
      </p:sp>
      <p:sp>
        <p:nvSpPr>
          <p:cNvPr id="458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65175"/>
            <a:ext cx="4989512" cy="3743325"/>
          </a:xfrm>
          <a:ln/>
        </p:spPr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367" y="4737335"/>
            <a:ext cx="4963251" cy="4433393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70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66062"/>
            <a:ext cx="64008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Freeform 5"/>
          <p:cNvSpPr/>
          <p:nvPr userDrawn="1"/>
        </p:nvSpPr>
        <p:spPr bwMode="auto">
          <a:xfrm>
            <a:off x="980366" y="3086721"/>
            <a:ext cx="7183268" cy="45719"/>
          </a:xfrm>
          <a:custGeom>
            <a:avLst/>
            <a:gdLst>
              <a:gd name="connsiteX0" fmla="*/ 0 w 8966447"/>
              <a:gd name="connsiteY0" fmla="*/ 896645 h 896645"/>
              <a:gd name="connsiteX1" fmla="*/ 8717872 w 8966447"/>
              <a:gd name="connsiteY1" fmla="*/ 896645 h 896645"/>
              <a:gd name="connsiteX2" fmla="*/ 8966447 w 8966447"/>
              <a:gd name="connsiteY2" fmla="*/ 0 h 896645"/>
              <a:gd name="connsiteX0" fmla="*/ 0 w 8995708"/>
              <a:gd name="connsiteY0" fmla="*/ 994303 h 994303"/>
              <a:gd name="connsiteX1" fmla="*/ 8717872 w 8995708"/>
              <a:gd name="connsiteY1" fmla="*/ 994303 h 994303"/>
              <a:gd name="connsiteX2" fmla="*/ 8995708 w 8995708"/>
              <a:gd name="connsiteY2" fmla="*/ 0 h 994303"/>
              <a:gd name="connsiteX0" fmla="*/ 0 w 8534069"/>
              <a:gd name="connsiteY0" fmla="*/ 994303 h 994303"/>
              <a:gd name="connsiteX1" fmla="*/ 8256233 w 8534069"/>
              <a:gd name="connsiteY1" fmla="*/ 994303 h 994303"/>
              <a:gd name="connsiteX2" fmla="*/ 8534069 w 8534069"/>
              <a:gd name="connsiteY2" fmla="*/ 0 h 994303"/>
              <a:gd name="connsiteX0" fmla="*/ 0 w 8995709"/>
              <a:gd name="connsiteY0" fmla="*/ 994303 h 994303"/>
              <a:gd name="connsiteX1" fmla="*/ 8717873 w 8995709"/>
              <a:gd name="connsiteY1" fmla="*/ 994303 h 994303"/>
              <a:gd name="connsiteX2" fmla="*/ 8995709 w 8995709"/>
              <a:gd name="connsiteY2" fmla="*/ 0 h 994303"/>
              <a:gd name="connsiteX0" fmla="*/ 0 w 8717873"/>
              <a:gd name="connsiteY0" fmla="*/ 0 h 0"/>
              <a:gd name="connsiteX1" fmla="*/ 8717873 w 871787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17873">
                <a:moveTo>
                  <a:pt x="0" y="0"/>
                </a:moveTo>
                <a:lnTo>
                  <a:pt x="8717873" y="0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75" y="188913"/>
            <a:ext cx="2120900" cy="61198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213475" cy="61198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112713"/>
            <a:ext cx="7600950" cy="7064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60475"/>
            <a:ext cx="8229600" cy="2573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86213"/>
            <a:ext cx="8229600" cy="2574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4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413"/>
            <a:ext cx="400208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8" y="1268413"/>
            <a:ext cx="4002087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38596"/>
            <a:ext cx="4040188" cy="39069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78924"/>
            <a:ext cx="4040188" cy="434723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38596"/>
            <a:ext cx="4041775" cy="39069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78924"/>
            <a:ext cx="4041775" cy="434723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486775" cy="6477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4867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8413"/>
            <a:ext cx="8156575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104" name="Text Box 8"/>
          <p:cNvSpPr txBox="1">
            <a:spLocks noChangeArrowheads="1"/>
          </p:cNvSpPr>
          <p:nvPr userDrawn="1"/>
        </p:nvSpPr>
        <p:spPr bwMode="auto">
          <a:xfrm>
            <a:off x="2233613" y="4030663"/>
            <a:ext cx="1171575" cy="3667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0"/>
              </a:spcBef>
              <a:defRPr/>
            </a:pPr>
            <a:endParaRPr lang="nl-NL" sz="1800">
              <a:latin typeface="Verdana" pitchFamily="34" charset="0"/>
            </a:endParaRPr>
          </a:p>
        </p:txBody>
      </p:sp>
      <p:sp>
        <p:nvSpPr>
          <p:cNvPr id="4105" name="Text Box 9"/>
          <p:cNvSpPr txBox="1">
            <a:spLocks noChangeArrowheads="1"/>
          </p:cNvSpPr>
          <p:nvPr userDrawn="1"/>
        </p:nvSpPr>
        <p:spPr bwMode="auto">
          <a:xfrm>
            <a:off x="4130675" y="4130675"/>
            <a:ext cx="1420813" cy="3667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nl-NL" sz="1800">
              <a:latin typeface="Verdana" pitchFamily="34" charset="0"/>
            </a:endParaRPr>
          </a:p>
        </p:txBody>
      </p:sp>
      <p:pic>
        <p:nvPicPr>
          <p:cNvPr id="9" name="Picture 8" descr="C:\Users\Bettina\Desktop\GD2011\Logo\tue-logo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190912" y="6412985"/>
            <a:ext cx="1908698" cy="409503"/>
          </a:xfrm>
          <a:prstGeom prst="rect">
            <a:avLst/>
          </a:prstGeom>
          <a:noFill/>
        </p:spPr>
      </p:pic>
      <p:sp>
        <p:nvSpPr>
          <p:cNvPr id="10" name="Freeform 9"/>
          <p:cNvSpPr/>
          <p:nvPr userDrawn="1"/>
        </p:nvSpPr>
        <p:spPr bwMode="auto">
          <a:xfrm>
            <a:off x="0" y="-7315"/>
            <a:ext cx="8995709" cy="994303"/>
          </a:xfrm>
          <a:custGeom>
            <a:avLst/>
            <a:gdLst>
              <a:gd name="connsiteX0" fmla="*/ 0 w 8966447"/>
              <a:gd name="connsiteY0" fmla="*/ 896645 h 896645"/>
              <a:gd name="connsiteX1" fmla="*/ 8717872 w 8966447"/>
              <a:gd name="connsiteY1" fmla="*/ 896645 h 896645"/>
              <a:gd name="connsiteX2" fmla="*/ 8966447 w 8966447"/>
              <a:gd name="connsiteY2" fmla="*/ 0 h 896645"/>
              <a:gd name="connsiteX0" fmla="*/ 0 w 8995708"/>
              <a:gd name="connsiteY0" fmla="*/ 994303 h 994303"/>
              <a:gd name="connsiteX1" fmla="*/ 8717872 w 8995708"/>
              <a:gd name="connsiteY1" fmla="*/ 994303 h 994303"/>
              <a:gd name="connsiteX2" fmla="*/ 8995708 w 8995708"/>
              <a:gd name="connsiteY2" fmla="*/ 0 h 994303"/>
              <a:gd name="connsiteX0" fmla="*/ 0 w 8534069"/>
              <a:gd name="connsiteY0" fmla="*/ 994303 h 994303"/>
              <a:gd name="connsiteX1" fmla="*/ 8256233 w 8534069"/>
              <a:gd name="connsiteY1" fmla="*/ 994303 h 994303"/>
              <a:gd name="connsiteX2" fmla="*/ 8534069 w 8534069"/>
              <a:gd name="connsiteY2" fmla="*/ 0 h 994303"/>
              <a:gd name="connsiteX0" fmla="*/ 0 w 8995709"/>
              <a:gd name="connsiteY0" fmla="*/ 994303 h 994303"/>
              <a:gd name="connsiteX1" fmla="*/ 8717873 w 8995709"/>
              <a:gd name="connsiteY1" fmla="*/ 994303 h 994303"/>
              <a:gd name="connsiteX2" fmla="*/ 8995709 w 8995709"/>
              <a:gd name="connsiteY2" fmla="*/ 0 h 99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95709" h="994303">
                <a:moveTo>
                  <a:pt x="0" y="994303"/>
                </a:moveTo>
                <a:lnTo>
                  <a:pt x="8717873" y="994303"/>
                </a:lnTo>
                <a:lnTo>
                  <a:pt x="8995709" y="0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5" r:id="rId2"/>
    <p:sldLayoutId id="2147483694" r:id="rId3"/>
    <p:sldLayoutId id="2147483693" r:id="rId4"/>
    <p:sldLayoutId id="2147483692" r:id="rId5"/>
    <p:sldLayoutId id="2147483691" r:id="rId6"/>
    <p:sldLayoutId id="2147483690" r:id="rId7"/>
    <p:sldLayoutId id="2147483689" r:id="rId8"/>
    <p:sldLayoutId id="2147483688" r:id="rId9"/>
    <p:sldLayoutId id="2147483687" r:id="rId10"/>
    <p:sldLayoutId id="2147483686" r:id="rId11"/>
    <p:sldLayoutId id="2147483697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UE Met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UE Met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UE Met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UE Met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UE Met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UE Met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UE Met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UE Met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pitchFamily="2" charset="2"/>
        <a:buChar char="p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pitchFamily="2" charset="2"/>
        <a:buChar char="p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Verdan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Verdan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Verdan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Verdan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Verdan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Verdana" pitchFamily="34" charset="0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8.jpe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4.png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2.wmf"/><Relationship Id="rId4" Type="http://schemas.openxmlformats.org/officeDocument/2006/relationships/image" Target="../media/image53.png"/><Relationship Id="rId9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56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55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9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oleObject" Target="../embeddings/oleObject14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64.png"/><Relationship Id="rId12" Type="http://schemas.openxmlformats.org/officeDocument/2006/relationships/image" Target="../media/image6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61.wmf"/><Relationship Id="rId4" Type="http://schemas.openxmlformats.org/officeDocument/2006/relationships/image" Target="../media/image59.png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63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7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6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2IMA20 </a:t>
            </a:r>
            <a:br>
              <a:rPr lang="en-US" dirty="0" smtClean="0"/>
            </a:br>
            <a:r>
              <a:rPr lang="en-US" dirty="0" smtClean="0"/>
              <a:t>Algorithms for Geographic Data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chemeClr val="accent1"/>
                </a:solidFill>
                <a:latin typeface="+mj-lt"/>
              </a:rPr>
              <a:t>Spring 2016</a:t>
            </a:r>
            <a:r>
              <a:rPr lang="en-US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dirty="0" smtClean="0">
                <a:solidFill>
                  <a:schemeClr val="accent1"/>
                </a:solidFill>
                <a:latin typeface="+mj-lt"/>
              </a:rPr>
            </a:br>
            <a:r>
              <a:rPr lang="en-US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dirty="0" smtClean="0">
                <a:solidFill>
                  <a:schemeClr val="accent1"/>
                </a:solidFill>
                <a:latin typeface="+mj-lt"/>
              </a:rPr>
            </a:br>
            <a:r>
              <a:rPr lang="en-US" dirty="0" smtClean="0">
                <a:solidFill>
                  <a:schemeClr val="accent1"/>
                </a:solidFill>
                <a:latin typeface="+mj-lt"/>
              </a:rPr>
              <a:t>Lecture 9: Cartograms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Dorling cartogram</a:t>
            </a:r>
            <a:endParaRPr lang="nl-NL" altLang="en-US"/>
          </a:p>
        </p:txBody>
      </p:sp>
      <p:pic>
        <p:nvPicPr>
          <p:cNvPr id="35844" name="Picture 4" descr="dorli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4828" r="909" b="11928"/>
          <a:stretch>
            <a:fillRect/>
          </a:stretch>
        </p:blipFill>
        <p:spPr bwMode="auto">
          <a:xfrm>
            <a:off x="419100" y="1216025"/>
            <a:ext cx="8305800" cy="545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59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Rectangular dual</a:t>
            </a:r>
          </a:p>
        </p:txBody>
      </p:sp>
      <p:pic>
        <p:nvPicPr>
          <p:cNvPr id="887824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3400" y="1622425"/>
            <a:ext cx="5526088" cy="44704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111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Rectangular dual</a:t>
            </a:r>
          </a:p>
        </p:txBody>
      </p:sp>
      <p:pic>
        <p:nvPicPr>
          <p:cNvPr id="90522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3400" y="1622425"/>
            <a:ext cx="5526088" cy="44704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0478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BSP</a:t>
            </a:r>
          </a:p>
        </p:txBody>
      </p:sp>
      <p:pic>
        <p:nvPicPr>
          <p:cNvPr id="889875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3400" y="1622425"/>
            <a:ext cx="5526088" cy="44704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9559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Correct areas</a:t>
            </a:r>
          </a:p>
        </p:txBody>
      </p:sp>
      <p:pic>
        <p:nvPicPr>
          <p:cNvPr id="891923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3400" y="1622425"/>
            <a:ext cx="5526088" cy="44704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6133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Correct adjacencies</a:t>
            </a:r>
          </a:p>
        </p:txBody>
      </p:sp>
      <p:pic>
        <p:nvPicPr>
          <p:cNvPr id="896016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3400" y="1622425"/>
            <a:ext cx="5526088" cy="44704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856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Correct areas again</a:t>
            </a:r>
          </a:p>
        </p:txBody>
      </p:sp>
      <p:pic>
        <p:nvPicPr>
          <p:cNvPr id="95949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3400" y="1622425"/>
            <a:ext cx="5526088" cy="44704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8403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cartogram</a:t>
            </a:r>
          </a:p>
        </p:txBody>
      </p:sp>
      <p:pic>
        <p:nvPicPr>
          <p:cNvPr id="96359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3400" y="1622425"/>
            <a:ext cx="5526088" cy="44704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6330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Possible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nl-NL" dirty="0" smtClean="0"/>
              <a:t>try </a:t>
            </a:r>
            <a:r>
              <a:rPr lang="nl-NL" dirty="0" smtClean="0">
                <a:solidFill>
                  <a:schemeClr val="accent1"/>
                </a:solidFill>
              </a:rPr>
              <a:t>all</a:t>
            </a:r>
            <a:r>
              <a:rPr lang="nl-NL" dirty="0" smtClean="0"/>
              <a:t> layouts</a:t>
            </a:r>
          </a:p>
          <a:p>
            <a:pPr marL="457200" indent="-457200">
              <a:buFont typeface="+mj-lt"/>
              <a:buAutoNum type="arabicPeriod"/>
            </a:pPr>
            <a:endParaRPr lang="nl-NL" sz="800" dirty="0"/>
          </a:p>
          <a:p>
            <a:pPr marL="457200" indent="-457200">
              <a:buNone/>
            </a:pPr>
            <a:r>
              <a:rPr lang="nl-NL" dirty="0" smtClean="0"/>
              <a:t>	</a:t>
            </a:r>
            <a:r>
              <a:rPr lang="nl-NL" i="1" dirty="0" smtClean="0"/>
              <a:t>exponentially many:</a:t>
            </a:r>
            <a:r>
              <a:rPr lang="nl-NL" dirty="0" smtClean="0"/>
              <a:t> lower bound </a:t>
            </a:r>
            <a:r>
              <a:rPr lang="nl-NL" dirty="0" smtClean="0">
                <a:solidFill>
                  <a:schemeClr val="accent1"/>
                </a:solidFill>
              </a:rPr>
              <a:t>3.04263</a:t>
            </a:r>
            <a:r>
              <a:rPr lang="nl-NL" sz="2800" baseline="30000" dirty="0" smtClean="0">
                <a:solidFill>
                  <a:schemeClr val="accent1"/>
                </a:solidFill>
              </a:rPr>
              <a:t>n</a:t>
            </a:r>
            <a:r>
              <a:rPr lang="nl-NL" dirty="0" smtClean="0"/>
              <a:t> and upper bound </a:t>
            </a:r>
            <a:r>
              <a:rPr lang="nl-NL" dirty="0" smtClean="0">
                <a:solidFill>
                  <a:srgbClr val="0070C0"/>
                </a:solidFill>
              </a:rPr>
              <a:t>4.68</a:t>
            </a:r>
            <a:r>
              <a:rPr lang="nl-NL" sz="2800" baseline="30000" dirty="0" smtClean="0">
                <a:solidFill>
                  <a:srgbClr val="0070C0"/>
                </a:solidFill>
              </a:rPr>
              <a:t>n</a:t>
            </a:r>
          </a:p>
          <a:p>
            <a:pPr marL="457200" indent="-457200">
              <a:buNone/>
            </a:pPr>
            <a:endParaRPr lang="nl-NL" dirty="0" smtClean="0">
              <a:solidFill>
                <a:schemeClr val="accent1"/>
              </a:solidFill>
            </a:endParaRPr>
          </a:p>
          <a:p>
            <a:pPr marL="457200" indent="-457200">
              <a:buSzPct val="100000"/>
              <a:buFont typeface="+mj-lt"/>
              <a:buAutoNum type="arabicPeriod" startAt="2"/>
            </a:pPr>
            <a:r>
              <a:rPr lang="nl-NL" dirty="0" smtClean="0">
                <a:solidFill>
                  <a:schemeClr val="accent1"/>
                </a:solidFill>
              </a:rPr>
              <a:t>“good” </a:t>
            </a:r>
            <a:r>
              <a:rPr lang="nl-NL" dirty="0" smtClean="0"/>
              <a:t>layouts</a:t>
            </a:r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None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nl-NL" dirty="0" smtClean="0"/>
              <a:t>different shapes</a:t>
            </a:r>
          </a:p>
          <a:p>
            <a:pPr marL="457200" indent="-457200">
              <a:buSzPct val="100000"/>
              <a:buFont typeface="+mj-lt"/>
              <a:buAutoNum type="arabicPeriod" startAt="3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nl-NL" dirty="0" smtClean="0"/>
              <a:t>tolerate small errors in </a:t>
            </a:r>
            <a:r>
              <a:rPr lang="nl-NL" dirty="0" err="1" smtClean="0"/>
              <a:t>size</a:t>
            </a:r>
            <a:r>
              <a:rPr lang="nl-NL" dirty="0" smtClean="0"/>
              <a:t> </a:t>
            </a:r>
          </a:p>
          <a:p>
            <a:pPr marL="457200" indent="-457200">
              <a:buSzPct val="100000"/>
              <a:buNone/>
            </a:pPr>
            <a:r>
              <a:rPr lang="nl-NL" dirty="0" smtClean="0"/>
              <a:t>	</a:t>
            </a:r>
            <a:r>
              <a:rPr lang="nl-NL" i="1" dirty="0" smtClean="0">
                <a:solidFill>
                  <a:schemeClr val="accent1"/>
                </a:solidFill>
              </a:rPr>
              <a:t>search in the lattice for </a:t>
            </a:r>
            <a:r>
              <a:rPr lang="nl-NL" i="1" dirty="0" err="1" smtClean="0">
                <a:solidFill>
                  <a:schemeClr val="accent1"/>
                </a:solidFill>
              </a:rPr>
              <a:t>good</a:t>
            </a:r>
            <a:r>
              <a:rPr lang="nl-NL" i="1" dirty="0" smtClean="0">
                <a:solidFill>
                  <a:schemeClr val="accent1"/>
                </a:solidFill>
              </a:rPr>
              <a:t> </a:t>
            </a:r>
            <a:r>
              <a:rPr lang="nl-NL" i="1" dirty="0" err="1" smtClean="0">
                <a:solidFill>
                  <a:schemeClr val="accent1"/>
                </a:solidFill>
              </a:rPr>
              <a:t>layouts</a:t>
            </a:r>
            <a:endParaRPr lang="nl-NL" i="1" dirty="0" smtClean="0">
              <a:solidFill>
                <a:schemeClr val="accent1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76845" y="2441651"/>
            <a:ext cx="1438569" cy="1886589"/>
            <a:chOff x="3206546" y="2753784"/>
            <a:chExt cx="1438569" cy="1886589"/>
          </a:xfrm>
        </p:grpSpPr>
        <p:grpSp>
          <p:nvGrpSpPr>
            <p:cNvPr id="9" name="Group 182"/>
            <p:cNvGrpSpPr>
              <a:grpSpLocks/>
            </p:cNvGrpSpPr>
            <p:nvPr/>
          </p:nvGrpSpPr>
          <p:grpSpPr bwMode="auto">
            <a:xfrm>
              <a:off x="3206546" y="2753784"/>
              <a:ext cx="1438569" cy="1382473"/>
              <a:chOff x="3703" y="2604"/>
              <a:chExt cx="1154" cy="1109"/>
            </a:xfrm>
          </p:grpSpPr>
          <p:sp>
            <p:nvSpPr>
              <p:cNvPr id="11" name="Rectangle 170"/>
              <p:cNvSpPr>
                <a:spLocks noChangeArrowheads="1"/>
              </p:cNvSpPr>
              <p:nvPr/>
            </p:nvSpPr>
            <p:spPr bwMode="auto">
              <a:xfrm>
                <a:off x="3703" y="2618"/>
                <a:ext cx="1154" cy="109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2" name="Line 172"/>
              <p:cNvSpPr>
                <a:spLocks noChangeShapeType="1"/>
              </p:cNvSpPr>
              <p:nvPr/>
            </p:nvSpPr>
            <p:spPr bwMode="auto">
              <a:xfrm>
                <a:off x="3942" y="2604"/>
                <a:ext cx="0" cy="11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3" name="Line 173"/>
              <p:cNvSpPr>
                <a:spLocks noChangeShapeType="1"/>
              </p:cNvSpPr>
              <p:nvPr/>
            </p:nvSpPr>
            <p:spPr bwMode="auto">
              <a:xfrm>
                <a:off x="3942" y="2946"/>
                <a:ext cx="9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4" name="Line 174"/>
              <p:cNvSpPr>
                <a:spLocks noChangeShapeType="1"/>
              </p:cNvSpPr>
              <p:nvPr/>
            </p:nvSpPr>
            <p:spPr bwMode="auto">
              <a:xfrm>
                <a:off x="4448" y="2946"/>
                <a:ext cx="0" cy="7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5" name="Line 175"/>
              <p:cNvSpPr>
                <a:spLocks noChangeShapeType="1"/>
              </p:cNvSpPr>
              <p:nvPr/>
            </p:nvSpPr>
            <p:spPr bwMode="auto">
              <a:xfrm>
                <a:off x="3942" y="3366"/>
                <a:ext cx="5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6" name="Line 178"/>
              <p:cNvSpPr>
                <a:spLocks noChangeShapeType="1"/>
              </p:cNvSpPr>
              <p:nvPr/>
            </p:nvSpPr>
            <p:spPr bwMode="auto">
              <a:xfrm>
                <a:off x="4649" y="2946"/>
                <a:ext cx="0" cy="7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7" name="Line 179"/>
              <p:cNvSpPr>
                <a:spLocks noChangeShapeType="1"/>
              </p:cNvSpPr>
              <p:nvPr/>
            </p:nvSpPr>
            <p:spPr bwMode="auto">
              <a:xfrm>
                <a:off x="4301" y="2618"/>
                <a:ext cx="0" cy="31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8" name="Line 180"/>
              <p:cNvSpPr>
                <a:spLocks noChangeShapeType="1"/>
              </p:cNvSpPr>
              <p:nvPr/>
            </p:nvSpPr>
            <p:spPr bwMode="auto">
              <a:xfrm>
                <a:off x="4301" y="2793"/>
                <a:ext cx="5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9" name="Line 181"/>
              <p:cNvSpPr>
                <a:spLocks noChangeShapeType="1"/>
              </p:cNvSpPr>
              <p:nvPr/>
            </p:nvSpPr>
            <p:spPr bwMode="auto">
              <a:xfrm>
                <a:off x="3942" y="3561"/>
                <a:ext cx="5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</p:grpSp>
        <p:sp>
          <p:nvSpPr>
            <p:cNvPr id="10" name="Text Box 186"/>
            <p:cNvSpPr txBox="1">
              <a:spLocks noChangeArrowheads="1"/>
            </p:cNvSpPr>
            <p:nvPr/>
          </p:nvSpPr>
          <p:spPr bwMode="auto">
            <a:xfrm>
              <a:off x="3317114" y="4238082"/>
              <a:ext cx="1217432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sliceable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957265" y="2441650"/>
            <a:ext cx="1446049" cy="1886590"/>
            <a:chOff x="6957265" y="2441650"/>
            <a:chExt cx="1446049" cy="1886590"/>
          </a:xfrm>
        </p:grpSpPr>
        <p:grpSp>
          <p:nvGrpSpPr>
            <p:cNvPr id="51" name="Group 137"/>
            <p:cNvGrpSpPr>
              <a:grpSpLocks/>
            </p:cNvGrpSpPr>
            <p:nvPr/>
          </p:nvGrpSpPr>
          <p:grpSpPr bwMode="auto">
            <a:xfrm>
              <a:off x="6957265" y="2441650"/>
              <a:ext cx="1446049" cy="1365020"/>
              <a:chOff x="2124" y="2598"/>
              <a:chExt cx="1160" cy="1095"/>
            </a:xfrm>
          </p:grpSpPr>
          <p:sp>
            <p:nvSpPr>
              <p:cNvPr id="53" name="Rectangle 112"/>
              <p:cNvSpPr>
                <a:spLocks noChangeArrowheads="1"/>
              </p:cNvSpPr>
              <p:nvPr/>
            </p:nvSpPr>
            <p:spPr bwMode="auto">
              <a:xfrm>
                <a:off x="2130" y="2598"/>
                <a:ext cx="1154" cy="109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4" name="Freeform 122"/>
              <p:cNvSpPr>
                <a:spLocks/>
              </p:cNvSpPr>
              <p:nvPr/>
            </p:nvSpPr>
            <p:spPr bwMode="auto">
              <a:xfrm>
                <a:off x="2226" y="2712"/>
                <a:ext cx="642" cy="744"/>
              </a:xfrm>
              <a:custGeom>
                <a:avLst/>
                <a:gdLst/>
                <a:ahLst/>
                <a:cxnLst>
                  <a:cxn ang="0">
                    <a:pos x="114" y="492"/>
                  </a:cxn>
                  <a:cxn ang="0">
                    <a:pos x="114" y="0"/>
                  </a:cxn>
                  <a:cxn ang="0">
                    <a:pos x="240" y="0"/>
                  </a:cxn>
                  <a:cxn ang="0">
                    <a:pos x="240" y="150"/>
                  </a:cxn>
                  <a:cxn ang="0">
                    <a:pos x="642" y="150"/>
                  </a:cxn>
                  <a:cxn ang="0">
                    <a:pos x="642" y="294"/>
                  </a:cxn>
                  <a:cxn ang="0">
                    <a:pos x="510" y="294"/>
                  </a:cxn>
                  <a:cxn ang="0">
                    <a:pos x="510" y="744"/>
                  </a:cxn>
                  <a:cxn ang="0">
                    <a:pos x="384" y="744"/>
                  </a:cxn>
                  <a:cxn ang="0">
                    <a:pos x="384" y="624"/>
                  </a:cxn>
                  <a:cxn ang="0">
                    <a:pos x="0" y="624"/>
                  </a:cxn>
                  <a:cxn ang="0">
                    <a:pos x="0" y="492"/>
                  </a:cxn>
                  <a:cxn ang="0">
                    <a:pos x="114" y="492"/>
                  </a:cxn>
                </a:cxnLst>
                <a:rect l="0" t="0" r="r" b="b"/>
                <a:pathLst>
                  <a:path w="642" h="744">
                    <a:moveTo>
                      <a:pt x="114" y="492"/>
                    </a:moveTo>
                    <a:lnTo>
                      <a:pt x="114" y="0"/>
                    </a:lnTo>
                    <a:lnTo>
                      <a:pt x="240" y="0"/>
                    </a:lnTo>
                    <a:lnTo>
                      <a:pt x="240" y="150"/>
                    </a:lnTo>
                    <a:lnTo>
                      <a:pt x="642" y="150"/>
                    </a:lnTo>
                    <a:lnTo>
                      <a:pt x="642" y="294"/>
                    </a:lnTo>
                    <a:lnTo>
                      <a:pt x="510" y="294"/>
                    </a:lnTo>
                    <a:lnTo>
                      <a:pt x="510" y="744"/>
                    </a:lnTo>
                    <a:lnTo>
                      <a:pt x="384" y="744"/>
                    </a:lnTo>
                    <a:lnTo>
                      <a:pt x="384" y="624"/>
                    </a:lnTo>
                    <a:lnTo>
                      <a:pt x="0" y="624"/>
                    </a:lnTo>
                    <a:lnTo>
                      <a:pt x="0" y="492"/>
                    </a:lnTo>
                    <a:lnTo>
                      <a:pt x="114" y="492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5" name="Line 123"/>
              <p:cNvSpPr>
                <a:spLocks noChangeShapeType="1"/>
              </p:cNvSpPr>
              <p:nvPr/>
            </p:nvSpPr>
            <p:spPr bwMode="auto">
              <a:xfrm>
                <a:off x="2136" y="2808"/>
                <a:ext cx="21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6" name="Freeform 126"/>
              <p:cNvSpPr>
                <a:spLocks/>
              </p:cNvSpPr>
              <p:nvPr/>
            </p:nvSpPr>
            <p:spPr bwMode="auto">
              <a:xfrm>
                <a:off x="2124" y="3330"/>
                <a:ext cx="318" cy="192"/>
              </a:xfrm>
              <a:custGeom>
                <a:avLst/>
                <a:gdLst/>
                <a:ahLst/>
                <a:cxnLst>
                  <a:cxn ang="0">
                    <a:pos x="318" y="0"/>
                  </a:cxn>
                  <a:cxn ang="0">
                    <a:pos x="318" y="192"/>
                  </a:cxn>
                  <a:cxn ang="0">
                    <a:pos x="0" y="192"/>
                  </a:cxn>
                </a:cxnLst>
                <a:rect l="0" t="0" r="r" b="b"/>
                <a:pathLst>
                  <a:path w="318" h="192">
                    <a:moveTo>
                      <a:pt x="318" y="0"/>
                    </a:moveTo>
                    <a:lnTo>
                      <a:pt x="318" y="192"/>
                    </a:lnTo>
                    <a:lnTo>
                      <a:pt x="0" y="192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7" name="Freeform 133"/>
              <p:cNvSpPr>
                <a:spLocks/>
              </p:cNvSpPr>
              <p:nvPr/>
            </p:nvSpPr>
            <p:spPr bwMode="auto">
              <a:xfrm>
                <a:off x="2808" y="2730"/>
                <a:ext cx="282" cy="534"/>
              </a:xfrm>
              <a:custGeom>
                <a:avLst/>
                <a:gdLst/>
                <a:ahLst/>
                <a:cxnLst>
                  <a:cxn ang="0">
                    <a:pos x="0" y="120"/>
                  </a:cxn>
                  <a:cxn ang="0">
                    <a:pos x="0" y="0"/>
                  </a:cxn>
                  <a:cxn ang="0">
                    <a:pos x="282" y="0"/>
                  </a:cxn>
                  <a:cxn ang="0">
                    <a:pos x="282" y="534"/>
                  </a:cxn>
                </a:cxnLst>
                <a:rect l="0" t="0" r="r" b="b"/>
                <a:pathLst>
                  <a:path w="282" h="534">
                    <a:moveTo>
                      <a:pt x="0" y="120"/>
                    </a:moveTo>
                    <a:lnTo>
                      <a:pt x="0" y="0"/>
                    </a:lnTo>
                    <a:lnTo>
                      <a:pt x="282" y="0"/>
                    </a:lnTo>
                    <a:lnTo>
                      <a:pt x="282" y="534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8" name="Freeform 135"/>
              <p:cNvSpPr>
                <a:spLocks/>
              </p:cNvSpPr>
              <p:nvPr/>
            </p:nvSpPr>
            <p:spPr bwMode="auto">
              <a:xfrm>
                <a:off x="2736" y="3156"/>
                <a:ext cx="546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2" y="0"/>
                  </a:cxn>
                  <a:cxn ang="0">
                    <a:pos x="162" y="204"/>
                  </a:cxn>
                  <a:cxn ang="0">
                    <a:pos x="294" y="204"/>
                  </a:cxn>
                  <a:cxn ang="0">
                    <a:pos x="294" y="120"/>
                  </a:cxn>
                  <a:cxn ang="0">
                    <a:pos x="462" y="120"/>
                  </a:cxn>
                  <a:cxn ang="0">
                    <a:pos x="462" y="420"/>
                  </a:cxn>
                  <a:cxn ang="0">
                    <a:pos x="546" y="420"/>
                  </a:cxn>
                </a:cxnLst>
                <a:rect l="0" t="0" r="r" b="b"/>
                <a:pathLst>
                  <a:path w="546" h="420">
                    <a:moveTo>
                      <a:pt x="0" y="0"/>
                    </a:moveTo>
                    <a:lnTo>
                      <a:pt x="162" y="0"/>
                    </a:lnTo>
                    <a:lnTo>
                      <a:pt x="162" y="204"/>
                    </a:lnTo>
                    <a:lnTo>
                      <a:pt x="294" y="204"/>
                    </a:lnTo>
                    <a:lnTo>
                      <a:pt x="294" y="120"/>
                    </a:lnTo>
                    <a:lnTo>
                      <a:pt x="462" y="120"/>
                    </a:lnTo>
                    <a:lnTo>
                      <a:pt x="462" y="420"/>
                    </a:lnTo>
                    <a:lnTo>
                      <a:pt x="546" y="42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52" name="Text Box 184"/>
            <p:cNvSpPr txBox="1">
              <a:spLocks noChangeArrowheads="1"/>
            </p:cNvSpPr>
            <p:nvPr/>
          </p:nvSpPr>
          <p:spPr bwMode="auto">
            <a:xfrm>
              <a:off x="7026279" y="3925949"/>
              <a:ext cx="1308021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rectilinear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64561" y="2440267"/>
            <a:ext cx="1443556" cy="1887973"/>
            <a:chOff x="5064561" y="2440267"/>
            <a:chExt cx="1443556" cy="1887973"/>
          </a:xfrm>
        </p:grpSpPr>
        <p:sp>
          <p:nvSpPr>
            <p:cNvPr id="33" name="Text Box 186"/>
            <p:cNvSpPr txBox="1">
              <a:spLocks noChangeArrowheads="1"/>
            </p:cNvSpPr>
            <p:nvPr/>
          </p:nvSpPr>
          <p:spPr bwMode="auto">
            <a:xfrm>
              <a:off x="5130473" y="3925949"/>
              <a:ext cx="1311733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one-sided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064561" y="2440267"/>
              <a:ext cx="1443556" cy="1385240"/>
              <a:chOff x="2555875" y="2565400"/>
              <a:chExt cx="4176713" cy="3024188"/>
            </a:xfrm>
          </p:grpSpPr>
          <p:sp>
            <p:nvSpPr>
              <p:cNvPr id="39" name="Rectangle 4"/>
              <p:cNvSpPr>
                <a:spLocks noChangeArrowheads="1"/>
              </p:cNvSpPr>
              <p:nvPr/>
            </p:nvSpPr>
            <p:spPr bwMode="auto">
              <a:xfrm>
                <a:off x="2555875" y="2565400"/>
                <a:ext cx="4176713" cy="30241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Rectangle 5"/>
              <p:cNvSpPr>
                <a:spLocks noChangeArrowheads="1"/>
              </p:cNvSpPr>
              <p:nvPr/>
            </p:nvSpPr>
            <p:spPr bwMode="auto">
              <a:xfrm>
                <a:off x="2555875" y="2565400"/>
                <a:ext cx="431800" cy="30241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Rectangle 6"/>
              <p:cNvSpPr>
                <a:spLocks noChangeArrowheads="1"/>
              </p:cNvSpPr>
              <p:nvPr/>
            </p:nvSpPr>
            <p:spPr bwMode="auto">
              <a:xfrm>
                <a:off x="2987675" y="5157788"/>
                <a:ext cx="3744913" cy="431800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2987675" y="2565400"/>
                <a:ext cx="3168650" cy="50323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8"/>
              <p:cNvSpPr>
                <a:spLocks noChangeArrowheads="1"/>
              </p:cNvSpPr>
              <p:nvPr/>
            </p:nvSpPr>
            <p:spPr bwMode="auto">
              <a:xfrm>
                <a:off x="6156325" y="2565400"/>
                <a:ext cx="576263" cy="25923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Rectangle 9"/>
              <p:cNvSpPr>
                <a:spLocks noChangeArrowheads="1"/>
              </p:cNvSpPr>
              <p:nvPr/>
            </p:nvSpPr>
            <p:spPr bwMode="auto">
              <a:xfrm>
                <a:off x="3635375" y="4508500"/>
                <a:ext cx="2520950" cy="6492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Rectangle 10"/>
              <p:cNvSpPr>
                <a:spLocks noChangeArrowheads="1"/>
              </p:cNvSpPr>
              <p:nvPr/>
            </p:nvSpPr>
            <p:spPr bwMode="auto">
              <a:xfrm>
                <a:off x="3635375" y="3789363"/>
                <a:ext cx="1296988" cy="71913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Rectangle 11"/>
              <p:cNvSpPr>
                <a:spLocks noChangeArrowheads="1"/>
              </p:cNvSpPr>
              <p:nvPr/>
            </p:nvSpPr>
            <p:spPr bwMode="auto">
              <a:xfrm>
                <a:off x="2987675" y="3789363"/>
                <a:ext cx="647700" cy="136842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" name="Rectangle 12"/>
              <p:cNvSpPr>
                <a:spLocks noChangeArrowheads="1"/>
              </p:cNvSpPr>
              <p:nvPr/>
            </p:nvSpPr>
            <p:spPr bwMode="auto">
              <a:xfrm>
                <a:off x="2987675" y="3068638"/>
                <a:ext cx="1944688" cy="72072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3635375" y="3789363"/>
                <a:ext cx="649288" cy="71913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9" name="Rectangle 14"/>
              <p:cNvSpPr>
                <a:spLocks noChangeArrowheads="1"/>
              </p:cNvSpPr>
              <p:nvPr/>
            </p:nvSpPr>
            <p:spPr bwMode="auto">
              <a:xfrm>
                <a:off x="4932363" y="3068638"/>
                <a:ext cx="576262" cy="1439862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0" name="Rectangle 15"/>
              <p:cNvSpPr>
                <a:spLocks noChangeArrowheads="1"/>
              </p:cNvSpPr>
              <p:nvPr/>
            </p:nvSpPr>
            <p:spPr bwMode="auto">
              <a:xfrm>
                <a:off x="5508625" y="3068638"/>
                <a:ext cx="647700" cy="108108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7" name="Rectangle 6"/>
          <p:cNvSpPr/>
          <p:nvPr/>
        </p:nvSpPr>
        <p:spPr bwMode="auto">
          <a:xfrm>
            <a:off x="251520" y="4885266"/>
            <a:ext cx="8640960" cy="1244033"/>
          </a:xfrm>
          <a:prstGeom prst="rect">
            <a:avLst/>
          </a:prstGeom>
          <a:solidFill>
            <a:srgbClr val="FFFFFF">
              <a:alpha val="65098"/>
            </a:srgb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149920" y="1253067"/>
            <a:ext cx="8640960" cy="1032933"/>
          </a:xfrm>
          <a:prstGeom prst="rect">
            <a:avLst/>
          </a:prstGeom>
          <a:solidFill>
            <a:srgbClr val="FFFFFF">
              <a:alpha val="65098"/>
            </a:srgb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423333" y="2370666"/>
            <a:ext cx="6223001" cy="1921933"/>
          </a:xfrm>
          <a:prstGeom prst="rect">
            <a:avLst/>
          </a:prstGeom>
          <a:solidFill>
            <a:srgbClr val="FFFFFF">
              <a:alpha val="65098"/>
            </a:srgb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341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Possible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nl-NL" dirty="0" smtClean="0"/>
              <a:t>try </a:t>
            </a:r>
            <a:r>
              <a:rPr lang="nl-NL" dirty="0" smtClean="0">
                <a:solidFill>
                  <a:schemeClr val="accent1"/>
                </a:solidFill>
              </a:rPr>
              <a:t>all</a:t>
            </a:r>
            <a:r>
              <a:rPr lang="nl-NL" dirty="0" smtClean="0"/>
              <a:t> layouts</a:t>
            </a:r>
          </a:p>
          <a:p>
            <a:pPr marL="457200" indent="-457200">
              <a:buFont typeface="+mj-lt"/>
              <a:buAutoNum type="arabicPeriod"/>
            </a:pPr>
            <a:endParaRPr lang="nl-NL" sz="800" dirty="0"/>
          </a:p>
          <a:p>
            <a:pPr marL="457200" indent="-457200">
              <a:buNone/>
            </a:pPr>
            <a:r>
              <a:rPr lang="nl-NL" dirty="0" smtClean="0"/>
              <a:t>	</a:t>
            </a:r>
            <a:r>
              <a:rPr lang="nl-NL" i="1" dirty="0" smtClean="0"/>
              <a:t>exponentially many:</a:t>
            </a:r>
            <a:r>
              <a:rPr lang="nl-NL" dirty="0" smtClean="0"/>
              <a:t> lower bound </a:t>
            </a:r>
            <a:r>
              <a:rPr lang="nl-NL" dirty="0" smtClean="0">
                <a:solidFill>
                  <a:schemeClr val="accent1"/>
                </a:solidFill>
              </a:rPr>
              <a:t>3.04263</a:t>
            </a:r>
            <a:r>
              <a:rPr lang="nl-NL" sz="2800" baseline="30000" dirty="0" smtClean="0">
                <a:solidFill>
                  <a:schemeClr val="accent1"/>
                </a:solidFill>
              </a:rPr>
              <a:t>n</a:t>
            </a:r>
            <a:r>
              <a:rPr lang="nl-NL" dirty="0" smtClean="0"/>
              <a:t> and upper bound </a:t>
            </a:r>
            <a:r>
              <a:rPr lang="nl-NL" dirty="0" smtClean="0">
                <a:solidFill>
                  <a:srgbClr val="0070C0"/>
                </a:solidFill>
              </a:rPr>
              <a:t>4.68</a:t>
            </a:r>
            <a:r>
              <a:rPr lang="nl-NL" sz="2800" baseline="30000" dirty="0" smtClean="0">
                <a:solidFill>
                  <a:srgbClr val="0070C0"/>
                </a:solidFill>
              </a:rPr>
              <a:t>n</a:t>
            </a:r>
          </a:p>
          <a:p>
            <a:pPr marL="457200" indent="-457200">
              <a:buNone/>
            </a:pPr>
            <a:endParaRPr lang="nl-NL" dirty="0" smtClean="0">
              <a:solidFill>
                <a:schemeClr val="accent1"/>
              </a:solidFill>
            </a:endParaRPr>
          </a:p>
          <a:p>
            <a:pPr marL="457200" indent="-457200">
              <a:buSzPct val="100000"/>
              <a:buFont typeface="+mj-lt"/>
              <a:buAutoNum type="arabicPeriod" startAt="2"/>
            </a:pPr>
            <a:r>
              <a:rPr lang="nl-NL" dirty="0" smtClean="0">
                <a:solidFill>
                  <a:schemeClr val="accent1"/>
                </a:solidFill>
              </a:rPr>
              <a:t>“good” </a:t>
            </a:r>
            <a:r>
              <a:rPr lang="nl-NL" dirty="0" smtClean="0"/>
              <a:t>layouts</a:t>
            </a:r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None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nl-NL" dirty="0" smtClean="0"/>
              <a:t>different shapes</a:t>
            </a:r>
          </a:p>
          <a:p>
            <a:pPr marL="457200" indent="-457200">
              <a:buSzPct val="100000"/>
              <a:buFont typeface="+mj-lt"/>
              <a:buAutoNum type="arabicPeriod" startAt="3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nl-NL" dirty="0" smtClean="0"/>
              <a:t>tolerate small errors in </a:t>
            </a:r>
            <a:r>
              <a:rPr lang="nl-NL" dirty="0" err="1" smtClean="0"/>
              <a:t>size</a:t>
            </a:r>
            <a:r>
              <a:rPr lang="nl-NL" dirty="0" smtClean="0"/>
              <a:t> </a:t>
            </a:r>
          </a:p>
          <a:p>
            <a:pPr marL="457200" indent="-457200">
              <a:buSzPct val="100000"/>
              <a:buNone/>
            </a:pPr>
            <a:r>
              <a:rPr lang="nl-NL" dirty="0" smtClean="0"/>
              <a:t>	</a:t>
            </a:r>
            <a:r>
              <a:rPr lang="nl-NL" i="1" dirty="0" smtClean="0">
                <a:solidFill>
                  <a:schemeClr val="accent1"/>
                </a:solidFill>
              </a:rPr>
              <a:t>search in the lattice for </a:t>
            </a:r>
            <a:r>
              <a:rPr lang="nl-NL" i="1" dirty="0" err="1" smtClean="0">
                <a:solidFill>
                  <a:schemeClr val="accent1"/>
                </a:solidFill>
              </a:rPr>
              <a:t>good</a:t>
            </a:r>
            <a:r>
              <a:rPr lang="nl-NL" i="1" dirty="0" smtClean="0">
                <a:solidFill>
                  <a:schemeClr val="accent1"/>
                </a:solidFill>
              </a:rPr>
              <a:t> </a:t>
            </a:r>
            <a:r>
              <a:rPr lang="nl-NL" i="1" dirty="0" err="1" smtClean="0">
                <a:solidFill>
                  <a:schemeClr val="accent1"/>
                </a:solidFill>
              </a:rPr>
              <a:t>layouts</a:t>
            </a:r>
            <a:endParaRPr lang="nl-NL" i="1" dirty="0" smtClean="0">
              <a:solidFill>
                <a:schemeClr val="accent1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76845" y="2441651"/>
            <a:ext cx="1438569" cy="1886589"/>
            <a:chOff x="3206546" y="2753784"/>
            <a:chExt cx="1438569" cy="1886589"/>
          </a:xfrm>
        </p:grpSpPr>
        <p:grpSp>
          <p:nvGrpSpPr>
            <p:cNvPr id="9" name="Group 182"/>
            <p:cNvGrpSpPr>
              <a:grpSpLocks/>
            </p:cNvGrpSpPr>
            <p:nvPr/>
          </p:nvGrpSpPr>
          <p:grpSpPr bwMode="auto">
            <a:xfrm>
              <a:off x="3206546" y="2753784"/>
              <a:ext cx="1438569" cy="1382473"/>
              <a:chOff x="3703" y="2604"/>
              <a:chExt cx="1154" cy="1109"/>
            </a:xfrm>
          </p:grpSpPr>
          <p:sp>
            <p:nvSpPr>
              <p:cNvPr id="11" name="Rectangle 170"/>
              <p:cNvSpPr>
                <a:spLocks noChangeArrowheads="1"/>
              </p:cNvSpPr>
              <p:nvPr/>
            </p:nvSpPr>
            <p:spPr bwMode="auto">
              <a:xfrm>
                <a:off x="3703" y="2618"/>
                <a:ext cx="1154" cy="109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2" name="Line 172"/>
              <p:cNvSpPr>
                <a:spLocks noChangeShapeType="1"/>
              </p:cNvSpPr>
              <p:nvPr/>
            </p:nvSpPr>
            <p:spPr bwMode="auto">
              <a:xfrm>
                <a:off x="3942" y="2604"/>
                <a:ext cx="0" cy="11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3" name="Line 173"/>
              <p:cNvSpPr>
                <a:spLocks noChangeShapeType="1"/>
              </p:cNvSpPr>
              <p:nvPr/>
            </p:nvSpPr>
            <p:spPr bwMode="auto">
              <a:xfrm>
                <a:off x="3942" y="2946"/>
                <a:ext cx="9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4" name="Line 174"/>
              <p:cNvSpPr>
                <a:spLocks noChangeShapeType="1"/>
              </p:cNvSpPr>
              <p:nvPr/>
            </p:nvSpPr>
            <p:spPr bwMode="auto">
              <a:xfrm>
                <a:off x="4448" y="2946"/>
                <a:ext cx="0" cy="7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5" name="Line 175"/>
              <p:cNvSpPr>
                <a:spLocks noChangeShapeType="1"/>
              </p:cNvSpPr>
              <p:nvPr/>
            </p:nvSpPr>
            <p:spPr bwMode="auto">
              <a:xfrm>
                <a:off x="3942" y="3366"/>
                <a:ext cx="5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6" name="Line 178"/>
              <p:cNvSpPr>
                <a:spLocks noChangeShapeType="1"/>
              </p:cNvSpPr>
              <p:nvPr/>
            </p:nvSpPr>
            <p:spPr bwMode="auto">
              <a:xfrm>
                <a:off x="4649" y="2946"/>
                <a:ext cx="0" cy="7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7" name="Line 179"/>
              <p:cNvSpPr>
                <a:spLocks noChangeShapeType="1"/>
              </p:cNvSpPr>
              <p:nvPr/>
            </p:nvSpPr>
            <p:spPr bwMode="auto">
              <a:xfrm>
                <a:off x="4301" y="2618"/>
                <a:ext cx="0" cy="31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8" name="Line 180"/>
              <p:cNvSpPr>
                <a:spLocks noChangeShapeType="1"/>
              </p:cNvSpPr>
              <p:nvPr/>
            </p:nvSpPr>
            <p:spPr bwMode="auto">
              <a:xfrm>
                <a:off x="4301" y="2793"/>
                <a:ext cx="5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9" name="Line 181"/>
              <p:cNvSpPr>
                <a:spLocks noChangeShapeType="1"/>
              </p:cNvSpPr>
              <p:nvPr/>
            </p:nvSpPr>
            <p:spPr bwMode="auto">
              <a:xfrm>
                <a:off x="3942" y="3561"/>
                <a:ext cx="5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</p:grpSp>
        <p:sp>
          <p:nvSpPr>
            <p:cNvPr id="10" name="Text Box 186"/>
            <p:cNvSpPr txBox="1">
              <a:spLocks noChangeArrowheads="1"/>
            </p:cNvSpPr>
            <p:nvPr/>
          </p:nvSpPr>
          <p:spPr bwMode="auto">
            <a:xfrm>
              <a:off x="3317114" y="4238082"/>
              <a:ext cx="1217432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sliceable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957265" y="2441650"/>
            <a:ext cx="1446049" cy="1886590"/>
            <a:chOff x="6957265" y="2441650"/>
            <a:chExt cx="1446049" cy="1886590"/>
          </a:xfrm>
        </p:grpSpPr>
        <p:grpSp>
          <p:nvGrpSpPr>
            <p:cNvPr id="51" name="Group 137"/>
            <p:cNvGrpSpPr>
              <a:grpSpLocks/>
            </p:cNvGrpSpPr>
            <p:nvPr/>
          </p:nvGrpSpPr>
          <p:grpSpPr bwMode="auto">
            <a:xfrm>
              <a:off x="6957265" y="2441650"/>
              <a:ext cx="1446049" cy="1365020"/>
              <a:chOff x="2124" y="2598"/>
              <a:chExt cx="1160" cy="1095"/>
            </a:xfrm>
          </p:grpSpPr>
          <p:sp>
            <p:nvSpPr>
              <p:cNvPr id="53" name="Rectangle 112"/>
              <p:cNvSpPr>
                <a:spLocks noChangeArrowheads="1"/>
              </p:cNvSpPr>
              <p:nvPr/>
            </p:nvSpPr>
            <p:spPr bwMode="auto">
              <a:xfrm>
                <a:off x="2130" y="2598"/>
                <a:ext cx="1154" cy="109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4" name="Freeform 122"/>
              <p:cNvSpPr>
                <a:spLocks/>
              </p:cNvSpPr>
              <p:nvPr/>
            </p:nvSpPr>
            <p:spPr bwMode="auto">
              <a:xfrm>
                <a:off x="2226" y="2712"/>
                <a:ext cx="642" cy="744"/>
              </a:xfrm>
              <a:custGeom>
                <a:avLst/>
                <a:gdLst/>
                <a:ahLst/>
                <a:cxnLst>
                  <a:cxn ang="0">
                    <a:pos x="114" y="492"/>
                  </a:cxn>
                  <a:cxn ang="0">
                    <a:pos x="114" y="0"/>
                  </a:cxn>
                  <a:cxn ang="0">
                    <a:pos x="240" y="0"/>
                  </a:cxn>
                  <a:cxn ang="0">
                    <a:pos x="240" y="150"/>
                  </a:cxn>
                  <a:cxn ang="0">
                    <a:pos x="642" y="150"/>
                  </a:cxn>
                  <a:cxn ang="0">
                    <a:pos x="642" y="294"/>
                  </a:cxn>
                  <a:cxn ang="0">
                    <a:pos x="510" y="294"/>
                  </a:cxn>
                  <a:cxn ang="0">
                    <a:pos x="510" y="744"/>
                  </a:cxn>
                  <a:cxn ang="0">
                    <a:pos x="384" y="744"/>
                  </a:cxn>
                  <a:cxn ang="0">
                    <a:pos x="384" y="624"/>
                  </a:cxn>
                  <a:cxn ang="0">
                    <a:pos x="0" y="624"/>
                  </a:cxn>
                  <a:cxn ang="0">
                    <a:pos x="0" y="492"/>
                  </a:cxn>
                  <a:cxn ang="0">
                    <a:pos x="114" y="492"/>
                  </a:cxn>
                </a:cxnLst>
                <a:rect l="0" t="0" r="r" b="b"/>
                <a:pathLst>
                  <a:path w="642" h="744">
                    <a:moveTo>
                      <a:pt x="114" y="492"/>
                    </a:moveTo>
                    <a:lnTo>
                      <a:pt x="114" y="0"/>
                    </a:lnTo>
                    <a:lnTo>
                      <a:pt x="240" y="0"/>
                    </a:lnTo>
                    <a:lnTo>
                      <a:pt x="240" y="150"/>
                    </a:lnTo>
                    <a:lnTo>
                      <a:pt x="642" y="150"/>
                    </a:lnTo>
                    <a:lnTo>
                      <a:pt x="642" y="294"/>
                    </a:lnTo>
                    <a:lnTo>
                      <a:pt x="510" y="294"/>
                    </a:lnTo>
                    <a:lnTo>
                      <a:pt x="510" y="744"/>
                    </a:lnTo>
                    <a:lnTo>
                      <a:pt x="384" y="744"/>
                    </a:lnTo>
                    <a:lnTo>
                      <a:pt x="384" y="624"/>
                    </a:lnTo>
                    <a:lnTo>
                      <a:pt x="0" y="624"/>
                    </a:lnTo>
                    <a:lnTo>
                      <a:pt x="0" y="492"/>
                    </a:lnTo>
                    <a:lnTo>
                      <a:pt x="114" y="492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5" name="Line 123"/>
              <p:cNvSpPr>
                <a:spLocks noChangeShapeType="1"/>
              </p:cNvSpPr>
              <p:nvPr/>
            </p:nvSpPr>
            <p:spPr bwMode="auto">
              <a:xfrm>
                <a:off x="2136" y="2808"/>
                <a:ext cx="21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6" name="Freeform 126"/>
              <p:cNvSpPr>
                <a:spLocks/>
              </p:cNvSpPr>
              <p:nvPr/>
            </p:nvSpPr>
            <p:spPr bwMode="auto">
              <a:xfrm>
                <a:off x="2124" y="3330"/>
                <a:ext cx="318" cy="192"/>
              </a:xfrm>
              <a:custGeom>
                <a:avLst/>
                <a:gdLst/>
                <a:ahLst/>
                <a:cxnLst>
                  <a:cxn ang="0">
                    <a:pos x="318" y="0"/>
                  </a:cxn>
                  <a:cxn ang="0">
                    <a:pos x="318" y="192"/>
                  </a:cxn>
                  <a:cxn ang="0">
                    <a:pos x="0" y="192"/>
                  </a:cxn>
                </a:cxnLst>
                <a:rect l="0" t="0" r="r" b="b"/>
                <a:pathLst>
                  <a:path w="318" h="192">
                    <a:moveTo>
                      <a:pt x="318" y="0"/>
                    </a:moveTo>
                    <a:lnTo>
                      <a:pt x="318" y="192"/>
                    </a:lnTo>
                    <a:lnTo>
                      <a:pt x="0" y="192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7" name="Freeform 133"/>
              <p:cNvSpPr>
                <a:spLocks/>
              </p:cNvSpPr>
              <p:nvPr/>
            </p:nvSpPr>
            <p:spPr bwMode="auto">
              <a:xfrm>
                <a:off x="2808" y="2730"/>
                <a:ext cx="282" cy="534"/>
              </a:xfrm>
              <a:custGeom>
                <a:avLst/>
                <a:gdLst/>
                <a:ahLst/>
                <a:cxnLst>
                  <a:cxn ang="0">
                    <a:pos x="0" y="120"/>
                  </a:cxn>
                  <a:cxn ang="0">
                    <a:pos x="0" y="0"/>
                  </a:cxn>
                  <a:cxn ang="0">
                    <a:pos x="282" y="0"/>
                  </a:cxn>
                  <a:cxn ang="0">
                    <a:pos x="282" y="534"/>
                  </a:cxn>
                </a:cxnLst>
                <a:rect l="0" t="0" r="r" b="b"/>
                <a:pathLst>
                  <a:path w="282" h="534">
                    <a:moveTo>
                      <a:pt x="0" y="120"/>
                    </a:moveTo>
                    <a:lnTo>
                      <a:pt x="0" y="0"/>
                    </a:lnTo>
                    <a:lnTo>
                      <a:pt x="282" y="0"/>
                    </a:lnTo>
                    <a:lnTo>
                      <a:pt x="282" y="534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8" name="Freeform 135"/>
              <p:cNvSpPr>
                <a:spLocks/>
              </p:cNvSpPr>
              <p:nvPr/>
            </p:nvSpPr>
            <p:spPr bwMode="auto">
              <a:xfrm>
                <a:off x="2736" y="3156"/>
                <a:ext cx="546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2" y="0"/>
                  </a:cxn>
                  <a:cxn ang="0">
                    <a:pos x="162" y="204"/>
                  </a:cxn>
                  <a:cxn ang="0">
                    <a:pos x="294" y="204"/>
                  </a:cxn>
                  <a:cxn ang="0">
                    <a:pos x="294" y="120"/>
                  </a:cxn>
                  <a:cxn ang="0">
                    <a:pos x="462" y="120"/>
                  </a:cxn>
                  <a:cxn ang="0">
                    <a:pos x="462" y="420"/>
                  </a:cxn>
                  <a:cxn ang="0">
                    <a:pos x="546" y="420"/>
                  </a:cxn>
                </a:cxnLst>
                <a:rect l="0" t="0" r="r" b="b"/>
                <a:pathLst>
                  <a:path w="546" h="420">
                    <a:moveTo>
                      <a:pt x="0" y="0"/>
                    </a:moveTo>
                    <a:lnTo>
                      <a:pt x="162" y="0"/>
                    </a:lnTo>
                    <a:lnTo>
                      <a:pt x="162" y="204"/>
                    </a:lnTo>
                    <a:lnTo>
                      <a:pt x="294" y="204"/>
                    </a:lnTo>
                    <a:lnTo>
                      <a:pt x="294" y="120"/>
                    </a:lnTo>
                    <a:lnTo>
                      <a:pt x="462" y="120"/>
                    </a:lnTo>
                    <a:lnTo>
                      <a:pt x="462" y="420"/>
                    </a:lnTo>
                    <a:lnTo>
                      <a:pt x="546" y="42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52" name="Text Box 184"/>
            <p:cNvSpPr txBox="1">
              <a:spLocks noChangeArrowheads="1"/>
            </p:cNvSpPr>
            <p:nvPr/>
          </p:nvSpPr>
          <p:spPr bwMode="auto">
            <a:xfrm>
              <a:off x="7026279" y="3925949"/>
              <a:ext cx="1308021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rectilinear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64561" y="2440267"/>
            <a:ext cx="1443556" cy="1887973"/>
            <a:chOff x="5064561" y="2440267"/>
            <a:chExt cx="1443556" cy="1887973"/>
          </a:xfrm>
        </p:grpSpPr>
        <p:sp>
          <p:nvSpPr>
            <p:cNvPr id="33" name="Text Box 186"/>
            <p:cNvSpPr txBox="1">
              <a:spLocks noChangeArrowheads="1"/>
            </p:cNvSpPr>
            <p:nvPr/>
          </p:nvSpPr>
          <p:spPr bwMode="auto">
            <a:xfrm>
              <a:off x="5130473" y="3925949"/>
              <a:ext cx="1311733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one-sided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064561" y="2440267"/>
              <a:ext cx="1443556" cy="1385240"/>
              <a:chOff x="2555875" y="2565400"/>
              <a:chExt cx="4176713" cy="3024188"/>
            </a:xfrm>
          </p:grpSpPr>
          <p:sp>
            <p:nvSpPr>
              <p:cNvPr id="39" name="Rectangle 4"/>
              <p:cNvSpPr>
                <a:spLocks noChangeArrowheads="1"/>
              </p:cNvSpPr>
              <p:nvPr/>
            </p:nvSpPr>
            <p:spPr bwMode="auto">
              <a:xfrm>
                <a:off x="2555875" y="2565400"/>
                <a:ext cx="4176713" cy="30241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Rectangle 5"/>
              <p:cNvSpPr>
                <a:spLocks noChangeArrowheads="1"/>
              </p:cNvSpPr>
              <p:nvPr/>
            </p:nvSpPr>
            <p:spPr bwMode="auto">
              <a:xfrm>
                <a:off x="2555875" y="2565400"/>
                <a:ext cx="431800" cy="30241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Rectangle 6"/>
              <p:cNvSpPr>
                <a:spLocks noChangeArrowheads="1"/>
              </p:cNvSpPr>
              <p:nvPr/>
            </p:nvSpPr>
            <p:spPr bwMode="auto">
              <a:xfrm>
                <a:off x="2987675" y="5157788"/>
                <a:ext cx="3744913" cy="431800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2987675" y="2565400"/>
                <a:ext cx="3168650" cy="50323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8"/>
              <p:cNvSpPr>
                <a:spLocks noChangeArrowheads="1"/>
              </p:cNvSpPr>
              <p:nvPr/>
            </p:nvSpPr>
            <p:spPr bwMode="auto">
              <a:xfrm>
                <a:off x="6156325" y="2565400"/>
                <a:ext cx="576263" cy="25923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Rectangle 9"/>
              <p:cNvSpPr>
                <a:spLocks noChangeArrowheads="1"/>
              </p:cNvSpPr>
              <p:nvPr/>
            </p:nvSpPr>
            <p:spPr bwMode="auto">
              <a:xfrm>
                <a:off x="3635375" y="4508500"/>
                <a:ext cx="2520950" cy="6492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Rectangle 10"/>
              <p:cNvSpPr>
                <a:spLocks noChangeArrowheads="1"/>
              </p:cNvSpPr>
              <p:nvPr/>
            </p:nvSpPr>
            <p:spPr bwMode="auto">
              <a:xfrm>
                <a:off x="3635375" y="3789363"/>
                <a:ext cx="1296988" cy="71913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Rectangle 11"/>
              <p:cNvSpPr>
                <a:spLocks noChangeArrowheads="1"/>
              </p:cNvSpPr>
              <p:nvPr/>
            </p:nvSpPr>
            <p:spPr bwMode="auto">
              <a:xfrm>
                <a:off x="2987675" y="3789363"/>
                <a:ext cx="647700" cy="136842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" name="Rectangle 12"/>
              <p:cNvSpPr>
                <a:spLocks noChangeArrowheads="1"/>
              </p:cNvSpPr>
              <p:nvPr/>
            </p:nvSpPr>
            <p:spPr bwMode="auto">
              <a:xfrm>
                <a:off x="2987675" y="3068638"/>
                <a:ext cx="1944688" cy="72072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3635375" y="3789363"/>
                <a:ext cx="649288" cy="71913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9" name="Rectangle 14"/>
              <p:cNvSpPr>
                <a:spLocks noChangeArrowheads="1"/>
              </p:cNvSpPr>
              <p:nvPr/>
            </p:nvSpPr>
            <p:spPr bwMode="auto">
              <a:xfrm>
                <a:off x="4932363" y="3068638"/>
                <a:ext cx="576262" cy="1439862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0" name="Rectangle 15"/>
              <p:cNvSpPr>
                <a:spLocks noChangeArrowheads="1"/>
              </p:cNvSpPr>
              <p:nvPr/>
            </p:nvSpPr>
            <p:spPr bwMode="auto">
              <a:xfrm>
                <a:off x="5508625" y="3068638"/>
                <a:ext cx="647700" cy="108108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59" name="Rectangle 58"/>
          <p:cNvSpPr/>
          <p:nvPr/>
        </p:nvSpPr>
        <p:spPr bwMode="auto">
          <a:xfrm>
            <a:off x="149920" y="1253067"/>
            <a:ext cx="8640960" cy="3581400"/>
          </a:xfrm>
          <a:prstGeom prst="rect">
            <a:avLst/>
          </a:prstGeom>
          <a:solidFill>
            <a:srgbClr val="FFFFFF">
              <a:alpha val="65098"/>
            </a:srgb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956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edge labelings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labelings give </a:t>
            </a:r>
            <a:r>
              <a:rPr lang="en-US" dirty="0" smtClean="0"/>
              <a:t>rise to cartograms </a:t>
            </a:r>
            <a:r>
              <a:rPr lang="en-US" dirty="0"/>
              <a:t>of different quality </a:t>
            </a:r>
          </a:p>
          <a:p>
            <a:r>
              <a:rPr lang="en-US" dirty="0" smtClean="0"/>
              <a:t>The </a:t>
            </a:r>
            <a:r>
              <a:rPr lang="en-US" dirty="0"/>
              <a:t>‘best’ labeling can vary between data </a:t>
            </a:r>
            <a:r>
              <a:rPr lang="en-US" dirty="0" smtClean="0"/>
              <a:t>sets</a:t>
            </a:r>
            <a:endParaRPr lang="en-US" sz="800" dirty="0"/>
          </a:p>
          <a:p>
            <a:r>
              <a:rPr lang="en-US" dirty="0"/>
              <a:t>A local change in the labeling can cause global changes in the </a:t>
            </a:r>
            <a:r>
              <a:rPr lang="en-US" dirty="0" smtClean="0"/>
              <a:t>cartogram</a:t>
            </a:r>
            <a:br>
              <a:rPr lang="en-US" dirty="0" smtClean="0"/>
            </a:br>
            <a:endParaRPr lang="en-US" sz="1200" dirty="0"/>
          </a:p>
          <a:p>
            <a:pPr marL="12700" marR="5080">
              <a:lnSpc>
                <a:spcPct val="125299"/>
              </a:lnSpc>
            </a:pPr>
            <a:r>
              <a:rPr lang="en-US" spc="-65" dirty="0">
                <a:cs typeface="Arial"/>
              </a:rPr>
              <a:t>Maps</a:t>
            </a:r>
            <a:r>
              <a:rPr lang="en-US" spc="55" dirty="0">
                <a:cs typeface="Arial"/>
              </a:rPr>
              <a:t> </a:t>
            </a:r>
            <a:r>
              <a:rPr lang="en-US" spc="-25" dirty="0">
                <a:cs typeface="Arial"/>
              </a:rPr>
              <a:t>of</a:t>
            </a:r>
            <a:r>
              <a:rPr lang="en-US" spc="55" dirty="0">
                <a:cs typeface="Arial"/>
              </a:rPr>
              <a:t> </a:t>
            </a:r>
            <a:r>
              <a:rPr lang="en-US" spc="-70" dirty="0">
                <a:cs typeface="Arial"/>
              </a:rPr>
              <a:t>EU</a:t>
            </a:r>
            <a:r>
              <a:rPr lang="en-US" spc="55" dirty="0">
                <a:cs typeface="Arial"/>
              </a:rPr>
              <a:t> </a:t>
            </a:r>
            <a:r>
              <a:rPr lang="en-US" spc="-70" dirty="0">
                <a:cs typeface="Arial"/>
              </a:rPr>
              <a:t>and</a:t>
            </a:r>
            <a:r>
              <a:rPr lang="en-US" spc="55" dirty="0">
                <a:cs typeface="Arial"/>
              </a:rPr>
              <a:t> </a:t>
            </a:r>
            <a:r>
              <a:rPr lang="en-US" spc="-95" dirty="0">
                <a:cs typeface="Arial"/>
              </a:rPr>
              <a:t>US</a:t>
            </a:r>
            <a:r>
              <a:rPr lang="en-US" spc="55" dirty="0">
                <a:cs typeface="Arial"/>
              </a:rPr>
              <a:t> </a:t>
            </a:r>
            <a:r>
              <a:rPr lang="en-US" spc="-85" dirty="0">
                <a:cs typeface="Arial"/>
              </a:rPr>
              <a:t>have</a:t>
            </a:r>
            <a:r>
              <a:rPr lang="en-US" spc="55" dirty="0">
                <a:cs typeface="Arial"/>
              </a:rPr>
              <a:t> </a:t>
            </a:r>
            <a:r>
              <a:rPr lang="en-US" spc="-60" dirty="0">
                <a:cs typeface="Arial"/>
              </a:rPr>
              <a:t>over</a:t>
            </a:r>
            <a:r>
              <a:rPr lang="en-US" spc="55" dirty="0">
                <a:cs typeface="Arial"/>
              </a:rPr>
              <a:t> </a:t>
            </a:r>
            <a:r>
              <a:rPr lang="en-US" spc="-70" dirty="0">
                <a:cs typeface="Arial"/>
              </a:rPr>
              <a:t>1300</a:t>
            </a:r>
            <a:r>
              <a:rPr lang="en-US" spc="55" dirty="0">
                <a:cs typeface="Arial"/>
              </a:rPr>
              <a:t> </a:t>
            </a:r>
            <a:r>
              <a:rPr lang="en-US" spc="-20" dirty="0">
                <a:cs typeface="Arial"/>
              </a:rPr>
              <a:t>million</a:t>
            </a:r>
            <a:r>
              <a:rPr lang="en-US" spc="60" dirty="0">
                <a:cs typeface="Arial"/>
              </a:rPr>
              <a:t> </a:t>
            </a:r>
            <a:r>
              <a:rPr lang="en-US" spc="-40" dirty="0">
                <a:cs typeface="Arial"/>
              </a:rPr>
              <a:t>la</a:t>
            </a:r>
            <a:r>
              <a:rPr lang="en-US" spc="-25" dirty="0">
                <a:cs typeface="Arial"/>
              </a:rPr>
              <a:t>b</a:t>
            </a:r>
            <a:r>
              <a:rPr lang="en-US" spc="-40" dirty="0">
                <a:cs typeface="Arial"/>
              </a:rPr>
              <a:t>elin</a:t>
            </a:r>
            <a:r>
              <a:rPr lang="en-US" spc="-105" dirty="0">
                <a:cs typeface="Arial"/>
              </a:rPr>
              <a:t>gs</a:t>
            </a:r>
            <a:r>
              <a:rPr lang="en-US" spc="-55" dirty="0">
                <a:cs typeface="Arial"/>
              </a:rPr>
              <a:t> </a:t>
            </a:r>
          </a:p>
          <a:p>
            <a:pPr marL="0" marR="5080" indent="0">
              <a:lnSpc>
                <a:spcPct val="125299"/>
              </a:lnSpc>
              <a:buNone/>
            </a:pPr>
            <a:r>
              <a:rPr lang="en-US" dirty="0" smtClean="0">
                <a:solidFill>
                  <a:srgbClr val="C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➨</a:t>
            </a:r>
            <a:r>
              <a:rPr lang="en-US" dirty="0" smtClean="0">
                <a:solidFill>
                  <a:schemeClr val="accent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we cannot try them all</a:t>
            </a:r>
          </a:p>
          <a:p>
            <a:pPr marL="0" marR="5080" indent="0">
              <a:lnSpc>
                <a:spcPct val="125299"/>
              </a:lnSpc>
              <a:buNone/>
            </a:pPr>
            <a:r>
              <a:rPr lang="en-US" dirty="0" smtClean="0">
                <a:solidFill>
                  <a:schemeClr val="accent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➨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use</a:t>
            </a:r>
            <a:r>
              <a:rPr lang="en-US" dirty="0" smtClean="0">
                <a:solidFill>
                  <a:schemeClr val="accent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pc="-40" dirty="0" smtClean="0">
                <a:cs typeface="Arial"/>
              </a:rPr>
              <a:t>heuristic</a:t>
            </a:r>
            <a:r>
              <a:rPr lang="en-US" spc="55" dirty="0" smtClean="0">
                <a:cs typeface="Arial"/>
              </a:rPr>
              <a:t> </a:t>
            </a:r>
            <a:r>
              <a:rPr lang="en-US" spc="-120" dirty="0" smtClean="0">
                <a:cs typeface="Arial"/>
              </a:rPr>
              <a:t>se</a:t>
            </a:r>
            <a:r>
              <a:rPr lang="en-US" spc="-155" dirty="0" smtClean="0">
                <a:cs typeface="Arial"/>
              </a:rPr>
              <a:t>a</a:t>
            </a:r>
            <a:r>
              <a:rPr lang="en-US" spc="-45" dirty="0" smtClean="0">
                <a:cs typeface="Arial"/>
              </a:rPr>
              <a:t>rch methods in the lattice</a:t>
            </a:r>
            <a:endParaRPr lang="en-US" dirty="0">
              <a:cs typeface="Arial"/>
            </a:endParaRPr>
          </a:p>
          <a:p>
            <a:endParaRPr lang="en-US" dirty="0"/>
          </a:p>
        </p:txBody>
      </p:sp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2"/>
          <a:srcRect l="4101" t="36464" r="925" b="25098"/>
          <a:stretch/>
        </p:blipFill>
        <p:spPr>
          <a:xfrm>
            <a:off x="533394" y="4439620"/>
            <a:ext cx="6573150" cy="21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50"/>
          <a:stretch/>
        </p:blipFill>
        <p:spPr bwMode="auto">
          <a:xfrm>
            <a:off x="4974560" y="1223181"/>
            <a:ext cx="3398973" cy="5263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cartograms (by Dorling)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41"/>
          <a:stretch/>
        </p:blipFill>
        <p:spPr bwMode="auto">
          <a:xfrm>
            <a:off x="728133" y="1223181"/>
            <a:ext cx="3864399" cy="5261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470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/>
              <a:t>Initialize a random population of </a:t>
            </a:r>
            <a:r>
              <a:rPr lang="en-US" dirty="0" smtClean="0"/>
              <a:t>labelings</a:t>
            </a:r>
          </a:p>
          <a:p>
            <a:pPr lvl="1"/>
            <a:r>
              <a:rPr lang="en-US" dirty="0" smtClean="0"/>
              <a:t>Start </a:t>
            </a:r>
            <a:r>
              <a:rPr lang="en-US" dirty="0"/>
              <a:t>at the minimum </a:t>
            </a:r>
            <a:r>
              <a:rPr lang="en-US" dirty="0" smtClean="0"/>
              <a:t>labeling</a:t>
            </a:r>
          </a:p>
          <a:p>
            <a:pPr lvl="1"/>
            <a:r>
              <a:rPr lang="en-US" dirty="0" smtClean="0"/>
              <a:t>Follow </a:t>
            </a:r>
            <a:r>
              <a:rPr lang="en-US" dirty="0"/>
              <a:t>a random path towards the maximal labeling </a:t>
            </a:r>
            <a:endParaRPr lang="en-US" dirty="0" smtClean="0"/>
          </a:p>
          <a:p>
            <a:pPr lvl="1"/>
            <a:r>
              <a:rPr lang="en-US" dirty="0" smtClean="0"/>
              <a:t>Stop </a:t>
            </a:r>
            <a:r>
              <a:rPr lang="en-US" dirty="0"/>
              <a:t>at a random </a:t>
            </a:r>
            <a:r>
              <a:rPr lang="en-US" dirty="0" smtClean="0"/>
              <a:t>height</a:t>
            </a:r>
            <a:br>
              <a:rPr lang="en-US" dirty="0" smtClean="0"/>
            </a:br>
            <a:endParaRPr lang="en-US" sz="1200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/>
              <a:t>Copy a few of the best labelings to the next generation  </a:t>
            </a:r>
            <a:endParaRPr lang="en-US" dirty="0" smtClean="0"/>
          </a:p>
          <a:p>
            <a:pPr marL="457200" indent="-457200">
              <a:buSzPct val="100000"/>
              <a:buFont typeface="+mj-lt"/>
              <a:buAutoNum type="arabicPeriod"/>
            </a:pPr>
            <a:endParaRPr lang="en-US" sz="1200" dirty="0" smtClean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/>
              <a:t>selection and mutation to fill the rest of the </a:t>
            </a:r>
            <a:r>
              <a:rPr lang="en-US" dirty="0" smtClean="0"/>
              <a:t>population</a:t>
            </a:r>
          </a:p>
          <a:p>
            <a:pPr lvl="1"/>
            <a:r>
              <a:rPr lang="en-US" dirty="0" smtClean="0"/>
              <a:t>Select a random labeling, favoring higher quality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low probability, take a long random walk in the lattice </a:t>
            </a:r>
            <a:endParaRPr lang="en-US" dirty="0" smtClean="0"/>
          </a:p>
          <a:p>
            <a:pPr lvl="1"/>
            <a:r>
              <a:rPr lang="en-US" dirty="0" smtClean="0"/>
              <a:t>With </a:t>
            </a:r>
            <a:r>
              <a:rPr lang="en-US" dirty="0"/>
              <a:t>high probability, take one random step in the </a:t>
            </a:r>
            <a:r>
              <a:rPr lang="en-US" dirty="0" smtClean="0"/>
              <a:t>lattice</a:t>
            </a:r>
          </a:p>
          <a:p>
            <a:pPr lvl="1"/>
            <a:endParaRPr lang="en-US" sz="1200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/>
              <a:t>Repeat steps 2 and 3 a fixed number of times, keeping track of the best labeling found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4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Quality criteria</a:t>
            </a:r>
          </a:p>
        </p:txBody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81000" indent="-381000">
              <a:buFont typeface="Wingdings" pitchFamily="2" charset="2"/>
              <a:buAutoNum type="arabicPeriod"/>
            </a:pPr>
            <a:r>
              <a:rPr lang="en-US" dirty="0"/>
              <a:t>the relative position of the rectangles</a:t>
            </a:r>
          </a:p>
          <a:p>
            <a:pPr marL="381000" indent="-381000">
              <a:buFont typeface="Wingdings" pitchFamily="2" charset="2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cartographic error</a:t>
            </a:r>
            <a:r>
              <a:rPr lang="en-US" dirty="0"/>
              <a:t> of the resulting cartograms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81150" y="2292350"/>
            <a:ext cx="1371600" cy="903288"/>
            <a:chOff x="1479" y="1634"/>
            <a:chExt cx="864" cy="569"/>
          </a:xfrm>
        </p:grpSpPr>
        <p:sp>
          <p:nvSpPr>
            <p:cNvPr id="379909" name="Text Box 5"/>
            <p:cNvSpPr txBox="1">
              <a:spLocks noChangeArrowheads="1"/>
            </p:cNvSpPr>
            <p:nvPr/>
          </p:nvSpPr>
          <p:spPr bwMode="auto">
            <a:xfrm>
              <a:off x="1479" y="1634"/>
              <a:ext cx="78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/>
                <a:t>| A</a:t>
              </a:r>
              <a:r>
                <a:rPr lang="en-US" sz="2000" baseline="-25000"/>
                <a:t>c</a:t>
              </a:r>
              <a:r>
                <a:rPr lang="en-US" sz="2000"/>
                <a:t> – A</a:t>
              </a:r>
              <a:r>
                <a:rPr lang="en-US" sz="2000" baseline="-25000"/>
                <a:t>s</a:t>
              </a:r>
              <a:r>
                <a:rPr lang="en-US" sz="2000"/>
                <a:t> |</a:t>
              </a:r>
              <a:endParaRPr lang="nl-NL" sz="2000"/>
            </a:p>
          </p:txBody>
        </p:sp>
        <p:sp>
          <p:nvSpPr>
            <p:cNvPr id="379910" name="Text Box 6"/>
            <p:cNvSpPr txBox="1">
              <a:spLocks noChangeArrowheads="1"/>
            </p:cNvSpPr>
            <p:nvPr/>
          </p:nvSpPr>
          <p:spPr bwMode="auto">
            <a:xfrm>
              <a:off x="1785" y="1953"/>
              <a:ext cx="27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/>
                <a:t>A</a:t>
              </a:r>
              <a:r>
                <a:rPr lang="en-US" sz="2000" baseline="-25000"/>
                <a:t>s</a:t>
              </a:r>
              <a:endParaRPr lang="nl-NL" sz="2000" baseline="-25000"/>
            </a:p>
          </p:txBody>
        </p:sp>
        <p:sp>
          <p:nvSpPr>
            <p:cNvPr id="379911" name="Line 7"/>
            <p:cNvSpPr>
              <a:spLocks noChangeShapeType="1"/>
            </p:cNvSpPr>
            <p:nvPr/>
          </p:nvSpPr>
          <p:spPr bwMode="auto">
            <a:xfrm>
              <a:off x="1534" y="1920"/>
              <a:ext cx="80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9912" name="Text Box 8"/>
          <p:cNvSpPr txBox="1">
            <a:spLocks noChangeArrowheads="1"/>
          </p:cNvSpPr>
          <p:nvPr/>
        </p:nvSpPr>
        <p:spPr bwMode="auto">
          <a:xfrm>
            <a:off x="3581400" y="2349500"/>
            <a:ext cx="26336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A</a:t>
            </a:r>
            <a:r>
              <a:rPr lang="en-US" sz="2000" baseline="-25000"/>
              <a:t>c</a:t>
            </a:r>
            <a:r>
              <a:rPr lang="en-US" sz="2000"/>
              <a:t> : area in cartogram</a:t>
            </a:r>
          </a:p>
          <a:p>
            <a:pPr eaLnBrk="0" hangingPunct="0"/>
            <a:r>
              <a:rPr lang="en-US" sz="2000"/>
              <a:t>A</a:t>
            </a:r>
            <a:r>
              <a:rPr lang="en-US" sz="2000" baseline="-25000"/>
              <a:t>s</a:t>
            </a:r>
            <a:r>
              <a:rPr lang="en-US" sz="2000"/>
              <a:t> : area specified</a:t>
            </a:r>
            <a:endParaRPr lang="nl-NL" sz="2000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630488" y="3929063"/>
            <a:ext cx="3581400" cy="1800225"/>
            <a:chOff x="1544" y="2362"/>
            <a:chExt cx="2256" cy="1134"/>
          </a:xfrm>
        </p:grpSpPr>
        <p:sp>
          <p:nvSpPr>
            <p:cNvPr id="379914" name="Rectangle 10"/>
            <p:cNvSpPr>
              <a:spLocks noChangeArrowheads="1"/>
            </p:cNvSpPr>
            <p:nvPr/>
          </p:nvSpPr>
          <p:spPr bwMode="auto">
            <a:xfrm>
              <a:off x="1688" y="2929"/>
              <a:ext cx="714" cy="42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15" name="Rectangle 11"/>
            <p:cNvSpPr>
              <a:spLocks noChangeArrowheads="1"/>
            </p:cNvSpPr>
            <p:nvPr/>
          </p:nvSpPr>
          <p:spPr bwMode="auto">
            <a:xfrm>
              <a:off x="2402" y="2929"/>
              <a:ext cx="390" cy="42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16" name="Rectangle 12"/>
            <p:cNvSpPr>
              <a:spLocks noChangeArrowheads="1"/>
            </p:cNvSpPr>
            <p:nvPr/>
          </p:nvSpPr>
          <p:spPr bwMode="auto">
            <a:xfrm>
              <a:off x="2855" y="3046"/>
              <a:ext cx="864" cy="29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GB" sz="2000"/>
            </a:p>
          </p:txBody>
        </p:sp>
        <p:sp>
          <p:nvSpPr>
            <p:cNvPr id="379917" name="Rectangle 13"/>
            <p:cNvSpPr>
              <a:spLocks noChangeArrowheads="1"/>
            </p:cNvSpPr>
            <p:nvPr/>
          </p:nvSpPr>
          <p:spPr bwMode="auto">
            <a:xfrm>
              <a:off x="2792" y="2504"/>
              <a:ext cx="864" cy="5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18" name="Rectangle 14"/>
            <p:cNvSpPr>
              <a:spLocks noChangeArrowheads="1"/>
            </p:cNvSpPr>
            <p:nvPr/>
          </p:nvSpPr>
          <p:spPr bwMode="auto">
            <a:xfrm>
              <a:off x="1688" y="2504"/>
              <a:ext cx="1104" cy="42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19" name="Rectangle 15"/>
            <p:cNvSpPr>
              <a:spLocks noChangeArrowheads="1"/>
            </p:cNvSpPr>
            <p:nvPr/>
          </p:nvSpPr>
          <p:spPr bwMode="auto">
            <a:xfrm>
              <a:off x="1544" y="2362"/>
              <a:ext cx="2256" cy="142"/>
            </a:xfrm>
            <a:prstGeom prst="rect">
              <a:avLst/>
            </a:prstGeom>
            <a:solidFill>
              <a:srgbClr val="B2B2B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20" name="Rectangle 16"/>
            <p:cNvSpPr>
              <a:spLocks noChangeArrowheads="1"/>
            </p:cNvSpPr>
            <p:nvPr/>
          </p:nvSpPr>
          <p:spPr bwMode="auto">
            <a:xfrm>
              <a:off x="1544" y="2504"/>
              <a:ext cx="144" cy="850"/>
            </a:xfrm>
            <a:prstGeom prst="rect">
              <a:avLst/>
            </a:prstGeom>
            <a:solidFill>
              <a:srgbClr val="B2B2B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21" name="Rectangle 17"/>
            <p:cNvSpPr>
              <a:spLocks noChangeArrowheads="1"/>
            </p:cNvSpPr>
            <p:nvPr/>
          </p:nvSpPr>
          <p:spPr bwMode="auto">
            <a:xfrm>
              <a:off x="3656" y="2504"/>
              <a:ext cx="144" cy="850"/>
            </a:xfrm>
            <a:prstGeom prst="rect">
              <a:avLst/>
            </a:prstGeom>
            <a:solidFill>
              <a:srgbClr val="B2B2B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22" name="Rectangle 18"/>
            <p:cNvSpPr>
              <a:spLocks noChangeArrowheads="1"/>
            </p:cNvSpPr>
            <p:nvPr/>
          </p:nvSpPr>
          <p:spPr bwMode="auto">
            <a:xfrm>
              <a:off x="1544" y="3354"/>
              <a:ext cx="2256" cy="142"/>
            </a:xfrm>
            <a:prstGeom prst="rect">
              <a:avLst/>
            </a:prstGeom>
            <a:solidFill>
              <a:srgbClr val="B2B2B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23" name="Text Box 19"/>
            <p:cNvSpPr txBox="1">
              <a:spLocks noChangeArrowheads="1"/>
            </p:cNvSpPr>
            <p:nvPr/>
          </p:nvSpPr>
          <p:spPr bwMode="auto">
            <a:xfrm>
              <a:off x="1910" y="2606"/>
              <a:ext cx="62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>
                  <a:solidFill>
                    <a:srgbClr val="CC0000"/>
                  </a:solidFill>
                </a:rPr>
                <a:t>50</a:t>
              </a:r>
              <a:r>
                <a:rPr lang="en-US" sz="2000">
                  <a:solidFill>
                    <a:schemeClr val="accent2"/>
                  </a:solidFill>
                </a:rPr>
                <a:t> </a:t>
              </a:r>
              <a:r>
                <a:rPr lang="en-US" sz="2000">
                  <a:solidFill>
                    <a:srgbClr val="0066FF"/>
                  </a:solidFill>
                </a:rPr>
                <a:t>(20)</a:t>
              </a:r>
              <a:endParaRPr lang="en-GB" sz="2000">
                <a:solidFill>
                  <a:srgbClr val="0066FF"/>
                </a:solidFill>
              </a:endParaRPr>
            </a:p>
          </p:txBody>
        </p:sp>
      </p:grpSp>
      <p:sp>
        <p:nvSpPr>
          <p:cNvPr id="379924" name="Text Box 20"/>
          <p:cNvSpPr txBox="1">
            <a:spLocks noChangeArrowheads="1"/>
          </p:cNvSpPr>
          <p:nvPr/>
        </p:nvSpPr>
        <p:spPr bwMode="auto">
          <a:xfrm>
            <a:off x="968375" y="4316413"/>
            <a:ext cx="12398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CC0000"/>
                </a:solidFill>
              </a:rPr>
              <a:t>Error:</a:t>
            </a:r>
            <a:r>
              <a:rPr lang="en-US" sz="2000">
                <a:solidFill>
                  <a:srgbClr val="0066FF"/>
                </a:solidFill>
              </a:rPr>
              <a:t> </a:t>
            </a:r>
            <a:r>
              <a:rPr lang="en-US" sz="2000"/>
              <a:t>1.5</a:t>
            </a:r>
            <a:endParaRPr lang="en-GB" sz="2000"/>
          </a:p>
        </p:txBody>
      </p:sp>
      <p:sp>
        <p:nvSpPr>
          <p:cNvPr id="379925" name="Text Box 21"/>
          <p:cNvSpPr txBox="1">
            <a:spLocks noChangeArrowheads="1"/>
          </p:cNvSpPr>
          <p:nvPr/>
        </p:nvSpPr>
        <p:spPr bwMode="auto">
          <a:xfrm>
            <a:off x="4845050" y="5075238"/>
            <a:ext cx="987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CC0000"/>
                </a:solidFill>
              </a:rPr>
              <a:t>20</a:t>
            </a:r>
            <a:r>
              <a:rPr lang="en-US" sz="2000">
                <a:solidFill>
                  <a:schemeClr val="accent2"/>
                </a:solidFill>
              </a:rPr>
              <a:t> </a:t>
            </a:r>
            <a:r>
              <a:rPr lang="en-US" sz="2000">
                <a:solidFill>
                  <a:srgbClr val="0066FF"/>
                </a:solidFill>
                <a:sym typeface="Symbol" pitchFamily="18" charset="2"/>
              </a:rPr>
              <a:t>(</a:t>
            </a:r>
            <a:r>
              <a:rPr lang="en-US" sz="2000">
                <a:solidFill>
                  <a:srgbClr val="0066FF"/>
                </a:solidFill>
              </a:rPr>
              <a:t>30)</a:t>
            </a:r>
            <a:endParaRPr lang="en-GB" sz="2000">
              <a:solidFill>
                <a:srgbClr val="0066FF"/>
              </a:solidFill>
            </a:endParaRPr>
          </a:p>
        </p:txBody>
      </p:sp>
      <p:sp>
        <p:nvSpPr>
          <p:cNvPr id="379926" name="Text Box 22"/>
          <p:cNvSpPr txBox="1">
            <a:spLocks noChangeArrowheads="1"/>
          </p:cNvSpPr>
          <p:nvPr/>
        </p:nvSpPr>
        <p:spPr bwMode="auto">
          <a:xfrm>
            <a:off x="6440488" y="5076825"/>
            <a:ext cx="152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CC0000"/>
                </a:solidFill>
              </a:rPr>
              <a:t>Error:</a:t>
            </a:r>
            <a:r>
              <a:rPr lang="en-US" sz="2000">
                <a:solidFill>
                  <a:schemeClr val="accent2"/>
                </a:solidFill>
              </a:rPr>
              <a:t> </a:t>
            </a:r>
            <a:r>
              <a:rPr lang="en-US" sz="2000"/>
              <a:t>0.333</a:t>
            </a: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296424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12" grpId="0"/>
      <p:bldP spid="379924" grpId="0"/>
      <p:bldP spid="379925" grpId="0"/>
      <p:bldP spid="37992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Quality criteria – relative positions</a:t>
            </a:r>
          </a:p>
        </p:txBody>
      </p:sp>
      <p:pic>
        <p:nvPicPr>
          <p:cNvPr id="4976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863" y="1449388"/>
            <a:ext cx="4275137" cy="36623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</p:pic>
      <p:pic>
        <p:nvPicPr>
          <p:cNvPr id="4976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0450" y="1449388"/>
            <a:ext cx="3976688" cy="37115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</p:pic>
      <p:sp>
        <p:nvSpPr>
          <p:cNvPr id="497669" name="Text Box 5"/>
          <p:cNvSpPr txBox="1">
            <a:spLocks noChangeArrowheads="1"/>
          </p:cNvSpPr>
          <p:nvPr/>
        </p:nvSpPr>
        <p:spPr bwMode="auto">
          <a:xfrm>
            <a:off x="1573213" y="5387975"/>
            <a:ext cx="1720850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angle deviation</a:t>
            </a:r>
          </a:p>
        </p:txBody>
      </p:sp>
      <p:sp>
        <p:nvSpPr>
          <p:cNvPr id="497670" name="Text Box 6"/>
          <p:cNvSpPr txBox="1">
            <a:spLocks noChangeArrowheads="1"/>
          </p:cNvSpPr>
          <p:nvPr/>
        </p:nvSpPr>
        <p:spPr bwMode="auto">
          <a:xfrm>
            <a:off x="5464175" y="5387975"/>
            <a:ext cx="2790825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bounding box separation</a:t>
            </a:r>
          </a:p>
        </p:txBody>
      </p:sp>
    </p:spTree>
    <p:extLst>
      <p:ext uri="{BB962C8B-B14F-4D97-AF65-F5344CB8AC3E}">
        <p14:creationId xmlns:p14="http://schemas.microsoft.com/office/powerpoint/2010/main" val="171483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results</a:t>
            </a:r>
          </a:p>
        </p:txBody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iterative linear programming method for cartogram production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[Speckmann, van Kreveld, and </a:t>
            </a:r>
            <a:r>
              <a:rPr lang="en-US" dirty="0" err="1">
                <a:solidFill>
                  <a:schemeClr val="accent1"/>
                </a:solidFill>
              </a:rPr>
              <a:t>Florisson</a:t>
            </a:r>
            <a:r>
              <a:rPr lang="en-US" dirty="0">
                <a:solidFill>
                  <a:schemeClr val="accent1"/>
                </a:solidFill>
              </a:rPr>
              <a:t>, 2006]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Color coding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800" dirty="0"/>
          </a:p>
          <a:p>
            <a:r>
              <a:rPr lang="en-US" dirty="0"/>
              <a:t>Enumerate with reverse search (Netherlands 408 RELS)</a:t>
            </a:r>
            <a:br>
              <a:rPr lang="en-US" dirty="0"/>
            </a:br>
            <a:endParaRPr lang="en-US" sz="1200" dirty="0"/>
          </a:p>
          <a:p>
            <a:r>
              <a:rPr lang="en-US" dirty="0"/>
              <a:t>Simulated annealing on lattice (Europe and US, &gt; 4 billion RELs)</a:t>
            </a:r>
            <a:br>
              <a:rPr lang="en-US" dirty="0"/>
            </a:br>
            <a:r>
              <a:rPr lang="en-US" i="1" dirty="0"/>
              <a:t>performs well since lattice diameter small (115 and 278)</a:t>
            </a:r>
          </a:p>
          <a:p>
            <a:endParaRPr lang="en-US" sz="1200" i="1" dirty="0"/>
          </a:p>
          <a:p>
            <a:r>
              <a:rPr lang="en-US" dirty="0"/>
              <a:t>Aspect ratio bounded by 20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862263" y="2200275"/>
            <a:ext cx="1839912" cy="2084388"/>
            <a:chOff x="734" y="2074"/>
            <a:chExt cx="1159" cy="1313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734" y="2115"/>
              <a:ext cx="207" cy="1243"/>
              <a:chOff x="797" y="2538"/>
              <a:chExt cx="207" cy="1243"/>
            </a:xfrm>
          </p:grpSpPr>
          <p:sp>
            <p:nvSpPr>
              <p:cNvPr id="494598" name="Rectangle 6"/>
              <p:cNvSpPr>
                <a:spLocks noChangeArrowheads="1"/>
              </p:cNvSpPr>
              <p:nvPr/>
            </p:nvSpPr>
            <p:spPr bwMode="auto">
              <a:xfrm>
                <a:off x="797" y="2538"/>
                <a:ext cx="207" cy="675"/>
              </a:xfrm>
              <a:prstGeom prst="rect">
                <a:avLst/>
              </a:pr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5400000" scaled="1"/>
              </a:gradFill>
              <a:ln w="57150" algn="ctr">
                <a:noFill/>
                <a:miter lim="800000"/>
                <a:headEnd/>
                <a:tailEnd/>
              </a:ln>
              <a:effectLst/>
            </p:spPr>
            <p:txBody>
              <a:bodyPr rot="10800000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94599" name="Rectangle 7"/>
              <p:cNvSpPr>
                <a:spLocks noChangeArrowheads="1"/>
              </p:cNvSpPr>
              <p:nvPr/>
            </p:nvSpPr>
            <p:spPr bwMode="auto">
              <a:xfrm>
                <a:off x="797" y="3106"/>
                <a:ext cx="207" cy="67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3399FF"/>
                  </a:gs>
                </a:gsLst>
                <a:lin ang="5400000" scaled="1"/>
              </a:gradFill>
              <a:ln w="57150" algn="ctr">
                <a:noFill/>
                <a:miter lim="800000"/>
                <a:headEnd/>
                <a:tailEnd/>
              </a:ln>
              <a:effectLst/>
            </p:spPr>
            <p:txBody>
              <a:bodyPr rot="10800000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494600" name="Text Box 8"/>
            <p:cNvSpPr txBox="1">
              <a:spLocks noChangeArrowheads="1"/>
            </p:cNvSpPr>
            <p:nvPr/>
          </p:nvSpPr>
          <p:spPr bwMode="auto">
            <a:xfrm>
              <a:off x="1139" y="2074"/>
              <a:ext cx="754" cy="250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algn="ctr" eaLnBrk="0" hangingPunct="0"/>
              <a:r>
                <a:rPr lang="en-US" sz="2000"/>
                <a:t>too small</a:t>
              </a:r>
              <a:endParaRPr lang="en-GB" sz="2000"/>
            </a:p>
          </p:txBody>
        </p:sp>
        <p:sp>
          <p:nvSpPr>
            <p:cNvPr id="494601" name="Text Box 9"/>
            <p:cNvSpPr txBox="1">
              <a:spLocks noChangeArrowheads="1"/>
            </p:cNvSpPr>
            <p:nvPr/>
          </p:nvSpPr>
          <p:spPr bwMode="auto">
            <a:xfrm>
              <a:off x="1138" y="3137"/>
              <a:ext cx="736" cy="250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algn="ctr" eaLnBrk="0" hangingPunct="0"/>
              <a:r>
                <a:rPr lang="en-US" sz="2000"/>
                <a:t>too large</a:t>
              </a:r>
              <a:endParaRPr lang="en-GB" sz="2000"/>
            </a:p>
          </p:txBody>
        </p:sp>
      </p:grpSp>
    </p:spTree>
    <p:extLst>
      <p:ext uri="{BB962C8B-B14F-4D97-AF65-F5344CB8AC3E}">
        <p14:creationId xmlns:p14="http://schemas.microsoft.com/office/powerpoint/2010/main" val="106565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595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United States (63 regions)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</a:t>
            </a:r>
            <a:r>
              <a:rPr lang="en-US" dirty="0"/>
              <a:t>Mexico adjacent to Utah to resolve 4-state point </a:t>
            </a:r>
            <a:endParaRPr lang="en-US" dirty="0" smtClean="0"/>
          </a:p>
          <a:p>
            <a:r>
              <a:rPr lang="en-US" dirty="0" smtClean="0"/>
              <a:t>Generating </a:t>
            </a:r>
            <a:r>
              <a:rPr lang="en-US" dirty="0"/>
              <a:t>one cartogram took ∼8 minutes</a:t>
            </a:r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534162" y="2090439"/>
            <a:ext cx="6075676" cy="4271328"/>
            <a:chOff x="879323" y="1167137"/>
            <a:chExt cx="2849383" cy="2003176"/>
          </a:xfrm>
        </p:grpSpPr>
        <p:sp>
          <p:nvSpPr>
            <p:cNvPr id="10" name="object 8"/>
            <p:cNvSpPr/>
            <p:nvPr/>
          </p:nvSpPr>
          <p:spPr>
            <a:xfrm>
              <a:off x="880466" y="1168280"/>
              <a:ext cx="2847340" cy="2000885"/>
            </a:xfrm>
            <a:custGeom>
              <a:avLst/>
              <a:gdLst/>
              <a:ahLst/>
              <a:cxnLst/>
              <a:rect l="l" t="t" r="r" b="b"/>
              <a:pathLst>
                <a:path w="2847340" h="2000885">
                  <a:moveTo>
                    <a:pt x="0" y="2000890"/>
                  </a:moveTo>
                  <a:lnTo>
                    <a:pt x="0" y="0"/>
                  </a:lnTo>
                  <a:lnTo>
                    <a:pt x="2847097" y="0"/>
                  </a:lnTo>
                  <a:lnTo>
                    <a:pt x="2847097" y="2000890"/>
                  </a:lnTo>
                  <a:lnTo>
                    <a:pt x="0" y="200089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9"/>
            <p:cNvSpPr/>
            <p:nvPr/>
          </p:nvSpPr>
          <p:spPr>
            <a:xfrm>
              <a:off x="880466" y="1168280"/>
              <a:ext cx="2847340" cy="2000885"/>
            </a:xfrm>
            <a:custGeom>
              <a:avLst/>
              <a:gdLst/>
              <a:ahLst/>
              <a:cxnLst/>
              <a:rect l="l" t="t" r="r" b="b"/>
              <a:pathLst>
                <a:path w="2847340" h="2000885">
                  <a:moveTo>
                    <a:pt x="0" y="2000890"/>
                  </a:moveTo>
                  <a:lnTo>
                    <a:pt x="0" y="0"/>
                  </a:lnTo>
                  <a:lnTo>
                    <a:pt x="2847097" y="0"/>
                  </a:lnTo>
                  <a:lnTo>
                    <a:pt x="2847097" y="2000890"/>
                  </a:lnTo>
                  <a:lnTo>
                    <a:pt x="0" y="20008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0"/>
            <p:cNvSpPr/>
            <p:nvPr/>
          </p:nvSpPr>
          <p:spPr>
            <a:xfrm>
              <a:off x="879323" y="1167137"/>
              <a:ext cx="2849383" cy="2003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mtClean="0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26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US: Population</a:t>
            </a:r>
            <a:endParaRPr lang="en-US" dirty="0"/>
          </a:p>
        </p:txBody>
      </p:sp>
      <p:pic>
        <p:nvPicPr>
          <p:cNvPr id="1087" name="Picture 10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50" y="1133745"/>
            <a:ext cx="7787701" cy="5088894"/>
          </a:xfrm>
          <a:prstGeom prst="rect">
            <a:avLst/>
          </a:prstGeom>
        </p:spPr>
      </p:pic>
      <p:sp>
        <p:nvSpPr>
          <p:cNvPr id="1088" name="object 156"/>
          <p:cNvSpPr txBox="1"/>
          <p:nvPr/>
        </p:nvSpPr>
        <p:spPr>
          <a:xfrm>
            <a:off x="678150" y="6309320"/>
            <a:ext cx="250858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3"/>
            <a:r>
              <a:rPr sz="2000" spc="-75" dirty="0">
                <a:latin typeface="Arial"/>
                <a:cs typeface="Arial"/>
              </a:rPr>
              <a:t>Average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err</a:t>
            </a:r>
            <a:r>
              <a:rPr sz="2000" spc="-9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r: 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50" dirty="0" smtClean="0">
                <a:latin typeface="Arial"/>
                <a:cs typeface="Arial"/>
              </a:rPr>
              <a:t>0.</a:t>
            </a:r>
            <a:r>
              <a:rPr lang="en-US" sz="2000" spc="-50" dirty="0">
                <a:latin typeface="Arial"/>
                <a:cs typeface="Arial"/>
              </a:rPr>
              <a:t>5</a:t>
            </a:r>
            <a:r>
              <a:rPr sz="2000" spc="55" dirty="0" smtClean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%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89" name="object 157"/>
          <p:cNvSpPr txBox="1"/>
          <p:nvPr/>
        </p:nvSpPr>
        <p:spPr>
          <a:xfrm>
            <a:off x="3671900" y="6309320"/>
            <a:ext cx="27003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3"/>
            <a:r>
              <a:rPr sz="2000" spc="-35" dirty="0">
                <a:latin typeface="Arial"/>
                <a:cs typeface="Arial"/>
              </a:rPr>
              <a:t>Maximum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err</a:t>
            </a:r>
            <a:r>
              <a:rPr sz="2000" spc="-9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r: 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lang="en-US" sz="2000" spc="-50" dirty="0" smtClean="0">
                <a:latin typeface="Arial"/>
                <a:cs typeface="Arial"/>
              </a:rPr>
              <a:t>2.2</a:t>
            </a:r>
            <a:r>
              <a:rPr sz="2000" spc="55" dirty="0" smtClean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%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387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3" y="1088740"/>
            <a:ext cx="7755252" cy="518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962" y="0"/>
            <a:ext cx="8070477" cy="895350"/>
          </a:xfrm>
        </p:spPr>
        <p:txBody>
          <a:bodyPr/>
          <a:lstStyle/>
          <a:p>
            <a:r>
              <a:rPr lang="en-US" dirty="0" smtClean="0"/>
              <a:t>US: </a:t>
            </a:r>
            <a:r>
              <a:rPr lang="en-US" spc="-40" dirty="0" smtClean="0"/>
              <a:t>High</a:t>
            </a:r>
            <a:r>
              <a:rPr lang="en-US" spc="80" dirty="0" smtClean="0"/>
              <a:t> </a:t>
            </a:r>
            <a:r>
              <a:rPr lang="en-US" spc="-140" dirty="0" smtClean="0"/>
              <a:t>S</a:t>
            </a:r>
            <a:r>
              <a:rPr lang="en-US" spc="-110" dirty="0" smtClean="0"/>
              <a:t>c</a:t>
            </a:r>
            <a:r>
              <a:rPr lang="en-US" spc="-70" dirty="0" smtClean="0"/>
              <a:t>h</a:t>
            </a:r>
            <a:r>
              <a:rPr lang="en-US" spc="-30" dirty="0" smtClean="0"/>
              <a:t>o</a:t>
            </a:r>
            <a:r>
              <a:rPr lang="en-US" spc="-35" dirty="0" smtClean="0"/>
              <a:t>ol</a:t>
            </a:r>
            <a:r>
              <a:rPr lang="en-US" spc="75" dirty="0" smtClean="0"/>
              <a:t> </a:t>
            </a:r>
            <a:r>
              <a:rPr lang="en-US" spc="-90" dirty="0" smtClean="0"/>
              <a:t>Graduate</a:t>
            </a:r>
            <a:r>
              <a:rPr lang="en-US" spc="-80" dirty="0" smtClean="0"/>
              <a:t>s</a:t>
            </a:r>
            <a:r>
              <a:rPr lang="en-US" spc="85" dirty="0" smtClean="0"/>
              <a:t> </a:t>
            </a:r>
            <a:r>
              <a:rPr lang="en-US" spc="20" dirty="0" smtClean="0"/>
              <a:t>(%)</a:t>
            </a:r>
            <a:endParaRPr lang="en-US" dirty="0"/>
          </a:p>
        </p:txBody>
      </p:sp>
      <p:sp>
        <p:nvSpPr>
          <p:cNvPr id="1088" name="object 156"/>
          <p:cNvSpPr txBox="1"/>
          <p:nvPr/>
        </p:nvSpPr>
        <p:spPr>
          <a:xfrm>
            <a:off x="678150" y="6309320"/>
            <a:ext cx="250858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3"/>
            <a:r>
              <a:rPr sz="2000" spc="-75" dirty="0">
                <a:latin typeface="Arial"/>
                <a:cs typeface="Arial"/>
              </a:rPr>
              <a:t>Average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err</a:t>
            </a:r>
            <a:r>
              <a:rPr sz="2000" spc="-9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r: 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50" dirty="0" smtClean="0">
                <a:latin typeface="Arial"/>
                <a:cs typeface="Arial"/>
              </a:rPr>
              <a:t>0.</a:t>
            </a:r>
            <a:r>
              <a:rPr lang="en-US" sz="2000" spc="-50" dirty="0" smtClean="0">
                <a:latin typeface="Arial"/>
                <a:cs typeface="Arial"/>
              </a:rPr>
              <a:t>0</a:t>
            </a:r>
            <a:r>
              <a:rPr sz="2000" spc="55" dirty="0" smtClean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%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89" name="object 157"/>
          <p:cNvSpPr txBox="1"/>
          <p:nvPr/>
        </p:nvSpPr>
        <p:spPr>
          <a:xfrm>
            <a:off x="3671900" y="6309320"/>
            <a:ext cx="27003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3"/>
            <a:r>
              <a:rPr sz="2000" spc="-35" dirty="0">
                <a:latin typeface="Arial"/>
                <a:cs typeface="Arial"/>
              </a:rPr>
              <a:t>Maximum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err</a:t>
            </a:r>
            <a:r>
              <a:rPr sz="2000" spc="-9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r: 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lang="en-US" sz="2000" spc="-50" dirty="0">
                <a:latin typeface="Arial"/>
                <a:cs typeface="Arial"/>
              </a:rPr>
              <a:t>0</a:t>
            </a:r>
            <a:r>
              <a:rPr sz="2000" spc="-50" dirty="0" smtClean="0">
                <a:latin typeface="Arial"/>
                <a:cs typeface="Arial"/>
              </a:rPr>
              <a:t>.</a:t>
            </a:r>
            <a:r>
              <a:rPr lang="en-US" sz="2000" spc="-50" dirty="0" smtClean="0">
                <a:latin typeface="Arial"/>
                <a:cs typeface="Arial"/>
              </a:rPr>
              <a:t>0</a:t>
            </a:r>
            <a:r>
              <a:rPr sz="2000" spc="55" dirty="0" smtClean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%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555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5" y="1088740"/>
            <a:ext cx="7965885" cy="5183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962" y="0"/>
            <a:ext cx="8070477" cy="895350"/>
          </a:xfrm>
        </p:spPr>
        <p:txBody>
          <a:bodyPr/>
          <a:lstStyle/>
          <a:p>
            <a:r>
              <a:rPr lang="en-US" dirty="0" smtClean="0"/>
              <a:t>US: </a:t>
            </a:r>
            <a:r>
              <a:rPr lang="en-US" spc="-90" dirty="0"/>
              <a:t>P</a:t>
            </a:r>
            <a:r>
              <a:rPr lang="en-US" spc="-35" dirty="0"/>
              <a:t>opulation</a:t>
            </a:r>
            <a:r>
              <a:rPr lang="en-US" spc="75" dirty="0"/>
              <a:t> </a:t>
            </a:r>
            <a:r>
              <a:rPr lang="en-US" spc="-25" dirty="0"/>
              <a:t>p</a:t>
            </a:r>
            <a:r>
              <a:rPr lang="en-US" spc="-75" dirty="0"/>
              <a:t>er</a:t>
            </a:r>
            <a:r>
              <a:rPr lang="en-US" spc="75" dirty="0"/>
              <a:t> </a:t>
            </a:r>
            <a:r>
              <a:rPr lang="en-US" spc="-100" dirty="0"/>
              <a:t>squ</a:t>
            </a:r>
            <a:r>
              <a:rPr lang="en-US" spc="-145" dirty="0"/>
              <a:t>a</a:t>
            </a:r>
            <a:r>
              <a:rPr lang="en-US" spc="-75" dirty="0"/>
              <a:t>re</a:t>
            </a:r>
            <a:r>
              <a:rPr lang="en-US" spc="75" dirty="0"/>
              <a:t> </a:t>
            </a:r>
            <a:r>
              <a:rPr lang="en-US" spc="-45" dirty="0"/>
              <a:t>mile</a:t>
            </a:r>
            <a:endParaRPr lang="en-US" dirty="0"/>
          </a:p>
        </p:txBody>
      </p:sp>
      <p:sp>
        <p:nvSpPr>
          <p:cNvPr id="1088" name="object 156"/>
          <p:cNvSpPr txBox="1"/>
          <p:nvPr/>
        </p:nvSpPr>
        <p:spPr>
          <a:xfrm>
            <a:off x="678150" y="6309320"/>
            <a:ext cx="250858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3"/>
            <a:r>
              <a:rPr sz="2000" spc="-75" dirty="0">
                <a:latin typeface="Arial"/>
                <a:cs typeface="Arial"/>
              </a:rPr>
              <a:t>Average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err</a:t>
            </a:r>
            <a:r>
              <a:rPr sz="2000" spc="-9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r: 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lang="en-US" sz="2000" spc="-50" dirty="0">
                <a:latin typeface="Arial"/>
                <a:cs typeface="Arial"/>
              </a:rPr>
              <a:t>2</a:t>
            </a:r>
            <a:r>
              <a:rPr sz="2000" spc="-50" dirty="0" smtClean="0">
                <a:latin typeface="Arial"/>
                <a:cs typeface="Arial"/>
              </a:rPr>
              <a:t>.</a:t>
            </a:r>
            <a:r>
              <a:rPr lang="en-US" sz="2000" spc="-50" dirty="0" smtClean="0">
                <a:latin typeface="Arial"/>
                <a:cs typeface="Arial"/>
              </a:rPr>
              <a:t>0</a:t>
            </a:r>
            <a:r>
              <a:rPr sz="2000" spc="55" dirty="0" smtClean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%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89" name="object 157"/>
          <p:cNvSpPr txBox="1"/>
          <p:nvPr/>
        </p:nvSpPr>
        <p:spPr>
          <a:xfrm>
            <a:off x="3671900" y="6309320"/>
            <a:ext cx="27003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3"/>
            <a:r>
              <a:rPr sz="2000" spc="-35" dirty="0">
                <a:latin typeface="Arial"/>
                <a:cs typeface="Arial"/>
              </a:rPr>
              <a:t>Maximum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err</a:t>
            </a:r>
            <a:r>
              <a:rPr sz="2000" spc="-9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r: 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lang="en-US" sz="2000" spc="-50" dirty="0" smtClean="0">
                <a:latin typeface="Arial"/>
                <a:cs typeface="Arial"/>
              </a:rPr>
              <a:t>11</a:t>
            </a:r>
            <a:r>
              <a:rPr sz="2000" spc="-50" dirty="0" smtClean="0">
                <a:latin typeface="Arial"/>
                <a:cs typeface="Arial"/>
              </a:rPr>
              <a:t>.</a:t>
            </a:r>
            <a:r>
              <a:rPr lang="en-US" sz="2000" spc="-50" dirty="0">
                <a:latin typeface="Arial"/>
                <a:cs typeface="Arial"/>
              </a:rPr>
              <a:t>3</a:t>
            </a:r>
            <a:r>
              <a:rPr sz="2000" spc="55" dirty="0" smtClean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%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761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5" y="1088740"/>
            <a:ext cx="7836222" cy="51305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962" y="0"/>
            <a:ext cx="8070477" cy="895350"/>
          </a:xfrm>
        </p:spPr>
        <p:txBody>
          <a:bodyPr/>
          <a:lstStyle/>
          <a:p>
            <a:r>
              <a:rPr lang="en-US" dirty="0" smtClean="0"/>
              <a:t>US: </a:t>
            </a:r>
            <a:r>
              <a:rPr lang="en-US" spc="-60" dirty="0"/>
              <a:t>Non-Hispanic</a:t>
            </a:r>
            <a:r>
              <a:rPr lang="en-US" spc="80" dirty="0"/>
              <a:t> </a:t>
            </a:r>
            <a:r>
              <a:rPr lang="en-US" spc="-25" dirty="0"/>
              <a:t>White</a:t>
            </a:r>
            <a:r>
              <a:rPr lang="en-US" spc="75" dirty="0"/>
              <a:t> </a:t>
            </a:r>
            <a:r>
              <a:rPr lang="en-US" spc="-90" dirty="0"/>
              <a:t>P</a:t>
            </a:r>
            <a:r>
              <a:rPr lang="en-US" spc="-35" dirty="0"/>
              <a:t>opulation</a:t>
            </a:r>
            <a:r>
              <a:rPr lang="en-US" spc="75" dirty="0"/>
              <a:t> </a:t>
            </a:r>
            <a:r>
              <a:rPr lang="en-US" spc="20" dirty="0"/>
              <a:t>(%)</a:t>
            </a:r>
            <a:endParaRPr lang="en-US" dirty="0"/>
          </a:p>
        </p:txBody>
      </p:sp>
      <p:sp>
        <p:nvSpPr>
          <p:cNvPr id="1088" name="object 156"/>
          <p:cNvSpPr txBox="1"/>
          <p:nvPr/>
        </p:nvSpPr>
        <p:spPr>
          <a:xfrm>
            <a:off x="678150" y="6309320"/>
            <a:ext cx="250858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3"/>
            <a:r>
              <a:rPr sz="2000" spc="-75" dirty="0">
                <a:latin typeface="Arial"/>
                <a:cs typeface="Arial"/>
              </a:rPr>
              <a:t>Average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err</a:t>
            </a:r>
            <a:r>
              <a:rPr sz="2000" spc="-9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r: 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0.5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%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89" name="object 157"/>
          <p:cNvSpPr txBox="1"/>
          <p:nvPr/>
        </p:nvSpPr>
        <p:spPr>
          <a:xfrm>
            <a:off x="3671900" y="6309320"/>
            <a:ext cx="27003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3"/>
            <a:r>
              <a:rPr sz="2000" spc="-35" dirty="0">
                <a:latin typeface="Arial"/>
                <a:cs typeface="Arial"/>
              </a:rPr>
              <a:t>Maximum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err</a:t>
            </a:r>
            <a:r>
              <a:rPr sz="2000" spc="-9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r: 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2.2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%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08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Europe (65 regions)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125538"/>
            <a:ext cx="8424167" cy="5040312"/>
          </a:xfrm>
        </p:spPr>
        <p:txBody>
          <a:bodyPr/>
          <a:lstStyle/>
          <a:p>
            <a:pPr marL="12713"/>
            <a:r>
              <a:rPr lang="en-US" sz="2400" spc="-60" dirty="0">
                <a:cs typeface="Arial"/>
              </a:rPr>
              <a:t>Merged</a:t>
            </a:r>
            <a:r>
              <a:rPr lang="en-US" sz="2400" spc="55" dirty="0">
                <a:cs typeface="Arial"/>
              </a:rPr>
              <a:t> </a:t>
            </a:r>
            <a:r>
              <a:rPr lang="en-US" sz="2400" spc="-60" dirty="0">
                <a:cs typeface="Arial"/>
              </a:rPr>
              <a:t>Luxem</a:t>
            </a:r>
            <a:r>
              <a:rPr lang="en-US" sz="2400" spc="-25" dirty="0">
                <a:cs typeface="Arial"/>
              </a:rPr>
              <a:t>b</a:t>
            </a:r>
            <a:r>
              <a:rPr lang="en-US" sz="2400" spc="-45" dirty="0">
                <a:cs typeface="Arial"/>
              </a:rPr>
              <a:t>ourg</a:t>
            </a:r>
            <a:r>
              <a:rPr lang="en-US" sz="2400" spc="55" dirty="0">
                <a:cs typeface="Arial"/>
              </a:rPr>
              <a:t> </a:t>
            </a:r>
            <a:r>
              <a:rPr lang="en-US" sz="2400" dirty="0">
                <a:cs typeface="Arial"/>
              </a:rPr>
              <a:t>with</a:t>
            </a:r>
            <a:r>
              <a:rPr lang="en-US" sz="2400" spc="55" dirty="0">
                <a:cs typeface="Arial"/>
              </a:rPr>
              <a:t> </a:t>
            </a:r>
            <a:r>
              <a:rPr lang="en-US" sz="2400" spc="-40" dirty="0">
                <a:cs typeface="Arial"/>
              </a:rPr>
              <a:t>Belgium,</a:t>
            </a:r>
            <a:r>
              <a:rPr lang="en-US" sz="2400" spc="55" dirty="0">
                <a:cs typeface="Arial"/>
              </a:rPr>
              <a:t> </a:t>
            </a:r>
            <a:r>
              <a:rPr lang="en-US" sz="2400" spc="-70" dirty="0">
                <a:cs typeface="Arial"/>
              </a:rPr>
              <a:t>and</a:t>
            </a:r>
            <a:r>
              <a:rPr lang="en-US" sz="2400" spc="55" dirty="0">
                <a:cs typeface="Arial"/>
              </a:rPr>
              <a:t> </a:t>
            </a:r>
            <a:r>
              <a:rPr lang="en-US" sz="2400" spc="-45" dirty="0">
                <a:cs typeface="Arial"/>
              </a:rPr>
              <a:t>Moldova</a:t>
            </a:r>
            <a:r>
              <a:rPr lang="en-US" sz="2400" spc="60" dirty="0">
                <a:cs typeface="Arial"/>
              </a:rPr>
              <a:t> </a:t>
            </a:r>
            <a:r>
              <a:rPr lang="en-US" sz="2400" dirty="0">
                <a:cs typeface="Arial"/>
              </a:rPr>
              <a:t>with</a:t>
            </a:r>
            <a:r>
              <a:rPr lang="en-US" sz="2400" spc="55" dirty="0">
                <a:cs typeface="Arial"/>
              </a:rPr>
              <a:t> </a:t>
            </a:r>
            <a:r>
              <a:rPr lang="en-US" sz="2400" spc="-50" dirty="0">
                <a:cs typeface="Arial"/>
              </a:rPr>
              <a:t>Ukraine</a:t>
            </a:r>
            <a:endParaRPr lang="en-US" sz="2400" dirty="0">
              <a:cs typeface="Arial"/>
            </a:endParaRPr>
          </a:p>
          <a:p>
            <a:pPr marL="12713" marR="5085">
              <a:lnSpc>
                <a:spcPct val="105500"/>
              </a:lnSpc>
            </a:pPr>
            <a:r>
              <a:rPr lang="en-US" sz="2400" spc="-60" dirty="0" smtClean="0">
                <a:cs typeface="Arial"/>
              </a:rPr>
              <a:t>Generatin</a:t>
            </a:r>
            <a:r>
              <a:rPr lang="en-US" sz="2400" spc="-65" dirty="0" smtClean="0">
                <a:cs typeface="Arial"/>
              </a:rPr>
              <a:t>g</a:t>
            </a:r>
            <a:r>
              <a:rPr lang="en-US" sz="2400" spc="65" dirty="0" smtClean="0">
                <a:cs typeface="Arial"/>
              </a:rPr>
              <a:t> </a:t>
            </a:r>
            <a:r>
              <a:rPr lang="en-US" sz="2400" spc="-90" dirty="0">
                <a:cs typeface="Arial"/>
              </a:rPr>
              <a:t>one</a:t>
            </a:r>
            <a:r>
              <a:rPr lang="en-US" sz="2400" spc="55" dirty="0">
                <a:cs typeface="Arial"/>
              </a:rPr>
              <a:t> </a:t>
            </a:r>
            <a:r>
              <a:rPr lang="en-US" sz="2400" spc="-80" dirty="0">
                <a:cs typeface="Arial"/>
              </a:rPr>
              <a:t>c</a:t>
            </a:r>
            <a:r>
              <a:rPr lang="en-US" sz="2400" spc="-120" dirty="0">
                <a:cs typeface="Arial"/>
              </a:rPr>
              <a:t>a</a:t>
            </a:r>
            <a:r>
              <a:rPr lang="en-US" sz="2400" spc="-30" dirty="0">
                <a:cs typeface="Arial"/>
              </a:rPr>
              <a:t>rtogram</a:t>
            </a:r>
            <a:r>
              <a:rPr lang="en-US" sz="2400" spc="55" dirty="0">
                <a:cs typeface="Arial"/>
              </a:rPr>
              <a:t> </a:t>
            </a:r>
            <a:r>
              <a:rPr lang="en-US" sz="2400" spc="5" dirty="0">
                <a:cs typeface="Arial"/>
              </a:rPr>
              <a:t>t</a:t>
            </a:r>
            <a:r>
              <a:rPr lang="en-US" sz="2400" spc="40" dirty="0">
                <a:cs typeface="Arial"/>
              </a:rPr>
              <a:t>o</a:t>
            </a:r>
            <a:r>
              <a:rPr lang="en-US" sz="2400" spc="-50" dirty="0">
                <a:cs typeface="Arial"/>
              </a:rPr>
              <a:t>ok</a:t>
            </a:r>
            <a:r>
              <a:rPr lang="en-US" sz="2400" spc="55" dirty="0">
                <a:cs typeface="Arial"/>
              </a:rPr>
              <a:t> </a:t>
            </a:r>
            <a:r>
              <a:rPr lang="en-US" sz="2800" i="1" spc="15" baseline="6944" dirty="0">
                <a:latin typeface="Meiryo"/>
                <a:cs typeface="Meiryo"/>
              </a:rPr>
              <a:t>∼</a:t>
            </a:r>
            <a:r>
              <a:rPr lang="en-US" sz="2400" spc="-70" dirty="0">
                <a:cs typeface="Arial"/>
              </a:rPr>
              <a:t>6</a:t>
            </a:r>
            <a:r>
              <a:rPr lang="en-US" sz="2400" spc="55" dirty="0">
                <a:cs typeface="Arial"/>
              </a:rPr>
              <a:t> </a:t>
            </a:r>
            <a:r>
              <a:rPr lang="en-US" sz="2400" spc="-45" dirty="0">
                <a:cs typeface="Arial"/>
              </a:rPr>
              <a:t>minutes</a:t>
            </a:r>
            <a:endParaRPr lang="en-US" sz="2400" dirty="0">
              <a:cs typeface="Arial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715" y="2033845"/>
            <a:ext cx="4500500" cy="47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cartograms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97949" y="1811685"/>
            <a:ext cx="4880398" cy="3789045"/>
            <a:chOff x="897467" y="1135078"/>
            <a:chExt cx="4880398" cy="3789045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33"/>
            <a:stretch/>
          </p:blipFill>
          <p:spPr bwMode="auto">
            <a:xfrm>
              <a:off x="897467" y="1135078"/>
              <a:ext cx="4880398" cy="3789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 bwMode="auto">
            <a:xfrm>
              <a:off x="897467" y="4555067"/>
              <a:ext cx="1422400" cy="296333"/>
            </a:xfrm>
            <a:prstGeom prst="rect">
              <a:avLst/>
            </a:prstGeom>
            <a:solidFill>
              <a:schemeClr val="accent3"/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37875" y="1811685"/>
            <a:ext cx="3926734" cy="3789045"/>
            <a:chOff x="4743134" y="1606635"/>
            <a:chExt cx="3926734" cy="3789045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50" r="21723"/>
            <a:stretch/>
          </p:blipFill>
          <p:spPr bwMode="auto">
            <a:xfrm>
              <a:off x="4825988" y="1606635"/>
              <a:ext cx="3843880" cy="3789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 bwMode="auto">
            <a:xfrm>
              <a:off x="4743134" y="5065479"/>
              <a:ext cx="1742332" cy="296333"/>
            </a:xfrm>
            <a:prstGeom prst="rect">
              <a:avLst/>
            </a:prstGeom>
            <a:solidFill>
              <a:schemeClr val="accent3"/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8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Europe: Population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088740"/>
            <a:ext cx="6480720" cy="5107349"/>
          </a:xfrm>
          <a:prstGeom prst="rect">
            <a:avLst/>
          </a:prstGeom>
        </p:spPr>
      </p:pic>
      <p:sp>
        <p:nvSpPr>
          <p:cNvPr id="6" name="object 112"/>
          <p:cNvSpPr txBox="1"/>
          <p:nvPr/>
        </p:nvSpPr>
        <p:spPr>
          <a:xfrm>
            <a:off x="1421650" y="6264315"/>
            <a:ext cx="27786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3"/>
            <a:r>
              <a:rPr sz="2000" spc="-75" dirty="0">
                <a:latin typeface="Arial"/>
                <a:cs typeface="Arial"/>
              </a:rPr>
              <a:t>Average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err</a:t>
            </a:r>
            <a:r>
              <a:rPr sz="2000" spc="-9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r: 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0.0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%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object 113"/>
          <p:cNvSpPr txBox="1"/>
          <p:nvPr/>
        </p:nvSpPr>
        <p:spPr>
          <a:xfrm>
            <a:off x="4166955" y="6264315"/>
            <a:ext cx="261029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3"/>
            <a:r>
              <a:rPr sz="2000" spc="-35" dirty="0">
                <a:latin typeface="Arial"/>
                <a:cs typeface="Arial"/>
              </a:rPr>
              <a:t>Maximum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err</a:t>
            </a:r>
            <a:r>
              <a:rPr sz="2000" spc="-9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r: 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0.0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%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894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088740"/>
            <a:ext cx="6435715" cy="5158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Europe: </a:t>
            </a:r>
            <a:r>
              <a:rPr lang="en-US" spc="-40" dirty="0"/>
              <a:t>Account</a:t>
            </a:r>
            <a:r>
              <a:rPr lang="en-US" spc="80" dirty="0"/>
              <a:t> </a:t>
            </a:r>
            <a:r>
              <a:rPr lang="en-US" spc="-75" dirty="0"/>
              <a:t>Balance</a:t>
            </a:r>
            <a:endParaRPr lang="en-US" dirty="0"/>
          </a:p>
        </p:txBody>
      </p:sp>
      <p:sp>
        <p:nvSpPr>
          <p:cNvPr id="6" name="object 112"/>
          <p:cNvSpPr txBox="1"/>
          <p:nvPr/>
        </p:nvSpPr>
        <p:spPr>
          <a:xfrm>
            <a:off x="1421650" y="6264315"/>
            <a:ext cx="27786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3"/>
            <a:r>
              <a:rPr sz="2000" spc="-75" dirty="0">
                <a:latin typeface="Arial"/>
                <a:cs typeface="Arial"/>
              </a:rPr>
              <a:t>Average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err</a:t>
            </a:r>
            <a:r>
              <a:rPr sz="2000" spc="-9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r: 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lang="en-US" sz="2000" spc="-50" dirty="0">
                <a:latin typeface="Arial"/>
                <a:cs typeface="Arial"/>
              </a:rPr>
              <a:t>4</a:t>
            </a:r>
            <a:r>
              <a:rPr sz="2000" spc="-50" dirty="0" smtClean="0">
                <a:latin typeface="Arial"/>
                <a:cs typeface="Arial"/>
              </a:rPr>
              <a:t>.0</a:t>
            </a:r>
            <a:r>
              <a:rPr sz="2000" spc="55" dirty="0" smtClean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%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object 113"/>
          <p:cNvSpPr txBox="1"/>
          <p:nvPr/>
        </p:nvSpPr>
        <p:spPr>
          <a:xfrm>
            <a:off x="4166954" y="6264315"/>
            <a:ext cx="274530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3"/>
            <a:r>
              <a:rPr sz="2000" spc="-35" dirty="0">
                <a:latin typeface="Arial"/>
                <a:cs typeface="Arial"/>
              </a:rPr>
              <a:t>Maximum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err</a:t>
            </a:r>
            <a:r>
              <a:rPr sz="2000" spc="-9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r: 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lang="en-US" sz="2000" spc="-50" dirty="0" smtClean="0">
                <a:latin typeface="Arial"/>
                <a:cs typeface="Arial"/>
              </a:rPr>
              <a:t>19</a:t>
            </a:r>
            <a:r>
              <a:rPr sz="2000" spc="-50" dirty="0" smtClean="0">
                <a:latin typeface="Arial"/>
                <a:cs typeface="Arial"/>
              </a:rPr>
              <a:t>.</a:t>
            </a:r>
            <a:r>
              <a:rPr lang="en-US" sz="2000" spc="-50" dirty="0" smtClean="0">
                <a:latin typeface="Arial"/>
                <a:cs typeface="Arial"/>
              </a:rPr>
              <a:t>7</a:t>
            </a:r>
            <a:r>
              <a:rPr sz="2000" spc="55" dirty="0" smtClean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%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999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Europe: Exports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0" y="1898830"/>
            <a:ext cx="8376943" cy="3250905"/>
          </a:xfrm>
          <a:prstGeom prst="rect">
            <a:avLst/>
          </a:prstGeom>
        </p:spPr>
      </p:pic>
      <p:sp>
        <p:nvSpPr>
          <p:cNvPr id="12" name="object 268"/>
          <p:cNvSpPr txBox="1"/>
          <p:nvPr/>
        </p:nvSpPr>
        <p:spPr>
          <a:xfrm>
            <a:off x="449539" y="5229200"/>
            <a:ext cx="209723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3"/>
            <a:r>
              <a:rPr sz="2000" spc="-35" dirty="0">
                <a:latin typeface="Arial"/>
                <a:cs typeface="Arial"/>
              </a:rPr>
              <a:t>Max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err</a:t>
            </a:r>
            <a:r>
              <a:rPr sz="2000" spc="-95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r</a:t>
            </a:r>
            <a:r>
              <a:rPr sz="2000" spc="-10" dirty="0">
                <a:latin typeface="Arial"/>
                <a:cs typeface="Arial"/>
              </a:rPr>
              <a:t>: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0.0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%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object 269"/>
          <p:cNvSpPr txBox="1"/>
          <p:nvPr/>
        </p:nvSpPr>
        <p:spPr>
          <a:xfrm>
            <a:off x="2938084" y="5229200"/>
            <a:ext cx="149890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3"/>
            <a:r>
              <a:rPr sz="2000" spc="-35" dirty="0">
                <a:latin typeface="Arial"/>
                <a:cs typeface="Arial"/>
              </a:rPr>
              <a:t>BBSD: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0.088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4" name="object 270"/>
          <p:cNvSpPr txBox="1"/>
          <p:nvPr/>
        </p:nvSpPr>
        <p:spPr>
          <a:xfrm>
            <a:off x="4644396" y="5229200"/>
            <a:ext cx="195282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3"/>
            <a:r>
              <a:rPr sz="2000" spc="-35" dirty="0">
                <a:latin typeface="Arial"/>
                <a:cs typeface="Arial"/>
              </a:rPr>
              <a:t>Max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err</a:t>
            </a:r>
            <a:r>
              <a:rPr sz="2000" spc="-9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r: 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1.6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%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5" name="object 271"/>
          <p:cNvSpPr txBox="1"/>
          <p:nvPr/>
        </p:nvSpPr>
        <p:spPr>
          <a:xfrm>
            <a:off x="7137285" y="5229200"/>
            <a:ext cx="153017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3"/>
            <a:r>
              <a:rPr sz="2000" spc="-35" dirty="0">
                <a:latin typeface="Arial"/>
                <a:cs typeface="Arial"/>
              </a:rPr>
              <a:t>BBSD: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0.078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129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(275 regions)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countries with population over 1 million </a:t>
            </a:r>
            <a:endParaRPr lang="en-US" dirty="0" smtClean="0"/>
          </a:p>
          <a:p>
            <a:r>
              <a:rPr lang="en-US" dirty="0" smtClean="0"/>
              <a:t>Generating </a:t>
            </a:r>
            <a:r>
              <a:rPr lang="en-US" dirty="0"/>
              <a:t>one cartogram took ∼3.5 hours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70" y="2096239"/>
            <a:ext cx="8055895" cy="432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6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6867255" y="6219310"/>
            <a:ext cx="2276745" cy="638690"/>
          </a:xfrm>
          <a:prstGeom prst="rect">
            <a:avLst/>
          </a:prstGeom>
          <a:solidFill>
            <a:schemeClr val="accent3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World: population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2" t="21432" r="15780" b="1379"/>
          <a:stretch/>
        </p:blipFill>
        <p:spPr bwMode="auto">
          <a:xfrm>
            <a:off x="704391" y="1056779"/>
            <a:ext cx="7735219" cy="580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69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Possible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nl-NL" dirty="0" smtClean="0"/>
              <a:t>try </a:t>
            </a:r>
            <a:r>
              <a:rPr lang="nl-NL" dirty="0" smtClean="0">
                <a:solidFill>
                  <a:schemeClr val="accent1"/>
                </a:solidFill>
              </a:rPr>
              <a:t>all</a:t>
            </a:r>
            <a:r>
              <a:rPr lang="nl-NL" dirty="0" smtClean="0"/>
              <a:t> layouts</a:t>
            </a:r>
          </a:p>
          <a:p>
            <a:pPr marL="457200" indent="-457200">
              <a:buFont typeface="+mj-lt"/>
              <a:buAutoNum type="arabicPeriod"/>
            </a:pPr>
            <a:endParaRPr lang="nl-NL" sz="800" dirty="0"/>
          </a:p>
          <a:p>
            <a:pPr marL="457200" indent="-457200">
              <a:buNone/>
            </a:pPr>
            <a:r>
              <a:rPr lang="nl-NL" dirty="0" smtClean="0"/>
              <a:t>	</a:t>
            </a:r>
            <a:r>
              <a:rPr lang="nl-NL" i="1" dirty="0" smtClean="0"/>
              <a:t>exponentially many:</a:t>
            </a:r>
            <a:r>
              <a:rPr lang="nl-NL" dirty="0" smtClean="0"/>
              <a:t> lower bound </a:t>
            </a:r>
            <a:r>
              <a:rPr lang="nl-NL" dirty="0" smtClean="0">
                <a:solidFill>
                  <a:schemeClr val="accent1"/>
                </a:solidFill>
              </a:rPr>
              <a:t>3.04263</a:t>
            </a:r>
            <a:r>
              <a:rPr lang="nl-NL" sz="2800" baseline="30000" dirty="0" smtClean="0">
                <a:solidFill>
                  <a:schemeClr val="accent1"/>
                </a:solidFill>
              </a:rPr>
              <a:t>n</a:t>
            </a:r>
            <a:r>
              <a:rPr lang="nl-NL" dirty="0" smtClean="0"/>
              <a:t> and upper bound </a:t>
            </a:r>
            <a:r>
              <a:rPr lang="nl-NL" dirty="0" smtClean="0">
                <a:solidFill>
                  <a:srgbClr val="0070C0"/>
                </a:solidFill>
              </a:rPr>
              <a:t>4.68</a:t>
            </a:r>
            <a:r>
              <a:rPr lang="nl-NL" sz="2800" baseline="30000" dirty="0" smtClean="0">
                <a:solidFill>
                  <a:srgbClr val="0070C0"/>
                </a:solidFill>
              </a:rPr>
              <a:t>n</a:t>
            </a:r>
          </a:p>
          <a:p>
            <a:pPr marL="457200" indent="-457200">
              <a:buNone/>
            </a:pPr>
            <a:endParaRPr lang="nl-NL" dirty="0" smtClean="0">
              <a:solidFill>
                <a:schemeClr val="accent1"/>
              </a:solidFill>
            </a:endParaRPr>
          </a:p>
          <a:p>
            <a:pPr marL="457200" indent="-457200">
              <a:buSzPct val="100000"/>
              <a:buFont typeface="+mj-lt"/>
              <a:buAutoNum type="arabicPeriod" startAt="2"/>
            </a:pPr>
            <a:r>
              <a:rPr lang="nl-NL" dirty="0" smtClean="0">
                <a:solidFill>
                  <a:schemeClr val="accent1"/>
                </a:solidFill>
              </a:rPr>
              <a:t>“good” </a:t>
            </a:r>
            <a:r>
              <a:rPr lang="nl-NL" dirty="0" smtClean="0"/>
              <a:t>layouts</a:t>
            </a:r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None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nl-NL" dirty="0" smtClean="0"/>
              <a:t>different shapes</a:t>
            </a:r>
          </a:p>
          <a:p>
            <a:pPr marL="457200" indent="-457200">
              <a:buSzPct val="100000"/>
              <a:buFont typeface="+mj-lt"/>
              <a:buAutoNum type="arabicPeriod" startAt="3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nl-NL" dirty="0" smtClean="0"/>
              <a:t>tolerate small errors in </a:t>
            </a:r>
            <a:r>
              <a:rPr lang="nl-NL" dirty="0" err="1" smtClean="0"/>
              <a:t>size</a:t>
            </a:r>
            <a:r>
              <a:rPr lang="nl-NL" dirty="0" smtClean="0"/>
              <a:t> </a:t>
            </a:r>
          </a:p>
          <a:p>
            <a:pPr marL="457200" indent="-457200">
              <a:buSzPct val="100000"/>
              <a:buNone/>
            </a:pPr>
            <a:r>
              <a:rPr lang="nl-NL" dirty="0" smtClean="0"/>
              <a:t>	</a:t>
            </a:r>
            <a:r>
              <a:rPr lang="nl-NL" i="1" dirty="0" smtClean="0">
                <a:solidFill>
                  <a:schemeClr val="accent1"/>
                </a:solidFill>
              </a:rPr>
              <a:t>search in the lattice for </a:t>
            </a:r>
            <a:r>
              <a:rPr lang="nl-NL" i="1" dirty="0" err="1" smtClean="0">
                <a:solidFill>
                  <a:schemeClr val="accent1"/>
                </a:solidFill>
              </a:rPr>
              <a:t>good</a:t>
            </a:r>
            <a:r>
              <a:rPr lang="nl-NL" i="1" dirty="0" smtClean="0">
                <a:solidFill>
                  <a:schemeClr val="accent1"/>
                </a:solidFill>
              </a:rPr>
              <a:t> </a:t>
            </a:r>
            <a:r>
              <a:rPr lang="nl-NL" i="1" dirty="0" err="1" smtClean="0">
                <a:solidFill>
                  <a:schemeClr val="accent1"/>
                </a:solidFill>
              </a:rPr>
              <a:t>layouts</a:t>
            </a:r>
            <a:endParaRPr lang="nl-NL" i="1" dirty="0" smtClean="0">
              <a:solidFill>
                <a:schemeClr val="accent1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76845" y="2441651"/>
            <a:ext cx="1438569" cy="1886589"/>
            <a:chOff x="3206546" y="2753784"/>
            <a:chExt cx="1438569" cy="1886589"/>
          </a:xfrm>
        </p:grpSpPr>
        <p:grpSp>
          <p:nvGrpSpPr>
            <p:cNvPr id="9" name="Group 182"/>
            <p:cNvGrpSpPr>
              <a:grpSpLocks/>
            </p:cNvGrpSpPr>
            <p:nvPr/>
          </p:nvGrpSpPr>
          <p:grpSpPr bwMode="auto">
            <a:xfrm>
              <a:off x="3206546" y="2753784"/>
              <a:ext cx="1438569" cy="1382473"/>
              <a:chOff x="3703" y="2604"/>
              <a:chExt cx="1154" cy="1109"/>
            </a:xfrm>
          </p:grpSpPr>
          <p:sp>
            <p:nvSpPr>
              <p:cNvPr id="11" name="Rectangle 170"/>
              <p:cNvSpPr>
                <a:spLocks noChangeArrowheads="1"/>
              </p:cNvSpPr>
              <p:nvPr/>
            </p:nvSpPr>
            <p:spPr bwMode="auto">
              <a:xfrm>
                <a:off x="3703" y="2618"/>
                <a:ext cx="1154" cy="109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2" name="Line 172"/>
              <p:cNvSpPr>
                <a:spLocks noChangeShapeType="1"/>
              </p:cNvSpPr>
              <p:nvPr/>
            </p:nvSpPr>
            <p:spPr bwMode="auto">
              <a:xfrm>
                <a:off x="3942" y="2604"/>
                <a:ext cx="0" cy="11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3" name="Line 173"/>
              <p:cNvSpPr>
                <a:spLocks noChangeShapeType="1"/>
              </p:cNvSpPr>
              <p:nvPr/>
            </p:nvSpPr>
            <p:spPr bwMode="auto">
              <a:xfrm>
                <a:off x="3942" y="2946"/>
                <a:ext cx="9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4" name="Line 174"/>
              <p:cNvSpPr>
                <a:spLocks noChangeShapeType="1"/>
              </p:cNvSpPr>
              <p:nvPr/>
            </p:nvSpPr>
            <p:spPr bwMode="auto">
              <a:xfrm>
                <a:off x="4448" y="2946"/>
                <a:ext cx="0" cy="7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5" name="Line 175"/>
              <p:cNvSpPr>
                <a:spLocks noChangeShapeType="1"/>
              </p:cNvSpPr>
              <p:nvPr/>
            </p:nvSpPr>
            <p:spPr bwMode="auto">
              <a:xfrm>
                <a:off x="3942" y="3366"/>
                <a:ext cx="5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6" name="Line 178"/>
              <p:cNvSpPr>
                <a:spLocks noChangeShapeType="1"/>
              </p:cNvSpPr>
              <p:nvPr/>
            </p:nvSpPr>
            <p:spPr bwMode="auto">
              <a:xfrm>
                <a:off x="4649" y="2946"/>
                <a:ext cx="0" cy="7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7" name="Line 179"/>
              <p:cNvSpPr>
                <a:spLocks noChangeShapeType="1"/>
              </p:cNvSpPr>
              <p:nvPr/>
            </p:nvSpPr>
            <p:spPr bwMode="auto">
              <a:xfrm>
                <a:off x="4301" y="2618"/>
                <a:ext cx="0" cy="31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8" name="Line 180"/>
              <p:cNvSpPr>
                <a:spLocks noChangeShapeType="1"/>
              </p:cNvSpPr>
              <p:nvPr/>
            </p:nvSpPr>
            <p:spPr bwMode="auto">
              <a:xfrm>
                <a:off x="4301" y="2793"/>
                <a:ext cx="5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9" name="Line 181"/>
              <p:cNvSpPr>
                <a:spLocks noChangeShapeType="1"/>
              </p:cNvSpPr>
              <p:nvPr/>
            </p:nvSpPr>
            <p:spPr bwMode="auto">
              <a:xfrm>
                <a:off x="3942" y="3561"/>
                <a:ext cx="5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</p:grpSp>
        <p:sp>
          <p:nvSpPr>
            <p:cNvPr id="10" name="Text Box 186"/>
            <p:cNvSpPr txBox="1">
              <a:spLocks noChangeArrowheads="1"/>
            </p:cNvSpPr>
            <p:nvPr/>
          </p:nvSpPr>
          <p:spPr bwMode="auto">
            <a:xfrm>
              <a:off x="3317114" y="4238082"/>
              <a:ext cx="1217432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sliceable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957265" y="2441650"/>
            <a:ext cx="1446049" cy="1886590"/>
            <a:chOff x="6957265" y="2441650"/>
            <a:chExt cx="1446049" cy="1886590"/>
          </a:xfrm>
        </p:grpSpPr>
        <p:grpSp>
          <p:nvGrpSpPr>
            <p:cNvPr id="51" name="Group 137"/>
            <p:cNvGrpSpPr>
              <a:grpSpLocks/>
            </p:cNvGrpSpPr>
            <p:nvPr/>
          </p:nvGrpSpPr>
          <p:grpSpPr bwMode="auto">
            <a:xfrm>
              <a:off x="6957265" y="2441650"/>
              <a:ext cx="1446049" cy="1365020"/>
              <a:chOff x="2124" y="2598"/>
              <a:chExt cx="1160" cy="1095"/>
            </a:xfrm>
          </p:grpSpPr>
          <p:sp>
            <p:nvSpPr>
              <p:cNvPr id="53" name="Rectangle 112"/>
              <p:cNvSpPr>
                <a:spLocks noChangeArrowheads="1"/>
              </p:cNvSpPr>
              <p:nvPr/>
            </p:nvSpPr>
            <p:spPr bwMode="auto">
              <a:xfrm>
                <a:off x="2130" y="2598"/>
                <a:ext cx="1154" cy="109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4" name="Freeform 122"/>
              <p:cNvSpPr>
                <a:spLocks/>
              </p:cNvSpPr>
              <p:nvPr/>
            </p:nvSpPr>
            <p:spPr bwMode="auto">
              <a:xfrm>
                <a:off x="2226" y="2712"/>
                <a:ext cx="642" cy="744"/>
              </a:xfrm>
              <a:custGeom>
                <a:avLst/>
                <a:gdLst/>
                <a:ahLst/>
                <a:cxnLst>
                  <a:cxn ang="0">
                    <a:pos x="114" y="492"/>
                  </a:cxn>
                  <a:cxn ang="0">
                    <a:pos x="114" y="0"/>
                  </a:cxn>
                  <a:cxn ang="0">
                    <a:pos x="240" y="0"/>
                  </a:cxn>
                  <a:cxn ang="0">
                    <a:pos x="240" y="150"/>
                  </a:cxn>
                  <a:cxn ang="0">
                    <a:pos x="642" y="150"/>
                  </a:cxn>
                  <a:cxn ang="0">
                    <a:pos x="642" y="294"/>
                  </a:cxn>
                  <a:cxn ang="0">
                    <a:pos x="510" y="294"/>
                  </a:cxn>
                  <a:cxn ang="0">
                    <a:pos x="510" y="744"/>
                  </a:cxn>
                  <a:cxn ang="0">
                    <a:pos x="384" y="744"/>
                  </a:cxn>
                  <a:cxn ang="0">
                    <a:pos x="384" y="624"/>
                  </a:cxn>
                  <a:cxn ang="0">
                    <a:pos x="0" y="624"/>
                  </a:cxn>
                  <a:cxn ang="0">
                    <a:pos x="0" y="492"/>
                  </a:cxn>
                  <a:cxn ang="0">
                    <a:pos x="114" y="492"/>
                  </a:cxn>
                </a:cxnLst>
                <a:rect l="0" t="0" r="r" b="b"/>
                <a:pathLst>
                  <a:path w="642" h="744">
                    <a:moveTo>
                      <a:pt x="114" y="492"/>
                    </a:moveTo>
                    <a:lnTo>
                      <a:pt x="114" y="0"/>
                    </a:lnTo>
                    <a:lnTo>
                      <a:pt x="240" y="0"/>
                    </a:lnTo>
                    <a:lnTo>
                      <a:pt x="240" y="150"/>
                    </a:lnTo>
                    <a:lnTo>
                      <a:pt x="642" y="150"/>
                    </a:lnTo>
                    <a:lnTo>
                      <a:pt x="642" y="294"/>
                    </a:lnTo>
                    <a:lnTo>
                      <a:pt x="510" y="294"/>
                    </a:lnTo>
                    <a:lnTo>
                      <a:pt x="510" y="744"/>
                    </a:lnTo>
                    <a:lnTo>
                      <a:pt x="384" y="744"/>
                    </a:lnTo>
                    <a:lnTo>
                      <a:pt x="384" y="624"/>
                    </a:lnTo>
                    <a:lnTo>
                      <a:pt x="0" y="624"/>
                    </a:lnTo>
                    <a:lnTo>
                      <a:pt x="0" y="492"/>
                    </a:lnTo>
                    <a:lnTo>
                      <a:pt x="114" y="492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5" name="Line 123"/>
              <p:cNvSpPr>
                <a:spLocks noChangeShapeType="1"/>
              </p:cNvSpPr>
              <p:nvPr/>
            </p:nvSpPr>
            <p:spPr bwMode="auto">
              <a:xfrm>
                <a:off x="2136" y="2808"/>
                <a:ext cx="21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6" name="Freeform 126"/>
              <p:cNvSpPr>
                <a:spLocks/>
              </p:cNvSpPr>
              <p:nvPr/>
            </p:nvSpPr>
            <p:spPr bwMode="auto">
              <a:xfrm>
                <a:off x="2124" y="3330"/>
                <a:ext cx="318" cy="192"/>
              </a:xfrm>
              <a:custGeom>
                <a:avLst/>
                <a:gdLst/>
                <a:ahLst/>
                <a:cxnLst>
                  <a:cxn ang="0">
                    <a:pos x="318" y="0"/>
                  </a:cxn>
                  <a:cxn ang="0">
                    <a:pos x="318" y="192"/>
                  </a:cxn>
                  <a:cxn ang="0">
                    <a:pos x="0" y="192"/>
                  </a:cxn>
                </a:cxnLst>
                <a:rect l="0" t="0" r="r" b="b"/>
                <a:pathLst>
                  <a:path w="318" h="192">
                    <a:moveTo>
                      <a:pt x="318" y="0"/>
                    </a:moveTo>
                    <a:lnTo>
                      <a:pt x="318" y="192"/>
                    </a:lnTo>
                    <a:lnTo>
                      <a:pt x="0" y="192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7" name="Freeform 133"/>
              <p:cNvSpPr>
                <a:spLocks/>
              </p:cNvSpPr>
              <p:nvPr/>
            </p:nvSpPr>
            <p:spPr bwMode="auto">
              <a:xfrm>
                <a:off x="2808" y="2730"/>
                <a:ext cx="282" cy="534"/>
              </a:xfrm>
              <a:custGeom>
                <a:avLst/>
                <a:gdLst/>
                <a:ahLst/>
                <a:cxnLst>
                  <a:cxn ang="0">
                    <a:pos x="0" y="120"/>
                  </a:cxn>
                  <a:cxn ang="0">
                    <a:pos x="0" y="0"/>
                  </a:cxn>
                  <a:cxn ang="0">
                    <a:pos x="282" y="0"/>
                  </a:cxn>
                  <a:cxn ang="0">
                    <a:pos x="282" y="534"/>
                  </a:cxn>
                </a:cxnLst>
                <a:rect l="0" t="0" r="r" b="b"/>
                <a:pathLst>
                  <a:path w="282" h="534">
                    <a:moveTo>
                      <a:pt x="0" y="120"/>
                    </a:moveTo>
                    <a:lnTo>
                      <a:pt x="0" y="0"/>
                    </a:lnTo>
                    <a:lnTo>
                      <a:pt x="282" y="0"/>
                    </a:lnTo>
                    <a:lnTo>
                      <a:pt x="282" y="534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8" name="Freeform 135"/>
              <p:cNvSpPr>
                <a:spLocks/>
              </p:cNvSpPr>
              <p:nvPr/>
            </p:nvSpPr>
            <p:spPr bwMode="auto">
              <a:xfrm>
                <a:off x="2736" y="3156"/>
                <a:ext cx="546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2" y="0"/>
                  </a:cxn>
                  <a:cxn ang="0">
                    <a:pos x="162" y="204"/>
                  </a:cxn>
                  <a:cxn ang="0">
                    <a:pos x="294" y="204"/>
                  </a:cxn>
                  <a:cxn ang="0">
                    <a:pos x="294" y="120"/>
                  </a:cxn>
                  <a:cxn ang="0">
                    <a:pos x="462" y="120"/>
                  </a:cxn>
                  <a:cxn ang="0">
                    <a:pos x="462" y="420"/>
                  </a:cxn>
                  <a:cxn ang="0">
                    <a:pos x="546" y="420"/>
                  </a:cxn>
                </a:cxnLst>
                <a:rect l="0" t="0" r="r" b="b"/>
                <a:pathLst>
                  <a:path w="546" h="420">
                    <a:moveTo>
                      <a:pt x="0" y="0"/>
                    </a:moveTo>
                    <a:lnTo>
                      <a:pt x="162" y="0"/>
                    </a:lnTo>
                    <a:lnTo>
                      <a:pt x="162" y="204"/>
                    </a:lnTo>
                    <a:lnTo>
                      <a:pt x="294" y="204"/>
                    </a:lnTo>
                    <a:lnTo>
                      <a:pt x="294" y="120"/>
                    </a:lnTo>
                    <a:lnTo>
                      <a:pt x="462" y="120"/>
                    </a:lnTo>
                    <a:lnTo>
                      <a:pt x="462" y="420"/>
                    </a:lnTo>
                    <a:lnTo>
                      <a:pt x="546" y="42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52" name="Text Box 184"/>
            <p:cNvSpPr txBox="1">
              <a:spLocks noChangeArrowheads="1"/>
            </p:cNvSpPr>
            <p:nvPr/>
          </p:nvSpPr>
          <p:spPr bwMode="auto">
            <a:xfrm>
              <a:off x="7026279" y="3925949"/>
              <a:ext cx="1308021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rectilinear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64561" y="2440267"/>
            <a:ext cx="1443556" cy="1887973"/>
            <a:chOff x="5064561" y="2440267"/>
            <a:chExt cx="1443556" cy="1887973"/>
          </a:xfrm>
        </p:grpSpPr>
        <p:sp>
          <p:nvSpPr>
            <p:cNvPr id="33" name="Text Box 186"/>
            <p:cNvSpPr txBox="1">
              <a:spLocks noChangeArrowheads="1"/>
            </p:cNvSpPr>
            <p:nvPr/>
          </p:nvSpPr>
          <p:spPr bwMode="auto">
            <a:xfrm>
              <a:off x="5130473" y="3925949"/>
              <a:ext cx="1311733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one-sided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064561" y="2440267"/>
              <a:ext cx="1443556" cy="1385240"/>
              <a:chOff x="2555875" y="2565400"/>
              <a:chExt cx="4176713" cy="3024188"/>
            </a:xfrm>
          </p:grpSpPr>
          <p:sp>
            <p:nvSpPr>
              <p:cNvPr id="39" name="Rectangle 4"/>
              <p:cNvSpPr>
                <a:spLocks noChangeArrowheads="1"/>
              </p:cNvSpPr>
              <p:nvPr/>
            </p:nvSpPr>
            <p:spPr bwMode="auto">
              <a:xfrm>
                <a:off x="2555875" y="2565400"/>
                <a:ext cx="4176713" cy="30241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Rectangle 5"/>
              <p:cNvSpPr>
                <a:spLocks noChangeArrowheads="1"/>
              </p:cNvSpPr>
              <p:nvPr/>
            </p:nvSpPr>
            <p:spPr bwMode="auto">
              <a:xfrm>
                <a:off x="2555875" y="2565400"/>
                <a:ext cx="431800" cy="30241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Rectangle 6"/>
              <p:cNvSpPr>
                <a:spLocks noChangeArrowheads="1"/>
              </p:cNvSpPr>
              <p:nvPr/>
            </p:nvSpPr>
            <p:spPr bwMode="auto">
              <a:xfrm>
                <a:off x="2987675" y="5157788"/>
                <a:ext cx="3744913" cy="431800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2987675" y="2565400"/>
                <a:ext cx="3168650" cy="50323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8"/>
              <p:cNvSpPr>
                <a:spLocks noChangeArrowheads="1"/>
              </p:cNvSpPr>
              <p:nvPr/>
            </p:nvSpPr>
            <p:spPr bwMode="auto">
              <a:xfrm>
                <a:off x="6156325" y="2565400"/>
                <a:ext cx="576263" cy="25923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Rectangle 9"/>
              <p:cNvSpPr>
                <a:spLocks noChangeArrowheads="1"/>
              </p:cNvSpPr>
              <p:nvPr/>
            </p:nvSpPr>
            <p:spPr bwMode="auto">
              <a:xfrm>
                <a:off x="3635375" y="4508500"/>
                <a:ext cx="2520950" cy="6492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Rectangle 10"/>
              <p:cNvSpPr>
                <a:spLocks noChangeArrowheads="1"/>
              </p:cNvSpPr>
              <p:nvPr/>
            </p:nvSpPr>
            <p:spPr bwMode="auto">
              <a:xfrm>
                <a:off x="3635375" y="3789363"/>
                <a:ext cx="1296988" cy="71913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Rectangle 11"/>
              <p:cNvSpPr>
                <a:spLocks noChangeArrowheads="1"/>
              </p:cNvSpPr>
              <p:nvPr/>
            </p:nvSpPr>
            <p:spPr bwMode="auto">
              <a:xfrm>
                <a:off x="2987675" y="3789363"/>
                <a:ext cx="647700" cy="136842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" name="Rectangle 12"/>
              <p:cNvSpPr>
                <a:spLocks noChangeArrowheads="1"/>
              </p:cNvSpPr>
              <p:nvPr/>
            </p:nvSpPr>
            <p:spPr bwMode="auto">
              <a:xfrm>
                <a:off x="2987675" y="3068638"/>
                <a:ext cx="1944688" cy="72072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3635375" y="3789363"/>
                <a:ext cx="649288" cy="71913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9" name="Rectangle 14"/>
              <p:cNvSpPr>
                <a:spLocks noChangeArrowheads="1"/>
              </p:cNvSpPr>
              <p:nvPr/>
            </p:nvSpPr>
            <p:spPr bwMode="auto">
              <a:xfrm>
                <a:off x="4932363" y="3068638"/>
                <a:ext cx="576262" cy="1439862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0" name="Rectangle 15"/>
              <p:cNvSpPr>
                <a:spLocks noChangeArrowheads="1"/>
              </p:cNvSpPr>
              <p:nvPr/>
            </p:nvSpPr>
            <p:spPr bwMode="auto">
              <a:xfrm>
                <a:off x="5508625" y="3068638"/>
                <a:ext cx="647700" cy="108108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59" name="Rectangle 58"/>
          <p:cNvSpPr/>
          <p:nvPr/>
        </p:nvSpPr>
        <p:spPr bwMode="auto">
          <a:xfrm>
            <a:off x="149920" y="1253067"/>
            <a:ext cx="8640960" cy="3581400"/>
          </a:xfrm>
          <a:prstGeom prst="rect">
            <a:avLst/>
          </a:prstGeom>
          <a:solidFill>
            <a:srgbClr val="FFFFFF">
              <a:alpha val="65098"/>
            </a:srgb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279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Possible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nl-NL" dirty="0" smtClean="0"/>
              <a:t>try </a:t>
            </a:r>
            <a:r>
              <a:rPr lang="nl-NL" dirty="0" smtClean="0">
                <a:solidFill>
                  <a:schemeClr val="accent1"/>
                </a:solidFill>
              </a:rPr>
              <a:t>all</a:t>
            </a:r>
            <a:r>
              <a:rPr lang="nl-NL" dirty="0" smtClean="0"/>
              <a:t> layouts</a:t>
            </a:r>
          </a:p>
          <a:p>
            <a:pPr marL="457200" indent="-457200">
              <a:buFont typeface="+mj-lt"/>
              <a:buAutoNum type="arabicPeriod"/>
            </a:pPr>
            <a:endParaRPr lang="nl-NL" sz="800" dirty="0"/>
          </a:p>
          <a:p>
            <a:pPr marL="457200" indent="-457200">
              <a:buNone/>
            </a:pPr>
            <a:r>
              <a:rPr lang="nl-NL" dirty="0" smtClean="0"/>
              <a:t>	</a:t>
            </a:r>
            <a:r>
              <a:rPr lang="nl-NL" i="1" dirty="0" smtClean="0"/>
              <a:t>exponentially many:</a:t>
            </a:r>
            <a:r>
              <a:rPr lang="nl-NL" dirty="0" smtClean="0"/>
              <a:t> lower bound </a:t>
            </a:r>
            <a:r>
              <a:rPr lang="nl-NL" dirty="0" smtClean="0">
                <a:solidFill>
                  <a:schemeClr val="accent1"/>
                </a:solidFill>
              </a:rPr>
              <a:t>3.04263</a:t>
            </a:r>
            <a:r>
              <a:rPr lang="nl-NL" sz="2800" baseline="30000" dirty="0" smtClean="0">
                <a:solidFill>
                  <a:schemeClr val="accent1"/>
                </a:solidFill>
              </a:rPr>
              <a:t>n</a:t>
            </a:r>
            <a:r>
              <a:rPr lang="nl-NL" dirty="0" smtClean="0"/>
              <a:t> and upper bound </a:t>
            </a:r>
            <a:r>
              <a:rPr lang="nl-NL" dirty="0" smtClean="0">
                <a:solidFill>
                  <a:srgbClr val="0070C0"/>
                </a:solidFill>
              </a:rPr>
              <a:t>4.68</a:t>
            </a:r>
            <a:r>
              <a:rPr lang="nl-NL" sz="2800" baseline="30000" dirty="0" smtClean="0">
                <a:solidFill>
                  <a:srgbClr val="0070C0"/>
                </a:solidFill>
              </a:rPr>
              <a:t>n</a:t>
            </a:r>
          </a:p>
          <a:p>
            <a:pPr marL="457200" indent="-457200">
              <a:buNone/>
            </a:pPr>
            <a:endParaRPr lang="nl-NL" dirty="0" smtClean="0">
              <a:solidFill>
                <a:schemeClr val="accent1"/>
              </a:solidFill>
            </a:endParaRPr>
          </a:p>
          <a:p>
            <a:pPr marL="457200" indent="-457200">
              <a:buSzPct val="100000"/>
              <a:buFont typeface="+mj-lt"/>
              <a:buAutoNum type="arabicPeriod" startAt="2"/>
            </a:pPr>
            <a:r>
              <a:rPr lang="nl-NL" dirty="0" smtClean="0">
                <a:solidFill>
                  <a:schemeClr val="accent1"/>
                </a:solidFill>
              </a:rPr>
              <a:t>“good” </a:t>
            </a:r>
            <a:r>
              <a:rPr lang="nl-NL" dirty="0" smtClean="0"/>
              <a:t>layouts</a:t>
            </a:r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None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nl-NL" dirty="0" smtClean="0"/>
              <a:t>different shapes</a:t>
            </a:r>
          </a:p>
          <a:p>
            <a:pPr marL="457200" indent="-457200">
              <a:buSzPct val="100000"/>
              <a:buFont typeface="+mj-lt"/>
              <a:buAutoNum type="arabicPeriod" startAt="3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nl-NL" dirty="0" smtClean="0"/>
              <a:t>tolerate small errors in </a:t>
            </a:r>
            <a:r>
              <a:rPr lang="nl-NL" dirty="0" err="1" smtClean="0"/>
              <a:t>size</a:t>
            </a:r>
            <a:r>
              <a:rPr lang="nl-NL" dirty="0" smtClean="0"/>
              <a:t> </a:t>
            </a:r>
          </a:p>
          <a:p>
            <a:pPr marL="457200" indent="-457200">
              <a:buSzPct val="100000"/>
              <a:buNone/>
            </a:pPr>
            <a:r>
              <a:rPr lang="nl-NL" dirty="0" smtClean="0"/>
              <a:t>	</a:t>
            </a:r>
            <a:r>
              <a:rPr lang="nl-NL" i="1" dirty="0" smtClean="0">
                <a:solidFill>
                  <a:schemeClr val="accent1"/>
                </a:solidFill>
              </a:rPr>
              <a:t>search in the lattice for </a:t>
            </a:r>
            <a:r>
              <a:rPr lang="nl-NL" i="1" dirty="0" err="1" smtClean="0">
                <a:solidFill>
                  <a:schemeClr val="accent1"/>
                </a:solidFill>
              </a:rPr>
              <a:t>good</a:t>
            </a:r>
            <a:r>
              <a:rPr lang="nl-NL" i="1" dirty="0" smtClean="0">
                <a:solidFill>
                  <a:schemeClr val="accent1"/>
                </a:solidFill>
              </a:rPr>
              <a:t> </a:t>
            </a:r>
            <a:r>
              <a:rPr lang="nl-NL" i="1" dirty="0" err="1" smtClean="0">
                <a:solidFill>
                  <a:schemeClr val="accent1"/>
                </a:solidFill>
              </a:rPr>
              <a:t>layouts</a:t>
            </a:r>
            <a:endParaRPr lang="nl-NL" i="1" dirty="0" smtClean="0">
              <a:solidFill>
                <a:schemeClr val="accent1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76845" y="2441651"/>
            <a:ext cx="1438569" cy="1886589"/>
            <a:chOff x="3206546" y="2753784"/>
            <a:chExt cx="1438569" cy="1886589"/>
          </a:xfrm>
        </p:grpSpPr>
        <p:grpSp>
          <p:nvGrpSpPr>
            <p:cNvPr id="9" name="Group 182"/>
            <p:cNvGrpSpPr>
              <a:grpSpLocks/>
            </p:cNvGrpSpPr>
            <p:nvPr/>
          </p:nvGrpSpPr>
          <p:grpSpPr bwMode="auto">
            <a:xfrm>
              <a:off x="3206546" y="2753784"/>
              <a:ext cx="1438569" cy="1382473"/>
              <a:chOff x="3703" y="2604"/>
              <a:chExt cx="1154" cy="1109"/>
            </a:xfrm>
          </p:grpSpPr>
          <p:sp>
            <p:nvSpPr>
              <p:cNvPr id="11" name="Rectangle 170"/>
              <p:cNvSpPr>
                <a:spLocks noChangeArrowheads="1"/>
              </p:cNvSpPr>
              <p:nvPr/>
            </p:nvSpPr>
            <p:spPr bwMode="auto">
              <a:xfrm>
                <a:off x="3703" y="2618"/>
                <a:ext cx="1154" cy="109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2" name="Line 172"/>
              <p:cNvSpPr>
                <a:spLocks noChangeShapeType="1"/>
              </p:cNvSpPr>
              <p:nvPr/>
            </p:nvSpPr>
            <p:spPr bwMode="auto">
              <a:xfrm>
                <a:off x="3942" y="2604"/>
                <a:ext cx="0" cy="11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3" name="Line 173"/>
              <p:cNvSpPr>
                <a:spLocks noChangeShapeType="1"/>
              </p:cNvSpPr>
              <p:nvPr/>
            </p:nvSpPr>
            <p:spPr bwMode="auto">
              <a:xfrm>
                <a:off x="3942" y="2946"/>
                <a:ext cx="9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4" name="Line 174"/>
              <p:cNvSpPr>
                <a:spLocks noChangeShapeType="1"/>
              </p:cNvSpPr>
              <p:nvPr/>
            </p:nvSpPr>
            <p:spPr bwMode="auto">
              <a:xfrm>
                <a:off x="4448" y="2946"/>
                <a:ext cx="0" cy="7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5" name="Line 175"/>
              <p:cNvSpPr>
                <a:spLocks noChangeShapeType="1"/>
              </p:cNvSpPr>
              <p:nvPr/>
            </p:nvSpPr>
            <p:spPr bwMode="auto">
              <a:xfrm>
                <a:off x="3942" y="3366"/>
                <a:ext cx="5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6" name="Line 178"/>
              <p:cNvSpPr>
                <a:spLocks noChangeShapeType="1"/>
              </p:cNvSpPr>
              <p:nvPr/>
            </p:nvSpPr>
            <p:spPr bwMode="auto">
              <a:xfrm>
                <a:off x="4649" y="2946"/>
                <a:ext cx="0" cy="7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7" name="Line 179"/>
              <p:cNvSpPr>
                <a:spLocks noChangeShapeType="1"/>
              </p:cNvSpPr>
              <p:nvPr/>
            </p:nvSpPr>
            <p:spPr bwMode="auto">
              <a:xfrm>
                <a:off x="4301" y="2618"/>
                <a:ext cx="0" cy="31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8" name="Line 180"/>
              <p:cNvSpPr>
                <a:spLocks noChangeShapeType="1"/>
              </p:cNvSpPr>
              <p:nvPr/>
            </p:nvSpPr>
            <p:spPr bwMode="auto">
              <a:xfrm>
                <a:off x="4301" y="2793"/>
                <a:ext cx="5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9" name="Line 181"/>
              <p:cNvSpPr>
                <a:spLocks noChangeShapeType="1"/>
              </p:cNvSpPr>
              <p:nvPr/>
            </p:nvSpPr>
            <p:spPr bwMode="auto">
              <a:xfrm>
                <a:off x="3942" y="3561"/>
                <a:ext cx="5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</p:grpSp>
        <p:sp>
          <p:nvSpPr>
            <p:cNvPr id="10" name="Text Box 186"/>
            <p:cNvSpPr txBox="1">
              <a:spLocks noChangeArrowheads="1"/>
            </p:cNvSpPr>
            <p:nvPr/>
          </p:nvSpPr>
          <p:spPr bwMode="auto">
            <a:xfrm>
              <a:off x="3317114" y="4238082"/>
              <a:ext cx="1217432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sliceable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957265" y="2441650"/>
            <a:ext cx="1446049" cy="1886590"/>
            <a:chOff x="6957265" y="2441650"/>
            <a:chExt cx="1446049" cy="1886590"/>
          </a:xfrm>
        </p:grpSpPr>
        <p:grpSp>
          <p:nvGrpSpPr>
            <p:cNvPr id="51" name="Group 137"/>
            <p:cNvGrpSpPr>
              <a:grpSpLocks/>
            </p:cNvGrpSpPr>
            <p:nvPr/>
          </p:nvGrpSpPr>
          <p:grpSpPr bwMode="auto">
            <a:xfrm>
              <a:off x="6957265" y="2441650"/>
              <a:ext cx="1446049" cy="1365020"/>
              <a:chOff x="2124" y="2598"/>
              <a:chExt cx="1160" cy="1095"/>
            </a:xfrm>
          </p:grpSpPr>
          <p:sp>
            <p:nvSpPr>
              <p:cNvPr id="53" name="Rectangle 112"/>
              <p:cNvSpPr>
                <a:spLocks noChangeArrowheads="1"/>
              </p:cNvSpPr>
              <p:nvPr/>
            </p:nvSpPr>
            <p:spPr bwMode="auto">
              <a:xfrm>
                <a:off x="2130" y="2598"/>
                <a:ext cx="1154" cy="109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4" name="Freeform 122"/>
              <p:cNvSpPr>
                <a:spLocks/>
              </p:cNvSpPr>
              <p:nvPr/>
            </p:nvSpPr>
            <p:spPr bwMode="auto">
              <a:xfrm>
                <a:off x="2226" y="2712"/>
                <a:ext cx="642" cy="744"/>
              </a:xfrm>
              <a:custGeom>
                <a:avLst/>
                <a:gdLst/>
                <a:ahLst/>
                <a:cxnLst>
                  <a:cxn ang="0">
                    <a:pos x="114" y="492"/>
                  </a:cxn>
                  <a:cxn ang="0">
                    <a:pos x="114" y="0"/>
                  </a:cxn>
                  <a:cxn ang="0">
                    <a:pos x="240" y="0"/>
                  </a:cxn>
                  <a:cxn ang="0">
                    <a:pos x="240" y="150"/>
                  </a:cxn>
                  <a:cxn ang="0">
                    <a:pos x="642" y="150"/>
                  </a:cxn>
                  <a:cxn ang="0">
                    <a:pos x="642" y="294"/>
                  </a:cxn>
                  <a:cxn ang="0">
                    <a:pos x="510" y="294"/>
                  </a:cxn>
                  <a:cxn ang="0">
                    <a:pos x="510" y="744"/>
                  </a:cxn>
                  <a:cxn ang="0">
                    <a:pos x="384" y="744"/>
                  </a:cxn>
                  <a:cxn ang="0">
                    <a:pos x="384" y="624"/>
                  </a:cxn>
                  <a:cxn ang="0">
                    <a:pos x="0" y="624"/>
                  </a:cxn>
                  <a:cxn ang="0">
                    <a:pos x="0" y="492"/>
                  </a:cxn>
                  <a:cxn ang="0">
                    <a:pos x="114" y="492"/>
                  </a:cxn>
                </a:cxnLst>
                <a:rect l="0" t="0" r="r" b="b"/>
                <a:pathLst>
                  <a:path w="642" h="744">
                    <a:moveTo>
                      <a:pt x="114" y="492"/>
                    </a:moveTo>
                    <a:lnTo>
                      <a:pt x="114" y="0"/>
                    </a:lnTo>
                    <a:lnTo>
                      <a:pt x="240" y="0"/>
                    </a:lnTo>
                    <a:lnTo>
                      <a:pt x="240" y="150"/>
                    </a:lnTo>
                    <a:lnTo>
                      <a:pt x="642" y="150"/>
                    </a:lnTo>
                    <a:lnTo>
                      <a:pt x="642" y="294"/>
                    </a:lnTo>
                    <a:lnTo>
                      <a:pt x="510" y="294"/>
                    </a:lnTo>
                    <a:lnTo>
                      <a:pt x="510" y="744"/>
                    </a:lnTo>
                    <a:lnTo>
                      <a:pt x="384" y="744"/>
                    </a:lnTo>
                    <a:lnTo>
                      <a:pt x="384" y="624"/>
                    </a:lnTo>
                    <a:lnTo>
                      <a:pt x="0" y="624"/>
                    </a:lnTo>
                    <a:lnTo>
                      <a:pt x="0" y="492"/>
                    </a:lnTo>
                    <a:lnTo>
                      <a:pt x="114" y="492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5" name="Line 123"/>
              <p:cNvSpPr>
                <a:spLocks noChangeShapeType="1"/>
              </p:cNvSpPr>
              <p:nvPr/>
            </p:nvSpPr>
            <p:spPr bwMode="auto">
              <a:xfrm>
                <a:off x="2136" y="2808"/>
                <a:ext cx="21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6" name="Freeform 126"/>
              <p:cNvSpPr>
                <a:spLocks/>
              </p:cNvSpPr>
              <p:nvPr/>
            </p:nvSpPr>
            <p:spPr bwMode="auto">
              <a:xfrm>
                <a:off x="2124" y="3330"/>
                <a:ext cx="318" cy="192"/>
              </a:xfrm>
              <a:custGeom>
                <a:avLst/>
                <a:gdLst/>
                <a:ahLst/>
                <a:cxnLst>
                  <a:cxn ang="0">
                    <a:pos x="318" y="0"/>
                  </a:cxn>
                  <a:cxn ang="0">
                    <a:pos x="318" y="192"/>
                  </a:cxn>
                  <a:cxn ang="0">
                    <a:pos x="0" y="192"/>
                  </a:cxn>
                </a:cxnLst>
                <a:rect l="0" t="0" r="r" b="b"/>
                <a:pathLst>
                  <a:path w="318" h="192">
                    <a:moveTo>
                      <a:pt x="318" y="0"/>
                    </a:moveTo>
                    <a:lnTo>
                      <a:pt x="318" y="192"/>
                    </a:lnTo>
                    <a:lnTo>
                      <a:pt x="0" y="192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7" name="Freeform 133"/>
              <p:cNvSpPr>
                <a:spLocks/>
              </p:cNvSpPr>
              <p:nvPr/>
            </p:nvSpPr>
            <p:spPr bwMode="auto">
              <a:xfrm>
                <a:off x="2808" y="2730"/>
                <a:ext cx="282" cy="534"/>
              </a:xfrm>
              <a:custGeom>
                <a:avLst/>
                <a:gdLst/>
                <a:ahLst/>
                <a:cxnLst>
                  <a:cxn ang="0">
                    <a:pos x="0" y="120"/>
                  </a:cxn>
                  <a:cxn ang="0">
                    <a:pos x="0" y="0"/>
                  </a:cxn>
                  <a:cxn ang="0">
                    <a:pos x="282" y="0"/>
                  </a:cxn>
                  <a:cxn ang="0">
                    <a:pos x="282" y="534"/>
                  </a:cxn>
                </a:cxnLst>
                <a:rect l="0" t="0" r="r" b="b"/>
                <a:pathLst>
                  <a:path w="282" h="534">
                    <a:moveTo>
                      <a:pt x="0" y="120"/>
                    </a:moveTo>
                    <a:lnTo>
                      <a:pt x="0" y="0"/>
                    </a:lnTo>
                    <a:lnTo>
                      <a:pt x="282" y="0"/>
                    </a:lnTo>
                    <a:lnTo>
                      <a:pt x="282" y="534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8" name="Freeform 135"/>
              <p:cNvSpPr>
                <a:spLocks/>
              </p:cNvSpPr>
              <p:nvPr/>
            </p:nvSpPr>
            <p:spPr bwMode="auto">
              <a:xfrm>
                <a:off x="2736" y="3156"/>
                <a:ext cx="546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2" y="0"/>
                  </a:cxn>
                  <a:cxn ang="0">
                    <a:pos x="162" y="204"/>
                  </a:cxn>
                  <a:cxn ang="0">
                    <a:pos x="294" y="204"/>
                  </a:cxn>
                  <a:cxn ang="0">
                    <a:pos x="294" y="120"/>
                  </a:cxn>
                  <a:cxn ang="0">
                    <a:pos x="462" y="120"/>
                  </a:cxn>
                  <a:cxn ang="0">
                    <a:pos x="462" y="420"/>
                  </a:cxn>
                  <a:cxn ang="0">
                    <a:pos x="546" y="420"/>
                  </a:cxn>
                </a:cxnLst>
                <a:rect l="0" t="0" r="r" b="b"/>
                <a:pathLst>
                  <a:path w="546" h="420">
                    <a:moveTo>
                      <a:pt x="0" y="0"/>
                    </a:moveTo>
                    <a:lnTo>
                      <a:pt x="162" y="0"/>
                    </a:lnTo>
                    <a:lnTo>
                      <a:pt x="162" y="204"/>
                    </a:lnTo>
                    <a:lnTo>
                      <a:pt x="294" y="204"/>
                    </a:lnTo>
                    <a:lnTo>
                      <a:pt x="294" y="120"/>
                    </a:lnTo>
                    <a:lnTo>
                      <a:pt x="462" y="120"/>
                    </a:lnTo>
                    <a:lnTo>
                      <a:pt x="462" y="420"/>
                    </a:lnTo>
                    <a:lnTo>
                      <a:pt x="546" y="42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52" name="Text Box 184"/>
            <p:cNvSpPr txBox="1">
              <a:spLocks noChangeArrowheads="1"/>
            </p:cNvSpPr>
            <p:nvPr/>
          </p:nvSpPr>
          <p:spPr bwMode="auto">
            <a:xfrm>
              <a:off x="7026279" y="3925949"/>
              <a:ext cx="1308021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rectilinear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64561" y="2440267"/>
            <a:ext cx="1443556" cy="1887973"/>
            <a:chOff x="5064561" y="2440267"/>
            <a:chExt cx="1443556" cy="1887973"/>
          </a:xfrm>
        </p:grpSpPr>
        <p:sp>
          <p:nvSpPr>
            <p:cNvPr id="33" name="Text Box 186"/>
            <p:cNvSpPr txBox="1">
              <a:spLocks noChangeArrowheads="1"/>
            </p:cNvSpPr>
            <p:nvPr/>
          </p:nvSpPr>
          <p:spPr bwMode="auto">
            <a:xfrm>
              <a:off x="5130473" y="3925949"/>
              <a:ext cx="1311733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one-sided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064561" y="2440267"/>
              <a:ext cx="1443556" cy="1385240"/>
              <a:chOff x="2555875" y="2565400"/>
              <a:chExt cx="4176713" cy="3024188"/>
            </a:xfrm>
          </p:grpSpPr>
          <p:sp>
            <p:nvSpPr>
              <p:cNvPr id="39" name="Rectangle 4"/>
              <p:cNvSpPr>
                <a:spLocks noChangeArrowheads="1"/>
              </p:cNvSpPr>
              <p:nvPr/>
            </p:nvSpPr>
            <p:spPr bwMode="auto">
              <a:xfrm>
                <a:off x="2555875" y="2565400"/>
                <a:ext cx="4176713" cy="30241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Rectangle 5"/>
              <p:cNvSpPr>
                <a:spLocks noChangeArrowheads="1"/>
              </p:cNvSpPr>
              <p:nvPr/>
            </p:nvSpPr>
            <p:spPr bwMode="auto">
              <a:xfrm>
                <a:off x="2555875" y="2565400"/>
                <a:ext cx="431800" cy="30241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Rectangle 6"/>
              <p:cNvSpPr>
                <a:spLocks noChangeArrowheads="1"/>
              </p:cNvSpPr>
              <p:nvPr/>
            </p:nvSpPr>
            <p:spPr bwMode="auto">
              <a:xfrm>
                <a:off x="2987675" y="5157788"/>
                <a:ext cx="3744913" cy="431800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2987675" y="2565400"/>
                <a:ext cx="3168650" cy="50323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8"/>
              <p:cNvSpPr>
                <a:spLocks noChangeArrowheads="1"/>
              </p:cNvSpPr>
              <p:nvPr/>
            </p:nvSpPr>
            <p:spPr bwMode="auto">
              <a:xfrm>
                <a:off x="6156325" y="2565400"/>
                <a:ext cx="576263" cy="25923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Rectangle 9"/>
              <p:cNvSpPr>
                <a:spLocks noChangeArrowheads="1"/>
              </p:cNvSpPr>
              <p:nvPr/>
            </p:nvSpPr>
            <p:spPr bwMode="auto">
              <a:xfrm>
                <a:off x="3635375" y="4508500"/>
                <a:ext cx="2520950" cy="6492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Rectangle 10"/>
              <p:cNvSpPr>
                <a:spLocks noChangeArrowheads="1"/>
              </p:cNvSpPr>
              <p:nvPr/>
            </p:nvSpPr>
            <p:spPr bwMode="auto">
              <a:xfrm>
                <a:off x="3635375" y="3789363"/>
                <a:ext cx="1296988" cy="71913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Rectangle 11"/>
              <p:cNvSpPr>
                <a:spLocks noChangeArrowheads="1"/>
              </p:cNvSpPr>
              <p:nvPr/>
            </p:nvSpPr>
            <p:spPr bwMode="auto">
              <a:xfrm>
                <a:off x="2987675" y="3789363"/>
                <a:ext cx="647700" cy="136842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" name="Rectangle 12"/>
              <p:cNvSpPr>
                <a:spLocks noChangeArrowheads="1"/>
              </p:cNvSpPr>
              <p:nvPr/>
            </p:nvSpPr>
            <p:spPr bwMode="auto">
              <a:xfrm>
                <a:off x="2987675" y="3068638"/>
                <a:ext cx="1944688" cy="72072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3635375" y="3789363"/>
                <a:ext cx="649288" cy="71913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9" name="Rectangle 14"/>
              <p:cNvSpPr>
                <a:spLocks noChangeArrowheads="1"/>
              </p:cNvSpPr>
              <p:nvPr/>
            </p:nvSpPr>
            <p:spPr bwMode="auto">
              <a:xfrm>
                <a:off x="4932363" y="3068638"/>
                <a:ext cx="576262" cy="1439862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0" name="Rectangle 15"/>
              <p:cNvSpPr>
                <a:spLocks noChangeArrowheads="1"/>
              </p:cNvSpPr>
              <p:nvPr/>
            </p:nvSpPr>
            <p:spPr bwMode="auto">
              <a:xfrm>
                <a:off x="5508625" y="3068638"/>
                <a:ext cx="647700" cy="108108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1033464" y="6141510"/>
            <a:ext cx="2734204" cy="402291"/>
          </a:xfrm>
          <a:prstGeom prst="rect">
            <a:avLst/>
          </a:prstGeom>
          <a:solidFill>
            <a:schemeClr val="accent1"/>
          </a:solidFill>
          <a:ln w="38100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90000"/>
              <a:buFont typeface="Wingdings" pitchFamily="2" charset="2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But there is more …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290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6867255" y="6219310"/>
            <a:ext cx="2276745" cy="638690"/>
          </a:xfrm>
          <a:prstGeom prst="rect">
            <a:avLst/>
          </a:prstGeom>
          <a:solidFill>
            <a:schemeClr val="accent3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Rectangular Cartograms: the game!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84" y="1064799"/>
            <a:ext cx="7485032" cy="573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742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333" y="2929068"/>
            <a:ext cx="8805334" cy="574675"/>
          </a:xfrm>
        </p:spPr>
        <p:txBody>
          <a:bodyPr/>
          <a:lstStyle/>
          <a:p>
            <a:pPr algn="ctr"/>
            <a:r>
              <a:rPr lang="en-US" dirty="0"/>
              <a:t>Mosaic Drawings and Cartograms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980366" y="3642211"/>
            <a:ext cx="7183268" cy="45719"/>
          </a:xfrm>
          <a:custGeom>
            <a:avLst/>
            <a:gdLst>
              <a:gd name="connsiteX0" fmla="*/ 0 w 8966447"/>
              <a:gd name="connsiteY0" fmla="*/ 896645 h 896645"/>
              <a:gd name="connsiteX1" fmla="*/ 8717872 w 8966447"/>
              <a:gd name="connsiteY1" fmla="*/ 896645 h 896645"/>
              <a:gd name="connsiteX2" fmla="*/ 8966447 w 8966447"/>
              <a:gd name="connsiteY2" fmla="*/ 0 h 896645"/>
              <a:gd name="connsiteX0" fmla="*/ 0 w 8995708"/>
              <a:gd name="connsiteY0" fmla="*/ 994303 h 994303"/>
              <a:gd name="connsiteX1" fmla="*/ 8717872 w 8995708"/>
              <a:gd name="connsiteY1" fmla="*/ 994303 h 994303"/>
              <a:gd name="connsiteX2" fmla="*/ 8995708 w 8995708"/>
              <a:gd name="connsiteY2" fmla="*/ 0 h 994303"/>
              <a:gd name="connsiteX0" fmla="*/ 0 w 8534069"/>
              <a:gd name="connsiteY0" fmla="*/ 994303 h 994303"/>
              <a:gd name="connsiteX1" fmla="*/ 8256233 w 8534069"/>
              <a:gd name="connsiteY1" fmla="*/ 994303 h 994303"/>
              <a:gd name="connsiteX2" fmla="*/ 8534069 w 8534069"/>
              <a:gd name="connsiteY2" fmla="*/ 0 h 994303"/>
              <a:gd name="connsiteX0" fmla="*/ 0 w 8995709"/>
              <a:gd name="connsiteY0" fmla="*/ 994303 h 994303"/>
              <a:gd name="connsiteX1" fmla="*/ 8717873 w 8995709"/>
              <a:gd name="connsiteY1" fmla="*/ 994303 h 994303"/>
              <a:gd name="connsiteX2" fmla="*/ 8995709 w 8995709"/>
              <a:gd name="connsiteY2" fmla="*/ 0 h 994303"/>
              <a:gd name="connsiteX0" fmla="*/ 0 w 8717873"/>
              <a:gd name="connsiteY0" fmla="*/ 0 h 0"/>
              <a:gd name="connsiteX1" fmla="*/ 8717873 w 871787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17873">
                <a:moveTo>
                  <a:pt x="0" y="0"/>
                </a:moveTo>
                <a:lnTo>
                  <a:pt x="8717873" y="0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z="1800" smtClean="0">
              <a:solidFill>
                <a:srgbClr val="000000"/>
              </a:solidFill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980366" y="2744881"/>
            <a:ext cx="7183268" cy="45719"/>
          </a:xfrm>
          <a:custGeom>
            <a:avLst/>
            <a:gdLst>
              <a:gd name="connsiteX0" fmla="*/ 0 w 8966447"/>
              <a:gd name="connsiteY0" fmla="*/ 896645 h 896645"/>
              <a:gd name="connsiteX1" fmla="*/ 8717872 w 8966447"/>
              <a:gd name="connsiteY1" fmla="*/ 896645 h 896645"/>
              <a:gd name="connsiteX2" fmla="*/ 8966447 w 8966447"/>
              <a:gd name="connsiteY2" fmla="*/ 0 h 896645"/>
              <a:gd name="connsiteX0" fmla="*/ 0 w 8995708"/>
              <a:gd name="connsiteY0" fmla="*/ 994303 h 994303"/>
              <a:gd name="connsiteX1" fmla="*/ 8717872 w 8995708"/>
              <a:gd name="connsiteY1" fmla="*/ 994303 h 994303"/>
              <a:gd name="connsiteX2" fmla="*/ 8995708 w 8995708"/>
              <a:gd name="connsiteY2" fmla="*/ 0 h 994303"/>
              <a:gd name="connsiteX0" fmla="*/ 0 w 8534069"/>
              <a:gd name="connsiteY0" fmla="*/ 994303 h 994303"/>
              <a:gd name="connsiteX1" fmla="*/ 8256233 w 8534069"/>
              <a:gd name="connsiteY1" fmla="*/ 994303 h 994303"/>
              <a:gd name="connsiteX2" fmla="*/ 8534069 w 8534069"/>
              <a:gd name="connsiteY2" fmla="*/ 0 h 994303"/>
              <a:gd name="connsiteX0" fmla="*/ 0 w 8995709"/>
              <a:gd name="connsiteY0" fmla="*/ 994303 h 994303"/>
              <a:gd name="connsiteX1" fmla="*/ 8717873 w 8995709"/>
              <a:gd name="connsiteY1" fmla="*/ 994303 h 994303"/>
              <a:gd name="connsiteX2" fmla="*/ 8995709 w 8995709"/>
              <a:gd name="connsiteY2" fmla="*/ 0 h 994303"/>
              <a:gd name="connsiteX0" fmla="*/ 0 w 8717873"/>
              <a:gd name="connsiteY0" fmla="*/ 0 h 0"/>
              <a:gd name="connsiteX1" fmla="*/ 8717873 w 871787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17873">
                <a:moveTo>
                  <a:pt x="0" y="0"/>
                </a:moveTo>
                <a:lnTo>
                  <a:pt x="8717873" y="0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z="1800" smtClean="0">
              <a:solidFill>
                <a:srgbClr val="000000"/>
              </a:solidFill>
            </a:endParaRPr>
          </a:p>
        </p:txBody>
      </p:sp>
      <p:sp>
        <p:nvSpPr>
          <p:cNvPr id="2" name="AutoShape 2" descr="Image result for movi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AutoShape 4" descr="Image result for movi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AutoShape 6" descr="Image result for movie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AutoShape 8" descr="Image result for movie ico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77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cartograms</a:t>
            </a:r>
            <a:endParaRPr lang="nl-NL" dirty="0"/>
          </a:p>
        </p:txBody>
      </p:sp>
      <p:pic>
        <p:nvPicPr>
          <p:cNvPr id="459779" name="Picture 3" descr="telegraphcartogram"/>
          <p:cNvPicPr>
            <a:picLocks noChangeAspect="1" noChangeArrowheads="1"/>
          </p:cNvPicPr>
          <p:nvPr/>
        </p:nvPicPr>
        <p:blipFill>
          <a:blip r:embed="rId3" cstate="print"/>
          <a:srcRect b="29935"/>
          <a:stretch>
            <a:fillRect/>
          </a:stretch>
        </p:blipFill>
        <p:spPr bwMode="auto">
          <a:xfrm>
            <a:off x="381000" y="1273175"/>
            <a:ext cx="8763000" cy="4864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281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cartograms</a:t>
            </a:r>
          </a:p>
        </p:txBody>
      </p:sp>
      <p:pic>
        <p:nvPicPr>
          <p:cNvPr id="3" name="Afbeelding 14" descr="usa-business-without-paid-employe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1295925"/>
            <a:ext cx="6502400" cy="52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224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Afbeelding 8" descr="catholics.png"/>
          <p:cNvPicPr/>
          <p:nvPr/>
        </p:nvPicPr>
        <p:blipFill>
          <a:blip r:embed="rId2" cstate="print"/>
          <a:stretch/>
        </p:blipFill>
        <p:spPr>
          <a:xfrm>
            <a:off x="260280" y="1657303"/>
            <a:ext cx="8623440" cy="45054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 Times American </a:t>
            </a:r>
            <a:r>
              <a:rPr lang="en-US" dirty="0" smtClean="0"/>
              <a:t>Catholics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2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Afbeelding 6"/>
          <p:cNvPicPr/>
          <p:nvPr/>
        </p:nvPicPr>
        <p:blipFill>
          <a:blip r:embed="rId2" cstate="print"/>
          <a:stretch/>
        </p:blipFill>
        <p:spPr>
          <a:xfrm>
            <a:off x="792000" y="1192320"/>
            <a:ext cx="7415280" cy="4813200"/>
          </a:xfrm>
          <a:prstGeom prst="rect">
            <a:avLst/>
          </a:prstGeom>
          <a:ln>
            <a:noFill/>
          </a:ln>
        </p:spPr>
      </p:pic>
      <p:pic>
        <p:nvPicPr>
          <p:cNvPr id="125" name="Afbeelding 5"/>
          <p:cNvPicPr/>
          <p:nvPr/>
        </p:nvPicPr>
        <p:blipFill>
          <a:blip r:embed="rId3" cstate="print"/>
          <a:stretch/>
        </p:blipFill>
        <p:spPr>
          <a:xfrm>
            <a:off x="1486080" y="1011240"/>
            <a:ext cx="5740200" cy="51624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Leicestershire </a:t>
            </a:r>
            <a:r>
              <a:rPr lang="en-US" dirty="0" smtClean="0"/>
              <a:t>deprivation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55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Afbeelding 5" descr="switzerland-original.png"/>
          <p:cNvPicPr/>
          <p:nvPr/>
        </p:nvPicPr>
        <p:blipFill>
          <a:blip r:embed="rId2" cstate="print"/>
          <a:stretch/>
        </p:blipFill>
        <p:spPr>
          <a:xfrm>
            <a:off x="777960" y="1108080"/>
            <a:ext cx="7588080" cy="4737240"/>
          </a:xfrm>
          <a:prstGeom prst="rect">
            <a:avLst/>
          </a:prstGeom>
          <a:ln>
            <a:noFill/>
          </a:ln>
        </p:spPr>
      </p:pic>
      <p:pic>
        <p:nvPicPr>
          <p:cNvPr id="129" name="Afbeelding 7"/>
          <p:cNvPicPr/>
          <p:nvPr/>
        </p:nvPicPr>
        <p:blipFill>
          <a:blip r:embed="rId3" cstate="print"/>
          <a:stretch/>
        </p:blipFill>
        <p:spPr>
          <a:xfrm>
            <a:off x="828720" y="1025640"/>
            <a:ext cx="7486560" cy="5329080"/>
          </a:xfrm>
          <a:prstGeom prst="rect">
            <a:avLst/>
          </a:prstGeom>
          <a:ln>
            <a:noFill/>
          </a:ln>
        </p:spPr>
      </p:pic>
      <p:sp>
        <p:nvSpPr>
          <p:cNvPr id="130" name="CustomShape 2"/>
          <p:cNvSpPr/>
          <p:nvPr/>
        </p:nvSpPr>
        <p:spPr>
          <a:xfrm>
            <a:off x="566640" y="1776240"/>
            <a:ext cx="6345360" cy="1008720"/>
          </a:xfrm>
          <a:prstGeom prst="rect">
            <a:avLst/>
          </a:prstGeom>
          <a:solidFill>
            <a:srgbClr val="FFFFFF"/>
          </a:solidFill>
          <a:ln w="9360">
            <a:solidFill>
              <a:srgbClr val="0066C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/>
            <a:r>
              <a:rPr lang="en-US" sz="2000">
                <a:solidFill>
                  <a:srgbClr val="0066CB"/>
                </a:solidFill>
                <a:latin typeface="Arial"/>
              </a:rPr>
              <a:t>" </a:t>
            </a:r>
            <a:r>
              <a:rPr lang="en-US">
                <a:latin typeface="Arial"/>
              </a:rPr>
              <a:t>The manual steps in the above process may seem tedious, but they took maybe an hour at most in my case. </a:t>
            </a:r>
            <a:r>
              <a:rPr lang="en-US" sz="2000">
                <a:solidFill>
                  <a:srgbClr val="0066CB"/>
                </a:solidFill>
                <a:latin typeface="Arial"/>
              </a:rPr>
              <a:t>"
 </a:t>
            </a:r>
            <a:r>
              <a:rPr lang="en-US" sz="1400">
                <a:solidFill>
                  <a:srgbClr val="0066CB"/>
                </a:solidFill>
                <a:latin typeface="Arial"/>
              </a:rPr>
              <a:t>http://www.ralphstraumann.ch/blog/2013/05/creating-a-hexagonal-cartogram/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Swiss </a:t>
            </a:r>
            <a:r>
              <a:rPr lang="en-US" dirty="0" smtClean="0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662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61880" y="-360"/>
            <a:ext cx="7886880" cy="895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600" b="1" dirty="0">
                <a:solidFill>
                  <a:schemeClr val="bg1"/>
                </a:solidFill>
                <a:latin typeface="TUE Meta"/>
              </a:rPr>
              <a:t>Making mosaic cartograms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34" name="Afbeelding 3" descr="mosaic-drawing-to-cartogram.png"/>
          <p:cNvPicPr/>
          <p:nvPr/>
        </p:nvPicPr>
        <p:blipFill>
          <a:blip r:embed="rId2" cstate="print"/>
          <a:stretch/>
        </p:blipFill>
        <p:spPr>
          <a:xfrm>
            <a:off x="620640" y="3203640"/>
            <a:ext cx="7902720" cy="19638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mosaic </a:t>
            </a:r>
            <a:r>
              <a:rPr lang="en-US" dirty="0" smtClean="0"/>
              <a:t>cartograms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8288" lvl="0" indent="-268288">
              <a:buClr>
                <a:srgbClr val="101073"/>
              </a:buClr>
            </a:pPr>
            <a:r>
              <a:rPr lang="en-US" dirty="0">
                <a:solidFill>
                  <a:srgbClr val="000000"/>
                </a:solidFill>
              </a:rPr>
              <a:t>Transform input map into mosaic drawing</a:t>
            </a:r>
          </a:p>
          <a:p>
            <a:pPr marL="268288" lvl="0" indent="-268288">
              <a:buClr>
                <a:srgbClr val="101073"/>
              </a:buClr>
            </a:pPr>
            <a:r>
              <a:rPr lang="en-US" dirty="0"/>
              <a:t>Change position, size and shape of regions</a:t>
            </a:r>
          </a:p>
          <a:p>
            <a:pPr marL="725488" lvl="1" indent="-268288">
              <a:buClr>
                <a:srgbClr val="101073"/>
              </a:buClr>
              <a:buFont typeface="Wingdings" pitchFamily="2" charset="2"/>
              <a:buChar char="p"/>
            </a:pPr>
            <a:r>
              <a:rPr lang="en-US" dirty="0"/>
              <a:t>Maintain adjacencies while doing so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1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Afbeelding 9" descr="mosaic-maps-example.png"/>
          <p:cNvPicPr/>
          <p:nvPr/>
        </p:nvPicPr>
        <p:blipFill>
          <a:blip r:embed="rId2" cstate="print"/>
          <a:stretch/>
        </p:blipFill>
        <p:spPr>
          <a:xfrm>
            <a:off x="746280" y="1989000"/>
            <a:ext cx="7718400" cy="40942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</a:t>
            </a:r>
            <a:r>
              <a:rPr lang="en-US" dirty="0" smtClean="0"/>
              <a:t>drawings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Every region is represented by tiles on a regular </a:t>
            </a:r>
            <a:r>
              <a:rPr lang="en-US" dirty="0" smtClean="0">
                <a:solidFill>
                  <a:srgbClr val="000000"/>
                </a:solidFill>
              </a:rPr>
              <a:t>grid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97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2"/>
          <p:cNvSpPr txBox="1"/>
          <p:nvPr/>
        </p:nvSpPr>
        <p:spPr>
          <a:xfrm>
            <a:off x="468360" y="2303640"/>
            <a:ext cx="5317920" cy="162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14000"/>
              </a:lnSpc>
            </a:pPr>
            <a:r>
              <a:rPr lang="en-US" sz="2000" dirty="0">
                <a:solidFill>
                  <a:srgbClr val="0066CB"/>
                </a:solidFill>
                <a:latin typeface="Arial"/>
              </a:rPr>
              <a:t>Mosaic drawing</a:t>
            </a:r>
            <a:r>
              <a:rPr lang="en-US" sz="2000" dirty="0">
                <a:latin typeface="Arial"/>
              </a:rPr>
              <a:t> of G: drawing where every vertex v is represented by a </a:t>
            </a:r>
            <a:r>
              <a:rPr lang="en-US" sz="2000" dirty="0">
                <a:solidFill>
                  <a:srgbClr val="0066CB"/>
                </a:solidFill>
                <a:latin typeface="Arial"/>
              </a:rPr>
              <a:t>configuration</a:t>
            </a:r>
            <a:r>
              <a:rPr lang="en-US" sz="2000" dirty="0">
                <a:latin typeface="Arial"/>
              </a:rPr>
              <a:t> C(v) such that G contains an edge (u, v) </a:t>
            </a:r>
            <a:r>
              <a:rPr lang="en-US" sz="2000" dirty="0" err="1">
                <a:latin typeface="Arial"/>
              </a:rPr>
              <a:t>iff</a:t>
            </a:r>
            <a:r>
              <a:rPr lang="en-US" sz="2000" dirty="0">
                <a:latin typeface="Arial"/>
              </a:rPr>
              <a:t> C(u) and C(v) are adjacent</a:t>
            </a:r>
            <a:endParaRPr dirty="0"/>
          </a:p>
        </p:txBody>
      </p:sp>
      <p:pic>
        <p:nvPicPr>
          <p:cNvPr id="141" name="Afbeelding 3" descr="correct-adjacencies.png"/>
          <p:cNvPicPr/>
          <p:nvPr/>
        </p:nvPicPr>
        <p:blipFill>
          <a:blip r:embed="rId2" cstate="print"/>
          <a:stretch/>
        </p:blipFill>
        <p:spPr>
          <a:xfrm>
            <a:off x="6597720" y="2529000"/>
            <a:ext cx="1834920" cy="2563560"/>
          </a:xfrm>
          <a:prstGeom prst="rect">
            <a:avLst/>
          </a:prstGeom>
          <a:ln>
            <a:noFill/>
          </a:ln>
        </p:spPr>
      </p:pic>
      <p:sp>
        <p:nvSpPr>
          <p:cNvPr id="142" name="CustomShape 3"/>
          <p:cNvSpPr/>
          <p:nvPr/>
        </p:nvSpPr>
        <p:spPr>
          <a:xfrm>
            <a:off x="3672000" y="1673280"/>
            <a:ext cx="3388680" cy="39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>
              <a:lnSpc>
                <a:spcPct val="100000"/>
              </a:lnSpc>
            </a:pPr>
            <a:r>
              <a:rPr lang="en-US" sz="2000">
                <a:latin typeface="augie"/>
              </a:rPr>
              <a:t>plane triangulated graphs</a:t>
            </a:r>
            <a:endParaRPr/>
          </a:p>
        </p:txBody>
      </p:sp>
      <p:sp>
        <p:nvSpPr>
          <p:cNvPr id="143" name="CustomShape 4"/>
          <p:cNvSpPr/>
          <p:nvPr/>
        </p:nvSpPr>
        <p:spPr>
          <a:xfrm>
            <a:off x="3285936" y="4309376"/>
            <a:ext cx="3091680" cy="70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augie"/>
              </a:rPr>
              <a:t>connected</a:t>
            </a:r>
            <a:r>
              <a:rPr lang="en-US" sz="2000" dirty="0">
                <a:latin typeface="augie"/>
              </a:rPr>
              <a:t> set of tiles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000" dirty="0">
                <a:latin typeface="augie"/>
              </a:rPr>
              <a:t>without holes</a:t>
            </a:r>
            <a:endParaRPr dirty="0"/>
          </a:p>
        </p:txBody>
      </p:sp>
      <p:pic>
        <p:nvPicPr>
          <p:cNvPr id="144" name="Afbeelding 15" descr="arrow2.png"/>
          <p:cNvPicPr/>
          <p:nvPr/>
        </p:nvPicPr>
        <p:blipFill>
          <a:blip r:embed="rId3" cstate="print"/>
          <a:stretch/>
        </p:blipFill>
        <p:spPr>
          <a:xfrm>
            <a:off x="5806656" y="2853536"/>
            <a:ext cx="709560" cy="1486080"/>
          </a:xfrm>
          <a:prstGeom prst="rect">
            <a:avLst/>
          </a:prstGeom>
          <a:ln>
            <a:noFill/>
          </a:ln>
        </p:spPr>
      </p:pic>
      <p:pic>
        <p:nvPicPr>
          <p:cNvPr id="145" name="Afbeelding 16" descr="arrow.png"/>
          <p:cNvPicPr/>
          <p:nvPr/>
        </p:nvPicPr>
        <p:blipFill>
          <a:blip r:embed="rId4" cstate="print"/>
          <a:stretch/>
        </p:blipFill>
        <p:spPr>
          <a:xfrm>
            <a:off x="2681280" y="1673280"/>
            <a:ext cx="1035000" cy="593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drawings: </a:t>
            </a:r>
            <a:r>
              <a:rPr lang="en-US" dirty="0" smtClean="0"/>
              <a:t>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1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461880" y="-360"/>
            <a:ext cx="7886880" cy="895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600" b="1" dirty="0" smtClean="0">
                <a:solidFill>
                  <a:schemeClr val="bg1"/>
                </a:solidFill>
                <a:latin typeface="TUE Meta"/>
              </a:rPr>
              <a:t>Simple mosaic </a:t>
            </a:r>
            <a:r>
              <a:rPr lang="en-US" sz="3600" b="1" dirty="0">
                <a:solidFill>
                  <a:schemeClr val="bg1"/>
                </a:solidFill>
                <a:latin typeface="TUE Meta"/>
              </a:rPr>
              <a:t>drawings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1" name="Afbeelding 6" descr="simple-drawings.png"/>
          <p:cNvPicPr/>
          <p:nvPr/>
        </p:nvPicPr>
        <p:blipFill>
          <a:blip r:embed="rId3" cstate="print"/>
          <a:stretch/>
        </p:blipFill>
        <p:spPr>
          <a:xfrm>
            <a:off x="2249640" y="2394000"/>
            <a:ext cx="4644720" cy="33591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mosaic </a:t>
            </a:r>
            <a:r>
              <a:rPr lang="en-US" dirty="0" smtClean="0"/>
              <a:t>drawings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Triangulated input makes simple (no holes) mosaic drawings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0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2"/>
          <p:cNvSpPr/>
          <p:nvPr/>
        </p:nvSpPr>
        <p:spPr>
          <a:xfrm>
            <a:off x="1493904" y="5542868"/>
            <a:ext cx="6156192" cy="377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r>
              <a:rPr lang="en-US" sz="1600" dirty="0" smtClean="0">
                <a:solidFill>
                  <a:schemeClr val="accent1"/>
                </a:solidFill>
                <a:latin typeface="Arial"/>
              </a:rPr>
              <a:t>[Liao </a:t>
            </a:r>
            <a:r>
              <a:rPr lang="en-US" sz="1600" dirty="0">
                <a:solidFill>
                  <a:schemeClr val="accent1"/>
                </a:solidFill>
                <a:latin typeface="Arial"/>
              </a:rPr>
              <a:t>et al., </a:t>
            </a:r>
            <a:r>
              <a:rPr lang="en-US" sz="1600" i="1" dirty="0">
                <a:solidFill>
                  <a:schemeClr val="accent1"/>
                </a:solidFill>
                <a:latin typeface="Arial"/>
              </a:rPr>
              <a:t>Compact floor-planning via orderly spanning trees</a:t>
            </a:r>
            <a:r>
              <a:rPr lang="en-US" sz="1600" dirty="0">
                <a:solidFill>
                  <a:schemeClr val="accent1"/>
                </a:solidFill>
                <a:latin typeface="Arial"/>
              </a:rPr>
              <a:t>, </a:t>
            </a:r>
            <a:r>
              <a:rPr lang="en-US" sz="1600" dirty="0" smtClean="0">
                <a:solidFill>
                  <a:schemeClr val="accent1"/>
                </a:solidFill>
                <a:latin typeface="Arial"/>
              </a:rPr>
              <a:t>2003]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5" name="Imagem 4" descr="orderl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1844824"/>
            <a:ext cx="9039362" cy="33123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maps to mosaic </a:t>
            </a:r>
            <a:r>
              <a:rPr lang="en-US" dirty="0" smtClean="0"/>
              <a:t>drawings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18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2"/>
          <p:cNvSpPr/>
          <p:nvPr/>
        </p:nvSpPr>
        <p:spPr>
          <a:xfrm>
            <a:off x="186335" y="6096207"/>
            <a:ext cx="6912000" cy="45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r>
              <a:rPr lang="en-US" sz="1600" dirty="0" smtClean="0">
                <a:solidFill>
                  <a:schemeClr val="accent1"/>
                </a:solidFill>
                <a:latin typeface="Arial"/>
              </a:rPr>
              <a:t>[Miura </a:t>
            </a:r>
            <a:r>
              <a:rPr lang="en-US" sz="1600" dirty="0">
                <a:solidFill>
                  <a:schemeClr val="accent1"/>
                </a:solidFill>
                <a:latin typeface="Arial"/>
              </a:rPr>
              <a:t>et al., </a:t>
            </a:r>
            <a:r>
              <a:rPr lang="en-US" sz="1600" i="1" dirty="0">
                <a:solidFill>
                  <a:schemeClr val="accent1"/>
                </a:solidFill>
                <a:latin typeface="Arial"/>
              </a:rPr>
              <a:t>Canonical </a:t>
            </a:r>
            <a:r>
              <a:rPr lang="en-US" sz="1600" i="1" dirty="0" smtClean="0">
                <a:solidFill>
                  <a:schemeClr val="accent1"/>
                </a:solidFill>
                <a:latin typeface="Arial"/>
              </a:rPr>
              <a:t>Decomposition</a:t>
            </a:r>
            <a:r>
              <a:rPr lang="en-US" sz="1600" i="1" dirty="0">
                <a:solidFill>
                  <a:schemeClr val="accent1"/>
                </a:solidFill>
                <a:latin typeface="Arial"/>
              </a:rPr>
              <a:t>, </a:t>
            </a:r>
            <a:r>
              <a:rPr lang="en-US" sz="1600" i="1" dirty="0" smtClean="0">
                <a:solidFill>
                  <a:schemeClr val="accent1"/>
                </a:solidFill>
                <a:latin typeface="Arial"/>
              </a:rPr>
              <a:t>realizer,</a:t>
            </a:r>
            <a:r>
              <a:rPr lang="en-US" sz="1600" i="1" dirty="0">
                <a:solidFill>
                  <a:schemeClr val="accent1"/>
                </a:solidFill>
                <a:latin typeface="Arial"/>
              </a:rPr>
              <a:t> </a:t>
            </a:r>
            <a:r>
              <a:rPr lang="en-US" sz="1600" i="1" dirty="0" err="1" smtClean="0">
                <a:solidFill>
                  <a:schemeClr val="accent1"/>
                </a:solidFill>
                <a:latin typeface="Arial"/>
              </a:rPr>
              <a:t>Schnyder</a:t>
            </a:r>
            <a:r>
              <a:rPr lang="en-US" sz="1600" i="1" dirty="0" smtClean="0">
                <a:solidFill>
                  <a:schemeClr val="accent1"/>
                </a:solidFill>
                <a:latin typeface="Arial"/>
              </a:rPr>
              <a:t> </a:t>
            </a:r>
            <a:r>
              <a:rPr lang="en-US" sz="1600" i="1" dirty="0">
                <a:solidFill>
                  <a:schemeClr val="accent1"/>
                </a:solidFill>
                <a:latin typeface="Arial"/>
              </a:rPr>
              <a:t>labeling and orderly spanning trees of plane graphs,</a:t>
            </a:r>
            <a:r>
              <a:rPr lang="en-US" sz="1600" dirty="0">
                <a:solidFill>
                  <a:schemeClr val="accent1"/>
                </a:solidFill>
                <a:latin typeface="Arial"/>
              </a:rPr>
              <a:t> </a:t>
            </a:r>
            <a:r>
              <a:rPr lang="en-US" sz="1600" dirty="0" smtClean="0">
                <a:solidFill>
                  <a:schemeClr val="accent1"/>
                </a:solidFill>
                <a:latin typeface="Arial"/>
              </a:rPr>
              <a:t>2005]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75" name="Afbeelding 174"/>
          <p:cNvPicPr/>
          <p:nvPr/>
        </p:nvPicPr>
        <p:blipFill>
          <a:blip r:embed="rId2" cstate="print"/>
          <a:stretch/>
        </p:blipFill>
        <p:spPr>
          <a:xfrm>
            <a:off x="184315" y="1423637"/>
            <a:ext cx="3629880" cy="2808000"/>
          </a:xfrm>
          <a:prstGeom prst="rect">
            <a:avLst/>
          </a:prstGeom>
          <a:ln>
            <a:noFill/>
          </a:ln>
        </p:spPr>
      </p:pic>
      <p:pic>
        <p:nvPicPr>
          <p:cNvPr id="176" name="Afbeelding 175"/>
          <p:cNvPicPr/>
          <p:nvPr/>
        </p:nvPicPr>
        <p:blipFill>
          <a:blip r:embed="rId3" cstate="print"/>
          <a:stretch/>
        </p:blipFill>
        <p:spPr>
          <a:xfrm>
            <a:off x="4248000" y="1152000"/>
            <a:ext cx="4371480" cy="2342880"/>
          </a:xfrm>
          <a:prstGeom prst="rect">
            <a:avLst/>
          </a:prstGeom>
          <a:ln>
            <a:noFill/>
          </a:ln>
        </p:spPr>
      </p:pic>
      <p:pic>
        <p:nvPicPr>
          <p:cNvPr id="177" name="Afbeelding 176"/>
          <p:cNvPicPr/>
          <p:nvPr/>
        </p:nvPicPr>
        <p:blipFill>
          <a:blip r:embed="rId4" cstate="print"/>
          <a:stretch/>
        </p:blipFill>
        <p:spPr>
          <a:xfrm>
            <a:off x="4104000" y="2952420"/>
            <a:ext cx="4757760" cy="2953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maps to better mosaic </a:t>
            </a:r>
            <a:r>
              <a:rPr lang="en-US" dirty="0" smtClean="0"/>
              <a:t>drawings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7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Afbeelding 3" descr="mosaic-drawing-to-cartogram.png"/>
          <p:cNvPicPr/>
          <p:nvPr/>
        </p:nvPicPr>
        <p:blipFill>
          <a:blip r:embed="rId2" cstate="print"/>
          <a:stretch/>
        </p:blipFill>
        <p:spPr>
          <a:xfrm>
            <a:off x="620640" y="3204000"/>
            <a:ext cx="7902720" cy="19638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</a:t>
            </a:r>
            <a:r>
              <a:rPr lang="en-US" dirty="0" smtClean="0"/>
              <a:t>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8288" lvl="0" indent="-268288">
              <a:buClr>
                <a:srgbClr val="101073"/>
              </a:buClr>
            </a:pPr>
            <a:r>
              <a:rPr lang="en-US" dirty="0"/>
              <a:t>Transform input map into mosaic drawing</a:t>
            </a:r>
          </a:p>
          <a:p>
            <a:pPr marL="268288" lvl="0" indent="-268288">
              <a:buClr>
                <a:srgbClr val="101073"/>
              </a:buClr>
            </a:pPr>
            <a:r>
              <a:rPr lang="en-US" dirty="0"/>
              <a:t>Change position, size and shape of regions</a:t>
            </a:r>
          </a:p>
          <a:p>
            <a:pPr marL="725488" lvl="1" indent="-268288">
              <a:buClr>
                <a:srgbClr val="101073"/>
              </a:buClr>
              <a:buFont typeface="Wingdings" pitchFamily="2" charset="2"/>
              <a:buChar char="p"/>
            </a:pPr>
            <a:r>
              <a:rPr lang="en-US" dirty="0"/>
              <a:t>Maintain adjacencies while doing so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4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Rectangular </a:t>
            </a:r>
            <a:r>
              <a:rPr lang="en-US" dirty="0" smtClean="0"/>
              <a:t>cartograms</a:t>
            </a:r>
            <a:endParaRPr lang="en-US" dirty="0"/>
          </a:p>
        </p:txBody>
      </p:sp>
      <p:pic>
        <p:nvPicPr>
          <p:cNvPr id="455683" name="Picture 3" descr="cartogr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063" y="1254125"/>
            <a:ext cx="7634287" cy="4975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567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</a:t>
            </a:r>
            <a:r>
              <a:rPr lang="en-US" dirty="0" smtClean="0"/>
              <a:t>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8288" lvl="0" indent="-268288">
              <a:buClr>
                <a:srgbClr val="101073"/>
              </a:buClr>
            </a:pPr>
            <a:r>
              <a:rPr lang="nl-NL" dirty="0"/>
              <a:t>Correct </a:t>
            </a:r>
            <a:r>
              <a:rPr lang="nl-NL" dirty="0" err="1"/>
              <a:t>adjacencies</a:t>
            </a:r>
            <a:r>
              <a:rPr lang="nl-NL" dirty="0"/>
              <a:t/>
            </a:r>
            <a:br>
              <a:rPr lang="nl-NL" dirty="0"/>
            </a:br>
            <a:endParaRPr lang="nl-NL" sz="800" dirty="0"/>
          </a:p>
          <a:p>
            <a:pPr marL="268288" lvl="0" indent="-268288">
              <a:buClr>
                <a:srgbClr val="101073"/>
              </a:buClr>
            </a:pPr>
            <a:r>
              <a:rPr lang="nl-NL" dirty="0" err="1"/>
              <a:t>Cartographic</a:t>
            </a:r>
            <a:r>
              <a:rPr lang="nl-NL" dirty="0"/>
              <a:t> error</a:t>
            </a:r>
            <a:br>
              <a:rPr lang="nl-NL" dirty="0"/>
            </a:br>
            <a:endParaRPr lang="nl-NL" sz="800" dirty="0"/>
          </a:p>
          <a:p>
            <a:pPr marL="268288" lvl="0" indent="-268288">
              <a:buClr>
                <a:srgbClr val="101073"/>
              </a:buClr>
            </a:pPr>
            <a:r>
              <a:rPr lang="nl-NL" dirty="0" err="1"/>
              <a:t>Shape</a:t>
            </a:r>
            <a:r>
              <a:rPr lang="nl-NL" dirty="0"/>
              <a:t> of </a:t>
            </a:r>
            <a:r>
              <a:rPr lang="nl-NL" dirty="0" err="1"/>
              <a:t>regions</a:t>
            </a:r>
            <a:r>
              <a:rPr lang="nl-NL" dirty="0"/>
              <a:t/>
            </a:r>
            <a:br>
              <a:rPr lang="nl-NL" dirty="0"/>
            </a:br>
            <a:endParaRPr lang="nl-NL" sz="800" dirty="0"/>
          </a:p>
          <a:p>
            <a:pPr marL="268288" lvl="0" indent="-268288">
              <a:buClr>
                <a:srgbClr val="101073"/>
              </a:buClr>
            </a:pPr>
            <a:r>
              <a:rPr lang="nl-NL" dirty="0" err="1"/>
              <a:t>Relative</a:t>
            </a:r>
            <a:r>
              <a:rPr lang="nl-NL" dirty="0"/>
              <a:t> </a:t>
            </a:r>
            <a:r>
              <a:rPr lang="nl-NL" dirty="0" err="1"/>
              <a:t>positions</a:t>
            </a:r>
            <a:r>
              <a:rPr lang="nl-NL" dirty="0"/>
              <a:t> of </a:t>
            </a:r>
            <a:r>
              <a:rPr lang="nl-NL" dirty="0" err="1"/>
              <a:t>regions</a:t>
            </a:r>
            <a:endParaRPr lang="nl-NL" dirty="0"/>
          </a:p>
          <a:p>
            <a:pPr marL="268288" lvl="0" indent="-268288">
              <a:buClr>
                <a:srgbClr val="101073"/>
              </a:buClr>
            </a:pPr>
            <a:endParaRPr lang="nl-NL" sz="800" dirty="0"/>
          </a:p>
          <a:p>
            <a:pPr marL="268288" lvl="0" indent="-268288">
              <a:buClr>
                <a:srgbClr val="101073"/>
              </a:buClr>
            </a:pPr>
            <a:r>
              <a:rPr lang="nl-NL" dirty="0" err="1"/>
              <a:t>Resolution</a:t>
            </a:r>
            <a:r>
              <a:rPr lang="nl-NL" dirty="0"/>
              <a:t> (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tiles</a:t>
            </a:r>
            <a:r>
              <a:rPr lang="nl-NL" dirty="0"/>
              <a:t> per </a:t>
            </a:r>
            <a:r>
              <a:rPr lang="nl-NL" dirty="0" err="1"/>
              <a:t>region</a:t>
            </a:r>
            <a:endParaRPr lang="en-US" dirty="0"/>
          </a:p>
        </p:txBody>
      </p:sp>
      <p:pic>
        <p:nvPicPr>
          <p:cNvPr id="7" name="Afbeelding 182"/>
          <p:cNvPicPr/>
          <p:nvPr/>
        </p:nvPicPr>
        <p:blipFill>
          <a:blip r:embed="rId2" cstate="print"/>
          <a:stretch/>
        </p:blipFill>
        <p:spPr>
          <a:xfrm>
            <a:off x="3176333" y="1296882"/>
            <a:ext cx="307080" cy="293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754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66CB"/>
                </a:solidFill>
              </a:rPr>
              <a:t>Area of mapped regions must match the expected </a:t>
            </a:r>
            <a:r>
              <a:rPr lang="en-US" dirty="0" smtClean="0">
                <a:solidFill>
                  <a:srgbClr val="0066CB"/>
                </a:solidFill>
              </a:rPr>
              <a:t>area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Count the </a:t>
            </a:r>
            <a:r>
              <a:rPr lang="en-US" dirty="0"/>
              <a:t>number of tiles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86" name="Afbeelding 3" descr="cartographic-error.png"/>
          <p:cNvPicPr/>
          <p:nvPr/>
        </p:nvPicPr>
        <p:blipFill>
          <a:blip r:embed="rId2" cstate="print"/>
          <a:stretch/>
        </p:blipFill>
        <p:spPr>
          <a:xfrm>
            <a:off x="2184480" y="2210345"/>
            <a:ext cx="4775040" cy="41925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criteria: cartographic </a:t>
            </a:r>
            <a:r>
              <a:rPr lang="en-US" dirty="0" smtClean="0"/>
              <a:t>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7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symmetric-difference.png"/>
          <p:cNvPicPr>
            <a:picLocks noChangeAspect="1"/>
          </p:cNvPicPr>
          <p:nvPr/>
        </p:nvPicPr>
        <p:blipFill>
          <a:blip r:embed="rId2" cstate="print"/>
          <a:srcRect r="36613"/>
          <a:stretch>
            <a:fillRect/>
          </a:stretch>
        </p:blipFill>
        <p:spPr>
          <a:xfrm>
            <a:off x="2195736" y="1916832"/>
            <a:ext cx="5796136" cy="2329099"/>
          </a:xfrm>
          <a:prstGeom prst="rect">
            <a:avLst/>
          </a:prstGeom>
        </p:spPr>
      </p:pic>
      <p:pic>
        <p:nvPicPr>
          <p:cNvPr id="7" name="Afbeelding 6" descr="symmetric-difference.png"/>
          <p:cNvPicPr>
            <a:picLocks noChangeAspect="1"/>
          </p:cNvPicPr>
          <p:nvPr/>
        </p:nvPicPr>
        <p:blipFill>
          <a:blip r:embed="rId2" cstate="print"/>
          <a:srcRect l="65362"/>
          <a:stretch>
            <a:fillRect/>
          </a:stretch>
        </p:blipFill>
        <p:spPr>
          <a:xfrm>
            <a:off x="2196752" y="4149080"/>
            <a:ext cx="3167336" cy="2329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criteria: region </a:t>
            </a:r>
            <a:r>
              <a:rPr lang="en-US" dirty="0" smtClean="0"/>
              <a:t>shapes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66CB"/>
                </a:solidFill>
              </a:rPr>
              <a:t>Shape of the </a:t>
            </a:r>
            <a:r>
              <a:rPr lang="en-US" dirty="0" smtClean="0">
                <a:solidFill>
                  <a:srgbClr val="0066CB"/>
                </a:solidFill>
              </a:rPr>
              <a:t>regions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Symmetric </a:t>
            </a:r>
            <a:r>
              <a:rPr lang="en-US" dirty="0"/>
              <a:t>difference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9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2" descr="D:\Documents\My Dropbox\TUe\EuroVis-gepruts\EuroCG\Presentatie\Plaatjes\relative-position.png"/>
          <p:cNvPicPr/>
          <p:nvPr/>
        </p:nvPicPr>
        <p:blipFill>
          <a:blip r:embed="rId2" cstate="print"/>
          <a:stretch/>
        </p:blipFill>
        <p:spPr>
          <a:xfrm>
            <a:off x="2028960" y="2129335"/>
            <a:ext cx="5086080" cy="4468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criteria: relative positions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66CB"/>
                </a:solidFill>
              </a:rPr>
              <a:t>Relative positions of </a:t>
            </a:r>
            <a:r>
              <a:rPr lang="en-US" dirty="0" smtClean="0">
                <a:solidFill>
                  <a:srgbClr val="0066CB"/>
                </a:solidFill>
              </a:rPr>
              <a:t>regions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Compare </a:t>
            </a:r>
            <a:r>
              <a:rPr lang="en-US" dirty="0"/>
              <a:t>angle between pairs of regions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6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2" descr="D:\Documents\My Dropbox\TUe\EuroVis-gepruts\EuroCG\Presentatie\Plaatjes\mosaic-resolution.png"/>
          <p:cNvPicPr/>
          <p:nvPr/>
        </p:nvPicPr>
        <p:blipFill>
          <a:blip r:embed="rId2" cstate="print"/>
          <a:stretch/>
        </p:blipFill>
        <p:spPr>
          <a:xfrm>
            <a:off x="1601640" y="2068110"/>
            <a:ext cx="5780160" cy="45990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criteria: </a:t>
            </a:r>
            <a:r>
              <a:rPr lang="en-US" dirty="0" smtClean="0"/>
              <a:t>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66CB"/>
                </a:solidFill>
              </a:rPr>
              <a:t>Number of tiles per </a:t>
            </a:r>
            <a:r>
              <a:rPr lang="en-US" dirty="0" smtClean="0">
                <a:solidFill>
                  <a:srgbClr val="0066CB"/>
                </a:solidFill>
              </a:rPr>
              <a:t>region</a:t>
            </a:r>
            <a:br>
              <a:rPr lang="en-US" dirty="0" smtClean="0">
                <a:solidFill>
                  <a:srgbClr val="0066CB"/>
                </a:solidFill>
              </a:rPr>
            </a:br>
            <a:r>
              <a:rPr lang="en-US" dirty="0" smtClean="0"/>
              <a:t>Small </a:t>
            </a:r>
            <a:r>
              <a:rPr lang="en-US" dirty="0"/>
              <a:t>numbers of tiles allow for counting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artogram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95832" y="1340769"/>
            <a:ext cx="4214847" cy="230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europe-anim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4944" y="2122144"/>
            <a:ext cx="4403079" cy="4043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</a:t>
            </a:r>
            <a:r>
              <a:rPr lang="en-US" dirty="0" smtClean="0"/>
              <a:t>cartogram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5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cartogram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2385" y="2569213"/>
            <a:ext cx="3811823" cy="20839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195539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hapes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99784" y="2390581"/>
            <a:ext cx="4044424" cy="32706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196247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shapes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2390581"/>
            <a:ext cx="4044424" cy="32706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6498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cartogram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2390581"/>
            <a:ext cx="4039677" cy="32706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394162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ChangeArrowheads="1"/>
          </p:cNvSpPr>
          <p:nvPr/>
        </p:nvSpPr>
        <p:spPr bwMode="auto">
          <a:xfrm>
            <a:off x="6530975" y="6264275"/>
            <a:ext cx="2613025" cy="593725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Rectangular cartograms</a:t>
            </a:r>
            <a:endParaRPr lang="en-US" dirty="0"/>
          </a:p>
        </p:txBody>
      </p:sp>
      <p:sp>
        <p:nvSpPr>
          <p:cNvPr id="26112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261125" name="Picture 5"/>
          <p:cNvPicPr>
            <a:picLocks noChangeAspect="1" noChangeArrowheads="1"/>
          </p:cNvPicPr>
          <p:nvPr/>
        </p:nvPicPr>
        <p:blipFill>
          <a:blip r:embed="rId3" cstate="print"/>
          <a:srcRect l="19583" t="14038" r="18167" b="6470"/>
          <a:stretch>
            <a:fillRect/>
          </a:stretch>
        </p:blipFill>
        <p:spPr bwMode="auto">
          <a:xfrm>
            <a:off x="769078" y="1258342"/>
            <a:ext cx="7605845" cy="527600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3152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shapes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2390581"/>
            <a:ext cx="4044424" cy="32706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24225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hapes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2212607"/>
            <a:ext cx="4139362" cy="36646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342095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shapes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2212607"/>
            <a:ext cx="4134616" cy="36646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217202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artogram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2204864"/>
            <a:ext cx="4158351" cy="36646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239763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shapes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2212607"/>
            <a:ext cx="4134616" cy="36646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1162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hapes0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2029883"/>
            <a:ext cx="4139364" cy="40634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210623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hapes0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2034631"/>
            <a:ext cx="4049171" cy="40586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409858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artogram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2034631"/>
            <a:ext cx="4044424" cy="40586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271891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hapes0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2034631"/>
            <a:ext cx="4049171" cy="40586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259457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hapes0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0000" y="1436512"/>
            <a:ext cx="4163098" cy="46567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319996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6530975" y="6348413"/>
            <a:ext cx="2613025" cy="509587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Rectangular cartograms</a:t>
            </a:r>
            <a:endParaRPr lang="en-US" dirty="0"/>
          </a:p>
        </p:txBody>
      </p:sp>
      <p:sp>
        <p:nvSpPr>
          <p:cNvPr id="26317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introduced </a:t>
            </a:r>
            <a:r>
              <a:rPr lang="en-US" dirty="0"/>
              <a:t>by </a:t>
            </a:r>
            <a:r>
              <a:rPr lang="en-US" dirty="0" err="1"/>
              <a:t>Raisz</a:t>
            </a:r>
            <a:r>
              <a:rPr lang="en-US" dirty="0"/>
              <a:t> in 1934</a:t>
            </a:r>
          </a:p>
        </p:txBody>
      </p:sp>
      <p:pic>
        <p:nvPicPr>
          <p:cNvPr id="2631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763815"/>
            <a:ext cx="7143750" cy="46069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99794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shapes0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0000" y="1441259"/>
            <a:ext cx="4163099" cy="4652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372100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artogram0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0000" y="1441259"/>
            <a:ext cx="4158351" cy="46520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231096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shapes0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0000" y="1441259"/>
            <a:ext cx="4163099" cy="4652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426900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hapes0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1720" y="1436512"/>
            <a:ext cx="4277026" cy="46567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156487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hapes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1720" y="1436512"/>
            <a:ext cx="4277026" cy="46567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7127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artogram0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1720" y="1441259"/>
            <a:ext cx="4267531" cy="4652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340038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artogram0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1720" y="1441259"/>
            <a:ext cx="4267531" cy="46520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Conector de seta reta 8"/>
          <p:cNvCxnSpPr/>
          <p:nvPr/>
        </p:nvCxnSpPr>
        <p:spPr>
          <a:xfrm flipH="1" flipV="1">
            <a:off x="2555776" y="4365104"/>
            <a:ext cx="1512168" cy="115212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V="1">
            <a:off x="4211960" y="3789040"/>
            <a:ext cx="360040" cy="172819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V="1">
            <a:off x="4427984" y="3645024"/>
            <a:ext cx="648072" cy="187220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731579" y="5517232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Holes!</a:t>
            </a:r>
            <a:endParaRPr lang="pt-BR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162423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artogram0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1720" y="1441259"/>
            <a:ext cx="4267531" cy="46520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Conector de seta reta 15"/>
          <p:cNvCxnSpPr/>
          <p:nvPr/>
        </p:nvCxnSpPr>
        <p:spPr>
          <a:xfrm>
            <a:off x="2411760" y="2420888"/>
            <a:ext cx="2232248" cy="108012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1259632" y="1700808"/>
            <a:ext cx="1874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Wrong number</a:t>
            </a:r>
          </a:p>
          <a:p>
            <a:pPr algn="ctr"/>
            <a:r>
              <a:rPr lang="en-US" sz="2000" dirty="0" smtClean="0"/>
              <a:t>of tiles!</a:t>
            </a:r>
            <a:endParaRPr lang="pt-BR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16613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artogram0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1720" y="1441259"/>
            <a:ext cx="4267531" cy="46520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Conector de seta reta 6"/>
          <p:cNvCxnSpPr/>
          <p:nvPr/>
        </p:nvCxnSpPr>
        <p:spPr>
          <a:xfrm flipH="1">
            <a:off x="4932040" y="3429000"/>
            <a:ext cx="720080" cy="21602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4788024" y="3789040"/>
            <a:ext cx="504056" cy="6480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H="1">
            <a:off x="2555776" y="4365104"/>
            <a:ext cx="792088" cy="7200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383504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artogram0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1720" y="1441259"/>
            <a:ext cx="4267531" cy="4652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385929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Rectangular </a:t>
            </a:r>
            <a:r>
              <a:rPr lang="en-US" dirty="0" smtClean="0"/>
              <a:t>cartograms</a:t>
            </a:r>
            <a:endParaRPr lang="en-US" dirty="0"/>
          </a:p>
        </p:txBody>
      </p:sp>
      <p:pic>
        <p:nvPicPr>
          <p:cNvPr id="457731" name="Picture 3" descr="recticarto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lum bright="-18000" contrast="54000"/>
          </a:blip>
          <a:srcRect l="3333" t="3139" b="4251"/>
          <a:stretch>
            <a:fillRect/>
          </a:stretch>
        </p:blipFill>
        <p:spPr>
          <a:xfrm>
            <a:off x="266700" y="1377950"/>
            <a:ext cx="8877300" cy="4713288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96556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artogram0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0933" y="1657283"/>
            <a:ext cx="4267531" cy="465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europe-anim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980728"/>
            <a:ext cx="4464496" cy="4099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drawing to cartogram</a:t>
            </a:r>
          </a:p>
        </p:txBody>
      </p:sp>
    </p:spTree>
    <p:extLst>
      <p:ext uri="{BB962C8B-B14F-4D97-AF65-F5344CB8AC3E}">
        <p14:creationId xmlns:p14="http://schemas.microsoft.com/office/powerpoint/2010/main" val="313847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sa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777" y="980728"/>
            <a:ext cx="6516216" cy="476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usa-election-201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4365104"/>
            <a:ext cx="3243767" cy="2016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</a:t>
            </a:r>
            <a:r>
              <a:rPr lang="en-US" dirty="0" smtClean="0"/>
              <a:t>elections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03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sa-election-20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4365104"/>
            <a:ext cx="3243767" cy="2016224"/>
          </a:xfrm>
          <a:prstGeom prst="rect">
            <a:avLst/>
          </a:prstGeom>
        </p:spPr>
      </p:pic>
      <p:pic>
        <p:nvPicPr>
          <p:cNvPr id="5" name="Imagem 4" descr="usa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99792" y="980728"/>
            <a:ext cx="6258465" cy="489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</a:t>
            </a:r>
            <a:r>
              <a:rPr lang="en-US" dirty="0" smtClean="0"/>
              <a:t>elections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3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Afbeelding 5" descr="starbucks.png"/>
          <p:cNvPicPr/>
          <p:nvPr/>
        </p:nvPicPr>
        <p:blipFill>
          <a:blip r:embed="rId3" cstate="print"/>
          <a:stretch/>
        </p:blipFill>
        <p:spPr>
          <a:xfrm>
            <a:off x="297000" y="5438880"/>
            <a:ext cx="927000" cy="943200"/>
          </a:xfrm>
          <a:prstGeom prst="rect">
            <a:avLst/>
          </a:prstGeom>
          <a:ln>
            <a:noFill/>
          </a:ln>
        </p:spPr>
      </p:pic>
      <p:pic>
        <p:nvPicPr>
          <p:cNvPr id="205" name="Afbeelding 6" descr="starbucks-legend.png"/>
          <p:cNvPicPr/>
          <p:nvPr/>
        </p:nvPicPr>
        <p:blipFill>
          <a:blip r:embed="rId4" cstate="print"/>
          <a:stretch/>
        </p:blipFill>
        <p:spPr>
          <a:xfrm>
            <a:off x="7932600" y="2664360"/>
            <a:ext cx="779760" cy="3429000"/>
          </a:xfrm>
          <a:prstGeom prst="rect">
            <a:avLst/>
          </a:prstGeom>
          <a:ln>
            <a:noFill/>
          </a:ln>
        </p:spPr>
      </p:pic>
      <p:pic>
        <p:nvPicPr>
          <p:cNvPr id="6" name="Imagem 5" descr="s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0040" y="1052736"/>
            <a:ext cx="7812360" cy="54763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Starbucks</a:t>
            </a:r>
          </a:p>
        </p:txBody>
      </p:sp>
    </p:spTree>
    <p:extLst>
      <p:ext uri="{BB962C8B-B14F-4D97-AF65-F5344CB8AC3E}">
        <p14:creationId xmlns:p14="http://schemas.microsoft.com/office/powerpoint/2010/main" val="148361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Afbeelding 4"/>
          <p:cNvPicPr/>
          <p:nvPr/>
        </p:nvPicPr>
        <p:blipFill>
          <a:blip r:embed="rId2" cstate="print"/>
          <a:stretch/>
        </p:blipFill>
        <p:spPr>
          <a:xfrm>
            <a:off x="134136" y="3537176"/>
            <a:ext cx="5157944" cy="3276200"/>
          </a:xfrm>
          <a:prstGeom prst="rect">
            <a:avLst/>
          </a:prstGeom>
          <a:ln>
            <a:noFill/>
          </a:ln>
        </p:spPr>
      </p:pic>
      <p:pic>
        <p:nvPicPr>
          <p:cNvPr id="8" name="Imagem 7" descr="s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908720"/>
            <a:ext cx="5112568" cy="3583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Starbucks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1475656" y="1035444"/>
            <a:ext cx="6552728" cy="5249265"/>
            <a:chOff x="1403648" y="1035444"/>
            <a:chExt cx="6552728" cy="5249265"/>
          </a:xfrm>
        </p:grpSpPr>
        <p:pic>
          <p:nvPicPr>
            <p:cNvPr id="8" name="Imagem 7" descr="europe-pop-medium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3648" y="1035444"/>
              <a:ext cx="6552728" cy="4813325"/>
            </a:xfrm>
            <a:prstGeom prst="rect">
              <a:avLst/>
            </a:prstGeom>
          </p:spPr>
        </p:pic>
        <p:sp>
          <p:nvSpPr>
            <p:cNvPr id="13" name="TextShape 3"/>
            <p:cNvSpPr txBox="1"/>
            <p:nvPr/>
          </p:nvSpPr>
          <p:spPr>
            <a:xfrm>
              <a:off x="2843808" y="5904000"/>
              <a:ext cx="3744416" cy="38070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z="1600" dirty="0">
                  <a:latin typeface="Arial"/>
                </a:rPr>
                <a:t>1 hexagon </a:t>
              </a:r>
              <a:r>
                <a:rPr lang="en-US" sz="1600" dirty="0" smtClean="0">
                  <a:latin typeface="Arial"/>
                </a:rPr>
                <a:t>= 500 thousand </a:t>
              </a:r>
              <a:r>
                <a:rPr lang="en-US" sz="1600" dirty="0">
                  <a:latin typeface="Arial"/>
                </a:rPr>
                <a:t>inhabitants</a:t>
              </a:r>
              <a:endParaRPr dirty="0"/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1402112" y="998630"/>
            <a:ext cx="6554264" cy="5278879"/>
            <a:chOff x="-80544" y="998630"/>
            <a:chExt cx="6554264" cy="5278879"/>
          </a:xfrm>
        </p:grpSpPr>
        <p:pic>
          <p:nvPicPr>
            <p:cNvPr id="7" name="Imagem 6" descr="europe-pop-low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544" y="998630"/>
              <a:ext cx="6554264" cy="4878641"/>
            </a:xfrm>
            <a:prstGeom prst="rect">
              <a:avLst/>
            </a:prstGeom>
          </p:spPr>
        </p:pic>
        <p:sp>
          <p:nvSpPr>
            <p:cNvPr id="16" name="TextShape 3"/>
            <p:cNvSpPr txBox="1"/>
            <p:nvPr/>
          </p:nvSpPr>
          <p:spPr>
            <a:xfrm>
              <a:off x="1433160" y="5896800"/>
              <a:ext cx="3744416" cy="38070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z="1600" dirty="0">
                  <a:latin typeface="Arial"/>
                </a:rPr>
                <a:t>1 hexagon </a:t>
              </a:r>
              <a:r>
                <a:rPr lang="en-US" sz="1600" dirty="0" smtClean="0">
                  <a:latin typeface="Arial"/>
                </a:rPr>
                <a:t>= 2 million inhabitants</a:t>
              </a:r>
              <a:endParaRPr dirty="0"/>
            </a:p>
          </p:txBody>
        </p:sp>
      </p:grpSp>
      <p:sp>
        <p:nvSpPr>
          <p:cNvPr id="208" name="CustomShape 2"/>
          <p:cNvSpPr/>
          <p:nvPr/>
        </p:nvSpPr>
        <p:spPr>
          <a:xfrm>
            <a:off x="1548000" y="5564880"/>
            <a:ext cx="6048000" cy="45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1" name="Grupo 10"/>
          <p:cNvGrpSpPr/>
          <p:nvPr/>
        </p:nvGrpSpPr>
        <p:grpSpPr>
          <a:xfrm>
            <a:off x="1429271" y="1052736"/>
            <a:ext cx="6599113" cy="5230264"/>
            <a:chOff x="3229471" y="1052736"/>
            <a:chExt cx="6599113" cy="5230264"/>
          </a:xfrm>
        </p:grpSpPr>
        <p:sp>
          <p:nvSpPr>
            <p:cNvPr id="209" name="TextShape 3"/>
            <p:cNvSpPr txBox="1"/>
            <p:nvPr/>
          </p:nvSpPr>
          <p:spPr>
            <a:xfrm>
              <a:off x="4788024" y="5902291"/>
              <a:ext cx="3744416" cy="38070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en-US" sz="1600" dirty="0">
                  <a:latin typeface="Arial"/>
                </a:rPr>
                <a:t>1 hexagon </a:t>
              </a:r>
              <a:r>
                <a:rPr lang="en-US" sz="1600" dirty="0" smtClean="0">
                  <a:latin typeface="Arial"/>
                </a:rPr>
                <a:t>= 125 thousand </a:t>
              </a:r>
              <a:r>
                <a:rPr lang="en-US" sz="1600" dirty="0">
                  <a:latin typeface="Arial"/>
                </a:rPr>
                <a:t>inhabitants</a:t>
              </a:r>
              <a:endParaRPr dirty="0"/>
            </a:p>
          </p:txBody>
        </p:sp>
        <p:pic>
          <p:nvPicPr>
            <p:cNvPr id="6" name="Imagem 5" descr="europe-pop-high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9471" y="1052736"/>
              <a:ext cx="6599113" cy="475252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Europe </a:t>
            </a:r>
            <a:r>
              <a:rPr lang="en-US" dirty="0" smtClean="0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9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333" y="2929068"/>
            <a:ext cx="8805334" cy="574675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Other cartogram-like maps …</a:t>
            </a:r>
            <a:endParaRPr lang="en-US" dirty="0" smtClean="0">
              <a:cs typeface="Arial" charset="0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980366" y="3642211"/>
            <a:ext cx="7183268" cy="45719"/>
          </a:xfrm>
          <a:custGeom>
            <a:avLst/>
            <a:gdLst>
              <a:gd name="connsiteX0" fmla="*/ 0 w 8966447"/>
              <a:gd name="connsiteY0" fmla="*/ 896645 h 896645"/>
              <a:gd name="connsiteX1" fmla="*/ 8717872 w 8966447"/>
              <a:gd name="connsiteY1" fmla="*/ 896645 h 896645"/>
              <a:gd name="connsiteX2" fmla="*/ 8966447 w 8966447"/>
              <a:gd name="connsiteY2" fmla="*/ 0 h 896645"/>
              <a:gd name="connsiteX0" fmla="*/ 0 w 8995708"/>
              <a:gd name="connsiteY0" fmla="*/ 994303 h 994303"/>
              <a:gd name="connsiteX1" fmla="*/ 8717872 w 8995708"/>
              <a:gd name="connsiteY1" fmla="*/ 994303 h 994303"/>
              <a:gd name="connsiteX2" fmla="*/ 8995708 w 8995708"/>
              <a:gd name="connsiteY2" fmla="*/ 0 h 994303"/>
              <a:gd name="connsiteX0" fmla="*/ 0 w 8534069"/>
              <a:gd name="connsiteY0" fmla="*/ 994303 h 994303"/>
              <a:gd name="connsiteX1" fmla="*/ 8256233 w 8534069"/>
              <a:gd name="connsiteY1" fmla="*/ 994303 h 994303"/>
              <a:gd name="connsiteX2" fmla="*/ 8534069 w 8534069"/>
              <a:gd name="connsiteY2" fmla="*/ 0 h 994303"/>
              <a:gd name="connsiteX0" fmla="*/ 0 w 8995709"/>
              <a:gd name="connsiteY0" fmla="*/ 994303 h 994303"/>
              <a:gd name="connsiteX1" fmla="*/ 8717873 w 8995709"/>
              <a:gd name="connsiteY1" fmla="*/ 994303 h 994303"/>
              <a:gd name="connsiteX2" fmla="*/ 8995709 w 8995709"/>
              <a:gd name="connsiteY2" fmla="*/ 0 h 994303"/>
              <a:gd name="connsiteX0" fmla="*/ 0 w 8717873"/>
              <a:gd name="connsiteY0" fmla="*/ 0 h 0"/>
              <a:gd name="connsiteX1" fmla="*/ 8717873 w 871787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17873">
                <a:moveTo>
                  <a:pt x="0" y="0"/>
                </a:moveTo>
                <a:lnTo>
                  <a:pt x="8717873" y="0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z="1800" smtClean="0">
              <a:solidFill>
                <a:srgbClr val="000000"/>
              </a:solidFill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980366" y="2744881"/>
            <a:ext cx="7183268" cy="45719"/>
          </a:xfrm>
          <a:custGeom>
            <a:avLst/>
            <a:gdLst>
              <a:gd name="connsiteX0" fmla="*/ 0 w 8966447"/>
              <a:gd name="connsiteY0" fmla="*/ 896645 h 896645"/>
              <a:gd name="connsiteX1" fmla="*/ 8717872 w 8966447"/>
              <a:gd name="connsiteY1" fmla="*/ 896645 h 896645"/>
              <a:gd name="connsiteX2" fmla="*/ 8966447 w 8966447"/>
              <a:gd name="connsiteY2" fmla="*/ 0 h 896645"/>
              <a:gd name="connsiteX0" fmla="*/ 0 w 8995708"/>
              <a:gd name="connsiteY0" fmla="*/ 994303 h 994303"/>
              <a:gd name="connsiteX1" fmla="*/ 8717872 w 8995708"/>
              <a:gd name="connsiteY1" fmla="*/ 994303 h 994303"/>
              <a:gd name="connsiteX2" fmla="*/ 8995708 w 8995708"/>
              <a:gd name="connsiteY2" fmla="*/ 0 h 994303"/>
              <a:gd name="connsiteX0" fmla="*/ 0 w 8534069"/>
              <a:gd name="connsiteY0" fmla="*/ 994303 h 994303"/>
              <a:gd name="connsiteX1" fmla="*/ 8256233 w 8534069"/>
              <a:gd name="connsiteY1" fmla="*/ 994303 h 994303"/>
              <a:gd name="connsiteX2" fmla="*/ 8534069 w 8534069"/>
              <a:gd name="connsiteY2" fmla="*/ 0 h 994303"/>
              <a:gd name="connsiteX0" fmla="*/ 0 w 8995709"/>
              <a:gd name="connsiteY0" fmla="*/ 994303 h 994303"/>
              <a:gd name="connsiteX1" fmla="*/ 8717873 w 8995709"/>
              <a:gd name="connsiteY1" fmla="*/ 994303 h 994303"/>
              <a:gd name="connsiteX2" fmla="*/ 8995709 w 8995709"/>
              <a:gd name="connsiteY2" fmla="*/ 0 h 994303"/>
              <a:gd name="connsiteX0" fmla="*/ 0 w 8717873"/>
              <a:gd name="connsiteY0" fmla="*/ 0 h 0"/>
              <a:gd name="connsiteX1" fmla="*/ 8717873 w 871787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17873">
                <a:moveTo>
                  <a:pt x="0" y="0"/>
                </a:moveTo>
                <a:lnTo>
                  <a:pt x="8717873" y="0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z="1800" smtClean="0">
              <a:solidFill>
                <a:srgbClr val="000000"/>
              </a:solidFill>
            </a:endParaRPr>
          </a:p>
        </p:txBody>
      </p:sp>
      <p:sp>
        <p:nvSpPr>
          <p:cNvPr id="2" name="AutoShape 2" descr="Image result for movi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AutoShape 4" descr="Image result for movi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AutoShape 6" descr="Image result for movie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AutoShape 8" descr="Image result for movie ico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32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in Ireland 	1851 - 1911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3205" y="6236410"/>
            <a:ext cx="6473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[Historical Internal Migration in Ireland</a:t>
            </a:r>
            <a:b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Kelly, 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Slingsby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, Dykes, and Wood, GISRUK 2013]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72900" y="1135847"/>
            <a:ext cx="7030128" cy="3920394"/>
            <a:chOff x="872900" y="1135847"/>
            <a:chExt cx="7030128" cy="3920394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900" y="1159329"/>
              <a:ext cx="3339872" cy="3873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963" y="1135847"/>
              <a:ext cx="3399065" cy="3920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214" y="5407478"/>
            <a:ext cx="28575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2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1"/>
          <a:stretch/>
        </p:blipFill>
        <p:spPr bwMode="auto">
          <a:xfrm>
            <a:off x="3081866" y="1650887"/>
            <a:ext cx="3084963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in Ireland 	1851 - 1911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3205" y="6236410"/>
            <a:ext cx="6473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[Historical Internal Migration in Ireland</a:t>
            </a:r>
            <a:b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Kelly, 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Slingsby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, Dykes, and Wood, GISRUK 2013]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4" y="1655649"/>
            <a:ext cx="3095625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625" y="1822677"/>
            <a:ext cx="2793728" cy="3223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095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in Ireland 	1851 - 1911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3205" y="6236410"/>
            <a:ext cx="6473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[Historical Internal Migration in Ireland</a:t>
            </a:r>
            <a:b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Kelly, 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Slingsby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, Dykes, and Wood, GISRUK 2013]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7" t="35132" r="15846" b="14401"/>
          <a:stretch/>
        </p:blipFill>
        <p:spPr bwMode="auto">
          <a:xfrm>
            <a:off x="428018" y="1109133"/>
            <a:ext cx="8093412" cy="4989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58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Cartograms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707577" y="1479632"/>
            <a:ext cx="3649133" cy="2523454"/>
            <a:chOff x="1676400" y="1447800"/>
            <a:chExt cx="5791200" cy="348136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1447800"/>
              <a:ext cx="5791200" cy="3481361"/>
            </a:xfrm>
            <a:prstGeom prst="rect">
              <a:avLst/>
            </a:prstGeom>
            <a:noFill/>
            <a:ln>
              <a:noFill/>
            </a:ln>
            <a:effectLst>
              <a:outerShdw blurRad="76200" dist="88900" dir="5400000" algn="ctr" rotWithShape="0">
                <a:srgbClr val="000000">
                  <a:alpha val="3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 bwMode="auto">
            <a:xfrm>
              <a:off x="2204934" y="1854437"/>
              <a:ext cx="14266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8288" marR="0" indent="-268288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101073"/>
                </a:buClr>
                <a:buSzPct val="90000"/>
                <a:buFont typeface="Wingdings" pitchFamily="2" charset="2"/>
                <a:buNone/>
                <a:tabLst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5638800" y="3034591"/>
              <a:ext cx="14266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8288" marR="0" indent="-268288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101073"/>
                </a:buClr>
                <a:buSzPct val="90000"/>
                <a:buFont typeface="Wingdings" pitchFamily="2" charset="2"/>
                <a:buNone/>
                <a:tabLst/>
              </a:pPr>
              <a:r>
                <a:rPr lang="en-US" sz="2000" kern="0" dirty="0"/>
                <a:t>5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352800" y="4191000"/>
              <a:ext cx="14266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8288" marR="0" indent="-268288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101073"/>
                </a:buClr>
                <a:buSzPct val="90000"/>
                <a:buFont typeface="Wingdings" pitchFamily="2" charset="2"/>
                <a:buNone/>
                <a:tabLst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3352800" y="1870104"/>
              <a:ext cx="14266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8288" marR="0" indent="-268288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101073"/>
                </a:buClr>
                <a:buSzPct val="90000"/>
                <a:buFont typeface="Wingdings" pitchFamily="2" charset="2"/>
                <a:buNone/>
                <a:tabLst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4500666" y="1878650"/>
              <a:ext cx="14266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8288" marR="0" indent="-268288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101073"/>
                </a:buClr>
                <a:buSzPct val="90000"/>
                <a:buFont typeface="Wingdings" pitchFamily="2" charset="2"/>
                <a:buNone/>
                <a:tabLst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9</a:t>
              </a:r>
            </a:p>
          </p:txBody>
        </p:sp>
        <p:sp>
          <p:nvSpPr>
            <p:cNvPr id="10" name="TextBox 9"/>
            <p:cNvSpPr txBox="1"/>
            <p:nvPr/>
          </p:nvSpPr>
          <p:spPr bwMode="auto">
            <a:xfrm>
              <a:off x="5649008" y="1870104"/>
              <a:ext cx="14266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8288" marR="0" indent="-268288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101073"/>
                </a:buClr>
                <a:buSzPct val="90000"/>
                <a:buFont typeface="Wingdings" pitchFamily="2" charset="2"/>
                <a:buNone/>
                <a:tabLst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6781800" y="1878713"/>
              <a:ext cx="14266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8288" marR="0" indent="-268288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101073"/>
                </a:buClr>
                <a:buSzPct val="90000"/>
                <a:buFont typeface="Wingdings" pitchFamily="2" charset="2"/>
                <a:buNone/>
                <a:tabLst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5</a:t>
              </a: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2204934" y="3034590"/>
              <a:ext cx="14266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8288" marR="0" indent="-268288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101073"/>
                </a:buClr>
                <a:buSzPct val="90000"/>
                <a:buFont typeface="Wingdings" pitchFamily="2" charset="2"/>
                <a:buNone/>
                <a:tabLst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3352800" y="3034591"/>
              <a:ext cx="14266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8288" marR="0" indent="-268288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101073"/>
                </a:buClr>
                <a:buSzPct val="90000"/>
                <a:buFont typeface="Wingdings" pitchFamily="2" charset="2"/>
                <a:buNone/>
                <a:tabLst/>
              </a:pPr>
              <a:r>
                <a:rPr lang="en-US" sz="2000" kern="0" dirty="0"/>
                <a:t>9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500666" y="3034591"/>
              <a:ext cx="14266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8288" marR="0" indent="-268288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101073"/>
                </a:buClr>
                <a:buSzPct val="90000"/>
                <a:buFont typeface="Wingdings" pitchFamily="2" charset="2"/>
                <a:buNone/>
                <a:tabLst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7</a:t>
              </a:r>
            </a:p>
          </p:txBody>
        </p:sp>
        <p:sp>
          <p:nvSpPr>
            <p:cNvPr id="15" name="TextBox 14"/>
            <p:cNvSpPr txBox="1"/>
            <p:nvPr/>
          </p:nvSpPr>
          <p:spPr bwMode="auto">
            <a:xfrm>
              <a:off x="6781800" y="3034589"/>
              <a:ext cx="14266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8288" marR="0" indent="-268288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101073"/>
                </a:buClr>
                <a:buSzPct val="90000"/>
                <a:buFont typeface="Wingdings" pitchFamily="2" charset="2"/>
                <a:buNone/>
                <a:tabLst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2204934" y="4190999"/>
              <a:ext cx="14266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8288" marR="0" indent="-268288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101073"/>
                </a:buClr>
                <a:buSzPct val="90000"/>
                <a:buFont typeface="Wingdings" pitchFamily="2" charset="2"/>
                <a:buNone/>
                <a:tabLst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6</a:t>
              </a: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4500666" y="4190998"/>
              <a:ext cx="14266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8288" marR="0" indent="-268288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101073"/>
                </a:buClr>
                <a:buSzPct val="90000"/>
                <a:buFont typeface="Wingdings" pitchFamily="2" charset="2"/>
                <a:buNone/>
                <a:tabLst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5638800" y="4190997"/>
              <a:ext cx="14266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8288" marR="0" indent="-268288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101073"/>
                </a:buClr>
                <a:buSzPct val="90000"/>
                <a:buFont typeface="Wingdings" pitchFamily="2" charset="2"/>
                <a:buNone/>
                <a:tabLst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6781800" y="4190996"/>
              <a:ext cx="14266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68288" marR="0" indent="-268288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101073"/>
                </a:buClr>
                <a:buSzPct val="90000"/>
                <a:buFont typeface="Wingdings" pitchFamily="2" charset="2"/>
                <a:buNone/>
                <a:tabLst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6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82496" y="1447800"/>
              <a:ext cx="5769864" cy="34564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37381" y="3220045"/>
            <a:ext cx="3645292" cy="2582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219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in Ireland 	1851 - 1911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3205" y="6236410"/>
            <a:ext cx="6473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[Historical Internal Migration in Ireland</a:t>
            </a:r>
            <a:b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Kelly, 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Slingsby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, Dykes, and Wood, GISRUK 2013]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8" y="1189627"/>
            <a:ext cx="4320540" cy="4987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660" y="1150715"/>
            <a:ext cx="4320540" cy="4987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08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applications </a:t>
            </a:r>
            <a:endParaRPr lang="en-US" dirty="0"/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>
                <a:solidFill>
                  <a:schemeClr val="accent1"/>
                </a:solidFill>
              </a:rPr>
              <a:t>Floorplans</a:t>
            </a:r>
            <a:r>
              <a:rPr lang="en-US"/>
              <a:t/>
            </a:r>
            <a:br>
              <a:rPr lang="en-US"/>
            </a:br>
            <a:r>
              <a:rPr lang="en-US"/>
              <a:t>building architecture or VLSI layout</a:t>
            </a:r>
          </a:p>
        </p:txBody>
      </p:sp>
      <p:pic>
        <p:nvPicPr>
          <p:cNvPr id="265220" name="Picture 4" descr="ground-floor-plans-villas_LR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12988" y="1281113"/>
            <a:ext cx="6831012" cy="5576887"/>
          </a:xfrm>
          <a:prstGeom prst="rect">
            <a:avLst/>
          </a:prstGeom>
          <a:noFill/>
        </p:spPr>
      </p:pic>
      <p:pic>
        <p:nvPicPr>
          <p:cNvPr id="265221" name="Picture 5" descr="chip_layout-308x26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5" y="2309813"/>
            <a:ext cx="2933700" cy="2524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4804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5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8" name="Rectangle 6"/>
          <p:cNvSpPr>
            <a:spLocks noChangeArrowheads="1"/>
          </p:cNvSpPr>
          <p:nvPr/>
        </p:nvSpPr>
        <p:spPr bwMode="auto">
          <a:xfrm>
            <a:off x="6591300" y="6311900"/>
            <a:ext cx="2552700" cy="54610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Cartograms</a:t>
            </a:r>
          </a:p>
        </p:txBody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Cartographers use </a:t>
            </a:r>
            <a:r>
              <a:rPr lang="en-US">
                <a:solidFill>
                  <a:schemeClr val="accent1"/>
                </a:solidFill>
              </a:rPr>
              <a:t>cartograms </a:t>
            </a:r>
            <a:r>
              <a:rPr lang="en-US"/>
              <a:t>to visualize statistical data about sets of regions like countries.</a:t>
            </a:r>
          </a:p>
          <a:p>
            <a:endParaRPr lang="en-US" sz="800"/>
          </a:p>
          <a:p>
            <a:r>
              <a:rPr lang="en-US"/>
              <a:t>Area of regions is not true area, but proportional to some geographic variable </a:t>
            </a:r>
            <a:r>
              <a:rPr lang="en-US">
                <a:solidFill>
                  <a:schemeClr val="accent1"/>
                </a:solidFill>
                <a:latin typeface=""/>
                <a:ea typeface="Arial Unicode MS" pitchFamily="34" charset="-128"/>
                <a:cs typeface="Arial Unicode MS" pitchFamily="34" charset="-128"/>
              </a:rPr>
              <a:t>➨</a:t>
            </a:r>
            <a:r>
              <a:rPr lang="en-US"/>
              <a:t> regions are deformed.</a:t>
            </a:r>
          </a:p>
        </p:txBody>
      </p:sp>
      <p:pic>
        <p:nvPicPr>
          <p:cNvPr id="397317" name="Picture 5" descr="M0606131214340_p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9138" y="3254375"/>
            <a:ext cx="5148262" cy="3375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230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7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333" y="2929068"/>
            <a:ext cx="8805334" cy="574675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Rectangular Cartograms</a:t>
            </a:r>
            <a:endParaRPr lang="en-US" dirty="0" smtClean="0">
              <a:cs typeface="Arial" charset="0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980366" y="3642211"/>
            <a:ext cx="7183268" cy="45719"/>
          </a:xfrm>
          <a:custGeom>
            <a:avLst/>
            <a:gdLst>
              <a:gd name="connsiteX0" fmla="*/ 0 w 8966447"/>
              <a:gd name="connsiteY0" fmla="*/ 896645 h 896645"/>
              <a:gd name="connsiteX1" fmla="*/ 8717872 w 8966447"/>
              <a:gd name="connsiteY1" fmla="*/ 896645 h 896645"/>
              <a:gd name="connsiteX2" fmla="*/ 8966447 w 8966447"/>
              <a:gd name="connsiteY2" fmla="*/ 0 h 896645"/>
              <a:gd name="connsiteX0" fmla="*/ 0 w 8995708"/>
              <a:gd name="connsiteY0" fmla="*/ 994303 h 994303"/>
              <a:gd name="connsiteX1" fmla="*/ 8717872 w 8995708"/>
              <a:gd name="connsiteY1" fmla="*/ 994303 h 994303"/>
              <a:gd name="connsiteX2" fmla="*/ 8995708 w 8995708"/>
              <a:gd name="connsiteY2" fmla="*/ 0 h 994303"/>
              <a:gd name="connsiteX0" fmla="*/ 0 w 8534069"/>
              <a:gd name="connsiteY0" fmla="*/ 994303 h 994303"/>
              <a:gd name="connsiteX1" fmla="*/ 8256233 w 8534069"/>
              <a:gd name="connsiteY1" fmla="*/ 994303 h 994303"/>
              <a:gd name="connsiteX2" fmla="*/ 8534069 w 8534069"/>
              <a:gd name="connsiteY2" fmla="*/ 0 h 994303"/>
              <a:gd name="connsiteX0" fmla="*/ 0 w 8995709"/>
              <a:gd name="connsiteY0" fmla="*/ 994303 h 994303"/>
              <a:gd name="connsiteX1" fmla="*/ 8717873 w 8995709"/>
              <a:gd name="connsiteY1" fmla="*/ 994303 h 994303"/>
              <a:gd name="connsiteX2" fmla="*/ 8995709 w 8995709"/>
              <a:gd name="connsiteY2" fmla="*/ 0 h 994303"/>
              <a:gd name="connsiteX0" fmla="*/ 0 w 8717873"/>
              <a:gd name="connsiteY0" fmla="*/ 0 h 0"/>
              <a:gd name="connsiteX1" fmla="*/ 8717873 w 871787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17873">
                <a:moveTo>
                  <a:pt x="0" y="0"/>
                </a:moveTo>
                <a:lnTo>
                  <a:pt x="8717873" y="0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z="1800" smtClean="0">
              <a:solidFill>
                <a:srgbClr val="000000"/>
              </a:solidFill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980366" y="2744881"/>
            <a:ext cx="7183268" cy="45719"/>
          </a:xfrm>
          <a:custGeom>
            <a:avLst/>
            <a:gdLst>
              <a:gd name="connsiteX0" fmla="*/ 0 w 8966447"/>
              <a:gd name="connsiteY0" fmla="*/ 896645 h 896645"/>
              <a:gd name="connsiteX1" fmla="*/ 8717872 w 8966447"/>
              <a:gd name="connsiteY1" fmla="*/ 896645 h 896645"/>
              <a:gd name="connsiteX2" fmla="*/ 8966447 w 8966447"/>
              <a:gd name="connsiteY2" fmla="*/ 0 h 896645"/>
              <a:gd name="connsiteX0" fmla="*/ 0 w 8995708"/>
              <a:gd name="connsiteY0" fmla="*/ 994303 h 994303"/>
              <a:gd name="connsiteX1" fmla="*/ 8717872 w 8995708"/>
              <a:gd name="connsiteY1" fmla="*/ 994303 h 994303"/>
              <a:gd name="connsiteX2" fmla="*/ 8995708 w 8995708"/>
              <a:gd name="connsiteY2" fmla="*/ 0 h 994303"/>
              <a:gd name="connsiteX0" fmla="*/ 0 w 8534069"/>
              <a:gd name="connsiteY0" fmla="*/ 994303 h 994303"/>
              <a:gd name="connsiteX1" fmla="*/ 8256233 w 8534069"/>
              <a:gd name="connsiteY1" fmla="*/ 994303 h 994303"/>
              <a:gd name="connsiteX2" fmla="*/ 8534069 w 8534069"/>
              <a:gd name="connsiteY2" fmla="*/ 0 h 994303"/>
              <a:gd name="connsiteX0" fmla="*/ 0 w 8995709"/>
              <a:gd name="connsiteY0" fmla="*/ 994303 h 994303"/>
              <a:gd name="connsiteX1" fmla="*/ 8717873 w 8995709"/>
              <a:gd name="connsiteY1" fmla="*/ 994303 h 994303"/>
              <a:gd name="connsiteX2" fmla="*/ 8995709 w 8995709"/>
              <a:gd name="connsiteY2" fmla="*/ 0 h 994303"/>
              <a:gd name="connsiteX0" fmla="*/ 0 w 8717873"/>
              <a:gd name="connsiteY0" fmla="*/ 0 h 0"/>
              <a:gd name="connsiteX1" fmla="*/ 8717873 w 871787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17873">
                <a:moveTo>
                  <a:pt x="0" y="0"/>
                </a:moveTo>
                <a:lnTo>
                  <a:pt x="8717873" y="0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z="1800" smtClean="0">
              <a:solidFill>
                <a:srgbClr val="000000"/>
              </a:solidFill>
            </a:endParaRPr>
          </a:p>
        </p:txBody>
      </p:sp>
      <p:sp>
        <p:nvSpPr>
          <p:cNvPr id="2" name="AutoShape 2" descr="Image result for movi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AutoShape 4" descr="Image result for movi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AutoShape 6" descr="Image result for movie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AutoShape 8" descr="Image result for movie ico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59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Rectangular cartograms</a:t>
            </a:r>
            <a:endParaRPr lang="en-US" dirty="0"/>
          </a:p>
        </p:txBody>
      </p:sp>
      <p:sp>
        <p:nvSpPr>
          <p:cNvPr id="399363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718810"/>
            <a:ext cx="8207375" cy="4447040"/>
          </a:xfrm>
        </p:spPr>
        <p:txBody>
          <a:bodyPr/>
          <a:lstStyle/>
          <a:p>
            <a:r>
              <a:rPr lang="en-US" dirty="0"/>
              <a:t>All regions are rectangles</a:t>
            </a:r>
          </a:p>
          <a:p>
            <a:endParaRPr lang="en-US" dirty="0"/>
          </a:p>
          <a:p>
            <a:pPr>
              <a:buFont typeface="Wingdings" pitchFamily="2" charset="2"/>
              <a:buNone/>
            </a:pPr>
            <a:r>
              <a:rPr lang="en-US" dirty="0">
                <a:solidFill>
                  <a:schemeClr val="accent1"/>
                </a:solidFill>
              </a:rPr>
              <a:t>Requirements</a:t>
            </a:r>
            <a:r>
              <a:rPr lang="en-US" dirty="0"/>
              <a:t>:</a:t>
            </a:r>
          </a:p>
          <a:p>
            <a:pPr>
              <a:buFont typeface="Wingdings" pitchFamily="2" charset="2"/>
              <a:buNone/>
            </a:pPr>
            <a:endParaRPr lang="en-US" sz="1200" dirty="0">
              <a:solidFill>
                <a:srgbClr val="0066FF"/>
              </a:solidFill>
            </a:endParaRPr>
          </a:p>
          <a:p>
            <a:r>
              <a:rPr lang="en-US" dirty="0"/>
              <a:t>Adjacencies correct</a:t>
            </a:r>
          </a:p>
          <a:p>
            <a:r>
              <a:rPr lang="en-US" dirty="0"/>
              <a:t>Areas correct </a:t>
            </a:r>
            <a:br>
              <a:rPr lang="en-US" dirty="0"/>
            </a:br>
            <a:endParaRPr lang="en-US" sz="1000" dirty="0"/>
          </a:p>
          <a:p>
            <a:pPr>
              <a:buClr>
                <a:schemeClr val="accent2"/>
              </a:buClr>
            </a:pPr>
            <a:r>
              <a:rPr lang="en-US" dirty="0">
                <a:solidFill>
                  <a:schemeClr val="accent2"/>
                </a:solidFill>
              </a:rPr>
              <a:t>Approximate positions correct</a:t>
            </a:r>
          </a:p>
          <a:p>
            <a:pPr>
              <a:buClr>
                <a:schemeClr val="accent2"/>
              </a:buClr>
            </a:pPr>
            <a:r>
              <a:rPr lang="en-US" dirty="0">
                <a:solidFill>
                  <a:schemeClr val="accent2"/>
                </a:solidFill>
              </a:rPr>
              <a:t>Aspect ratio bounded</a:t>
            </a:r>
            <a:r>
              <a:rPr lang="en-US" dirty="0">
                <a:solidFill>
                  <a:srgbClr val="777777"/>
                </a:solidFill>
              </a:rPr>
              <a:t/>
            </a:r>
            <a:br>
              <a:rPr lang="en-US" dirty="0">
                <a:solidFill>
                  <a:srgbClr val="777777"/>
                </a:solidFill>
              </a:rPr>
            </a:br>
            <a:endParaRPr lang="nl-NL" dirty="0">
              <a:solidFill>
                <a:srgbClr val="777777"/>
              </a:solidFill>
            </a:endParaRPr>
          </a:p>
        </p:txBody>
      </p:sp>
      <p:pic>
        <p:nvPicPr>
          <p:cNvPr id="399364" name="Picture 4" descr="rcartpopun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4425" y="1603375"/>
            <a:ext cx="3448050" cy="435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264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458" name="Picture 2" descr="NLarea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92763" y="2554288"/>
            <a:ext cx="2768600" cy="3568700"/>
          </a:xfrm>
          <a:prstGeom prst="rect">
            <a:avLst/>
          </a:prstGeom>
          <a:noFill/>
        </p:spPr>
      </p:pic>
      <p:sp>
        <p:nvSpPr>
          <p:cNvPr id="4034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Correct adjacencies</a:t>
            </a:r>
            <a:endParaRPr lang="en-GB"/>
          </a:p>
        </p:txBody>
      </p:sp>
      <p:pic>
        <p:nvPicPr>
          <p:cNvPr id="403460" name="Picture 4" descr="nederland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2000"/>
          </a:blip>
          <a:srcRect/>
          <a:stretch>
            <a:fillRect/>
          </a:stretch>
        </p:blipFill>
        <p:spPr bwMode="auto">
          <a:xfrm rot="20880000">
            <a:off x="215900" y="2760663"/>
            <a:ext cx="3382963" cy="365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8"/>
          <p:cNvGrpSpPr>
            <a:grpSpLocks/>
          </p:cNvGrpSpPr>
          <p:nvPr/>
        </p:nvGrpSpPr>
        <p:grpSpPr bwMode="auto">
          <a:xfrm>
            <a:off x="862013" y="2863850"/>
            <a:ext cx="2008187" cy="2779713"/>
            <a:chOff x="543" y="1804"/>
            <a:chExt cx="1265" cy="1751"/>
          </a:xfrm>
        </p:grpSpPr>
        <p:grpSp>
          <p:nvGrpSpPr>
            <p:cNvPr id="3" name="Group 117"/>
            <p:cNvGrpSpPr>
              <a:grpSpLocks/>
            </p:cNvGrpSpPr>
            <p:nvPr/>
          </p:nvGrpSpPr>
          <p:grpSpPr bwMode="auto">
            <a:xfrm>
              <a:off x="576" y="1836"/>
              <a:ext cx="1192" cy="1688"/>
              <a:chOff x="576" y="1836"/>
              <a:chExt cx="1192" cy="1688"/>
            </a:xfrm>
          </p:grpSpPr>
          <p:sp>
            <p:nvSpPr>
              <p:cNvPr id="403550" name="Line 94"/>
              <p:cNvSpPr>
                <a:spLocks noChangeShapeType="1"/>
              </p:cNvSpPr>
              <p:nvPr/>
            </p:nvSpPr>
            <p:spPr bwMode="auto">
              <a:xfrm flipV="1">
                <a:off x="576" y="3136"/>
                <a:ext cx="276" cy="38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51" name="Line 95"/>
              <p:cNvSpPr>
                <a:spLocks noChangeShapeType="1"/>
              </p:cNvSpPr>
              <p:nvPr/>
            </p:nvSpPr>
            <p:spPr bwMode="auto">
              <a:xfrm flipV="1">
                <a:off x="580" y="3308"/>
                <a:ext cx="704" cy="21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52" name="Line 96"/>
              <p:cNvSpPr>
                <a:spLocks noChangeShapeType="1"/>
              </p:cNvSpPr>
              <p:nvPr/>
            </p:nvSpPr>
            <p:spPr bwMode="auto">
              <a:xfrm>
                <a:off x="1284" y="3308"/>
                <a:ext cx="472" cy="1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53" name="Line 97"/>
              <p:cNvSpPr>
                <a:spLocks noChangeShapeType="1"/>
              </p:cNvSpPr>
              <p:nvPr/>
            </p:nvSpPr>
            <p:spPr bwMode="auto">
              <a:xfrm flipH="1" flipV="1">
                <a:off x="1696" y="2872"/>
                <a:ext cx="60" cy="61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54" name="Line 98"/>
              <p:cNvSpPr>
                <a:spLocks noChangeShapeType="1"/>
              </p:cNvSpPr>
              <p:nvPr/>
            </p:nvSpPr>
            <p:spPr bwMode="auto">
              <a:xfrm flipV="1">
                <a:off x="848" y="2872"/>
                <a:ext cx="848" cy="2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55" name="Line 99"/>
              <p:cNvSpPr>
                <a:spLocks noChangeShapeType="1"/>
              </p:cNvSpPr>
              <p:nvPr/>
            </p:nvSpPr>
            <p:spPr bwMode="auto">
              <a:xfrm flipH="1">
                <a:off x="1284" y="2872"/>
                <a:ext cx="412" cy="4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56" name="Line 100"/>
              <p:cNvSpPr>
                <a:spLocks noChangeShapeType="1"/>
              </p:cNvSpPr>
              <p:nvPr/>
            </p:nvSpPr>
            <p:spPr bwMode="auto">
              <a:xfrm flipH="1" flipV="1">
                <a:off x="848" y="3132"/>
                <a:ext cx="436" cy="1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57" name="Line 101"/>
              <p:cNvSpPr>
                <a:spLocks noChangeShapeType="1"/>
              </p:cNvSpPr>
              <p:nvPr/>
            </p:nvSpPr>
            <p:spPr bwMode="auto">
              <a:xfrm flipH="1" flipV="1">
                <a:off x="844" y="2552"/>
                <a:ext cx="4" cy="5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58" name="Line 102"/>
              <p:cNvSpPr>
                <a:spLocks noChangeShapeType="1"/>
              </p:cNvSpPr>
              <p:nvPr/>
            </p:nvSpPr>
            <p:spPr bwMode="auto">
              <a:xfrm>
                <a:off x="844" y="2552"/>
                <a:ext cx="372" cy="3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59" name="Line 103"/>
              <p:cNvSpPr>
                <a:spLocks noChangeShapeType="1"/>
              </p:cNvSpPr>
              <p:nvPr/>
            </p:nvSpPr>
            <p:spPr bwMode="auto">
              <a:xfrm flipH="1">
                <a:off x="848" y="2892"/>
                <a:ext cx="368" cy="2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60" name="Line 104"/>
              <p:cNvSpPr>
                <a:spLocks noChangeShapeType="1"/>
              </p:cNvSpPr>
              <p:nvPr/>
            </p:nvSpPr>
            <p:spPr bwMode="auto">
              <a:xfrm flipV="1">
                <a:off x="1216" y="2872"/>
                <a:ext cx="484" cy="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61" name="Line 105"/>
              <p:cNvSpPr>
                <a:spLocks noChangeShapeType="1"/>
              </p:cNvSpPr>
              <p:nvPr/>
            </p:nvSpPr>
            <p:spPr bwMode="auto">
              <a:xfrm flipV="1">
                <a:off x="1700" y="2504"/>
                <a:ext cx="8" cy="3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62" name="Line 106"/>
              <p:cNvSpPr>
                <a:spLocks noChangeShapeType="1"/>
              </p:cNvSpPr>
              <p:nvPr/>
            </p:nvSpPr>
            <p:spPr bwMode="auto">
              <a:xfrm flipH="1">
                <a:off x="1252" y="2504"/>
                <a:ext cx="456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63" name="Line 107"/>
              <p:cNvSpPr>
                <a:spLocks noChangeShapeType="1"/>
              </p:cNvSpPr>
              <p:nvPr/>
            </p:nvSpPr>
            <p:spPr bwMode="auto">
              <a:xfrm flipH="1">
                <a:off x="1212" y="2568"/>
                <a:ext cx="40" cy="31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64" name="Line 108"/>
              <p:cNvSpPr>
                <a:spLocks noChangeShapeType="1"/>
              </p:cNvSpPr>
              <p:nvPr/>
            </p:nvSpPr>
            <p:spPr bwMode="auto">
              <a:xfrm>
                <a:off x="1252" y="2564"/>
                <a:ext cx="444" cy="30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65" name="Line 109"/>
              <p:cNvSpPr>
                <a:spLocks noChangeShapeType="1"/>
              </p:cNvSpPr>
              <p:nvPr/>
            </p:nvSpPr>
            <p:spPr bwMode="auto">
              <a:xfrm flipH="1" flipV="1">
                <a:off x="1228" y="2068"/>
                <a:ext cx="28" cy="4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66" name="Line 110"/>
              <p:cNvSpPr>
                <a:spLocks noChangeShapeType="1"/>
              </p:cNvSpPr>
              <p:nvPr/>
            </p:nvSpPr>
            <p:spPr bwMode="auto">
              <a:xfrm>
                <a:off x="1228" y="2068"/>
                <a:ext cx="476" cy="4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67" name="Line 111"/>
              <p:cNvSpPr>
                <a:spLocks noChangeShapeType="1"/>
              </p:cNvSpPr>
              <p:nvPr/>
            </p:nvSpPr>
            <p:spPr bwMode="auto">
              <a:xfrm flipV="1">
                <a:off x="1704" y="2184"/>
                <a:ext cx="64" cy="3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68" name="Line 112"/>
              <p:cNvSpPr>
                <a:spLocks noChangeShapeType="1"/>
              </p:cNvSpPr>
              <p:nvPr/>
            </p:nvSpPr>
            <p:spPr bwMode="auto">
              <a:xfrm flipV="1">
                <a:off x="1768" y="1836"/>
                <a:ext cx="0" cy="34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69" name="Line 113"/>
              <p:cNvSpPr>
                <a:spLocks noChangeShapeType="1"/>
              </p:cNvSpPr>
              <p:nvPr/>
            </p:nvSpPr>
            <p:spPr bwMode="auto">
              <a:xfrm flipH="1">
                <a:off x="1228" y="1836"/>
                <a:ext cx="540" cy="2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70" name="Line 114"/>
              <p:cNvSpPr>
                <a:spLocks noChangeShapeType="1"/>
              </p:cNvSpPr>
              <p:nvPr/>
            </p:nvSpPr>
            <p:spPr bwMode="auto">
              <a:xfrm>
                <a:off x="1228" y="2072"/>
                <a:ext cx="540" cy="11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72" name="Line 116"/>
              <p:cNvSpPr>
                <a:spLocks noChangeShapeType="1"/>
              </p:cNvSpPr>
              <p:nvPr/>
            </p:nvSpPr>
            <p:spPr bwMode="auto">
              <a:xfrm>
                <a:off x="840" y="2544"/>
                <a:ext cx="408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93"/>
            <p:cNvGrpSpPr>
              <a:grpSpLocks/>
            </p:cNvGrpSpPr>
            <p:nvPr/>
          </p:nvGrpSpPr>
          <p:grpSpPr bwMode="auto">
            <a:xfrm>
              <a:off x="543" y="1804"/>
              <a:ext cx="1265" cy="1751"/>
              <a:chOff x="3681" y="1804"/>
              <a:chExt cx="1265" cy="1751"/>
            </a:xfrm>
          </p:grpSpPr>
          <p:sp>
            <p:nvSpPr>
              <p:cNvPr id="403533" name="Oval 77"/>
              <p:cNvSpPr>
                <a:spLocks noChangeArrowheads="1"/>
              </p:cNvSpPr>
              <p:nvPr/>
            </p:nvSpPr>
            <p:spPr bwMode="auto">
              <a:xfrm>
                <a:off x="4384" y="3272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3534" name="Oval 78"/>
              <p:cNvSpPr>
                <a:spLocks noChangeArrowheads="1"/>
              </p:cNvSpPr>
              <p:nvPr/>
            </p:nvSpPr>
            <p:spPr bwMode="auto">
              <a:xfrm>
                <a:off x="4858" y="3453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3535" name="Oval 79"/>
              <p:cNvSpPr>
                <a:spLocks noChangeArrowheads="1"/>
              </p:cNvSpPr>
              <p:nvPr/>
            </p:nvSpPr>
            <p:spPr bwMode="auto">
              <a:xfrm>
                <a:off x="3681" y="3484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3536" name="Oval 80"/>
              <p:cNvSpPr>
                <a:spLocks noChangeArrowheads="1"/>
              </p:cNvSpPr>
              <p:nvPr/>
            </p:nvSpPr>
            <p:spPr bwMode="auto">
              <a:xfrm>
                <a:off x="3958" y="3105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3537" name="Oval 81"/>
              <p:cNvSpPr>
                <a:spLocks noChangeArrowheads="1"/>
              </p:cNvSpPr>
              <p:nvPr/>
            </p:nvSpPr>
            <p:spPr bwMode="auto">
              <a:xfrm>
                <a:off x="4801" y="2832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3538" name="Oval 82"/>
              <p:cNvSpPr>
                <a:spLocks noChangeArrowheads="1"/>
              </p:cNvSpPr>
              <p:nvPr/>
            </p:nvSpPr>
            <p:spPr bwMode="auto">
              <a:xfrm>
                <a:off x="4316" y="2857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3539" name="Oval 83"/>
              <p:cNvSpPr>
                <a:spLocks noChangeArrowheads="1"/>
              </p:cNvSpPr>
              <p:nvPr/>
            </p:nvSpPr>
            <p:spPr bwMode="auto">
              <a:xfrm>
                <a:off x="3948" y="2513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3540" name="Oval 84"/>
              <p:cNvSpPr>
                <a:spLocks noChangeArrowheads="1"/>
              </p:cNvSpPr>
              <p:nvPr/>
            </p:nvSpPr>
            <p:spPr bwMode="auto">
              <a:xfrm>
                <a:off x="4357" y="2532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3541" name="Oval 85"/>
              <p:cNvSpPr>
                <a:spLocks noChangeArrowheads="1"/>
              </p:cNvSpPr>
              <p:nvPr/>
            </p:nvSpPr>
            <p:spPr bwMode="auto">
              <a:xfrm>
                <a:off x="4815" y="2466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3542" name="Oval 86"/>
              <p:cNvSpPr>
                <a:spLocks noChangeArrowheads="1"/>
              </p:cNvSpPr>
              <p:nvPr/>
            </p:nvSpPr>
            <p:spPr bwMode="auto">
              <a:xfrm>
                <a:off x="4875" y="2153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3543" name="Oval 87"/>
              <p:cNvSpPr>
                <a:spLocks noChangeArrowheads="1"/>
              </p:cNvSpPr>
              <p:nvPr/>
            </p:nvSpPr>
            <p:spPr bwMode="auto">
              <a:xfrm>
                <a:off x="4336" y="2037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3544" name="Oval 88"/>
              <p:cNvSpPr>
                <a:spLocks noChangeArrowheads="1"/>
              </p:cNvSpPr>
              <p:nvPr/>
            </p:nvSpPr>
            <p:spPr bwMode="auto">
              <a:xfrm>
                <a:off x="4875" y="1804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" name="Group 119"/>
          <p:cNvGrpSpPr>
            <a:grpSpLocks/>
          </p:cNvGrpSpPr>
          <p:nvPr/>
        </p:nvGrpSpPr>
        <p:grpSpPr bwMode="auto">
          <a:xfrm>
            <a:off x="862013" y="2863850"/>
            <a:ext cx="2008187" cy="2779713"/>
            <a:chOff x="543" y="1804"/>
            <a:chExt cx="1265" cy="1751"/>
          </a:xfrm>
        </p:grpSpPr>
        <p:grpSp>
          <p:nvGrpSpPr>
            <p:cNvPr id="6" name="Group 120"/>
            <p:cNvGrpSpPr>
              <a:grpSpLocks/>
            </p:cNvGrpSpPr>
            <p:nvPr/>
          </p:nvGrpSpPr>
          <p:grpSpPr bwMode="auto">
            <a:xfrm>
              <a:off x="576" y="1836"/>
              <a:ext cx="1192" cy="1688"/>
              <a:chOff x="576" y="1836"/>
              <a:chExt cx="1192" cy="1688"/>
            </a:xfrm>
          </p:grpSpPr>
          <p:sp>
            <p:nvSpPr>
              <p:cNvPr id="403577" name="Line 121"/>
              <p:cNvSpPr>
                <a:spLocks noChangeShapeType="1"/>
              </p:cNvSpPr>
              <p:nvPr/>
            </p:nvSpPr>
            <p:spPr bwMode="auto">
              <a:xfrm flipV="1">
                <a:off x="576" y="3136"/>
                <a:ext cx="276" cy="38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78" name="Line 122"/>
              <p:cNvSpPr>
                <a:spLocks noChangeShapeType="1"/>
              </p:cNvSpPr>
              <p:nvPr/>
            </p:nvSpPr>
            <p:spPr bwMode="auto">
              <a:xfrm flipV="1">
                <a:off x="580" y="3308"/>
                <a:ext cx="704" cy="21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79" name="Line 123"/>
              <p:cNvSpPr>
                <a:spLocks noChangeShapeType="1"/>
              </p:cNvSpPr>
              <p:nvPr/>
            </p:nvSpPr>
            <p:spPr bwMode="auto">
              <a:xfrm>
                <a:off x="1284" y="3308"/>
                <a:ext cx="472" cy="1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80" name="Line 124"/>
              <p:cNvSpPr>
                <a:spLocks noChangeShapeType="1"/>
              </p:cNvSpPr>
              <p:nvPr/>
            </p:nvSpPr>
            <p:spPr bwMode="auto">
              <a:xfrm flipH="1" flipV="1">
                <a:off x="1696" y="2872"/>
                <a:ext cx="60" cy="61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81" name="Line 125"/>
              <p:cNvSpPr>
                <a:spLocks noChangeShapeType="1"/>
              </p:cNvSpPr>
              <p:nvPr/>
            </p:nvSpPr>
            <p:spPr bwMode="auto">
              <a:xfrm flipV="1">
                <a:off x="848" y="2872"/>
                <a:ext cx="848" cy="2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82" name="Line 126"/>
              <p:cNvSpPr>
                <a:spLocks noChangeShapeType="1"/>
              </p:cNvSpPr>
              <p:nvPr/>
            </p:nvSpPr>
            <p:spPr bwMode="auto">
              <a:xfrm flipH="1">
                <a:off x="1284" y="2872"/>
                <a:ext cx="412" cy="4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83" name="Line 127"/>
              <p:cNvSpPr>
                <a:spLocks noChangeShapeType="1"/>
              </p:cNvSpPr>
              <p:nvPr/>
            </p:nvSpPr>
            <p:spPr bwMode="auto">
              <a:xfrm flipH="1" flipV="1">
                <a:off x="848" y="3132"/>
                <a:ext cx="436" cy="1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84" name="Line 128"/>
              <p:cNvSpPr>
                <a:spLocks noChangeShapeType="1"/>
              </p:cNvSpPr>
              <p:nvPr/>
            </p:nvSpPr>
            <p:spPr bwMode="auto">
              <a:xfrm flipH="1" flipV="1">
                <a:off x="844" y="2552"/>
                <a:ext cx="4" cy="5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85" name="Line 129"/>
              <p:cNvSpPr>
                <a:spLocks noChangeShapeType="1"/>
              </p:cNvSpPr>
              <p:nvPr/>
            </p:nvSpPr>
            <p:spPr bwMode="auto">
              <a:xfrm>
                <a:off x="844" y="2552"/>
                <a:ext cx="372" cy="3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86" name="Line 130"/>
              <p:cNvSpPr>
                <a:spLocks noChangeShapeType="1"/>
              </p:cNvSpPr>
              <p:nvPr/>
            </p:nvSpPr>
            <p:spPr bwMode="auto">
              <a:xfrm flipH="1">
                <a:off x="848" y="2892"/>
                <a:ext cx="368" cy="2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87" name="Line 131"/>
              <p:cNvSpPr>
                <a:spLocks noChangeShapeType="1"/>
              </p:cNvSpPr>
              <p:nvPr/>
            </p:nvSpPr>
            <p:spPr bwMode="auto">
              <a:xfrm flipV="1">
                <a:off x="1216" y="2872"/>
                <a:ext cx="484" cy="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88" name="Line 132"/>
              <p:cNvSpPr>
                <a:spLocks noChangeShapeType="1"/>
              </p:cNvSpPr>
              <p:nvPr/>
            </p:nvSpPr>
            <p:spPr bwMode="auto">
              <a:xfrm flipV="1">
                <a:off x="1700" y="2504"/>
                <a:ext cx="8" cy="3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89" name="Line 133"/>
              <p:cNvSpPr>
                <a:spLocks noChangeShapeType="1"/>
              </p:cNvSpPr>
              <p:nvPr/>
            </p:nvSpPr>
            <p:spPr bwMode="auto">
              <a:xfrm flipH="1">
                <a:off x="1252" y="2504"/>
                <a:ext cx="456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90" name="Line 134"/>
              <p:cNvSpPr>
                <a:spLocks noChangeShapeType="1"/>
              </p:cNvSpPr>
              <p:nvPr/>
            </p:nvSpPr>
            <p:spPr bwMode="auto">
              <a:xfrm flipH="1">
                <a:off x="1212" y="2568"/>
                <a:ext cx="40" cy="31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91" name="Line 135"/>
              <p:cNvSpPr>
                <a:spLocks noChangeShapeType="1"/>
              </p:cNvSpPr>
              <p:nvPr/>
            </p:nvSpPr>
            <p:spPr bwMode="auto">
              <a:xfrm>
                <a:off x="1252" y="2564"/>
                <a:ext cx="444" cy="30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92" name="Line 136"/>
              <p:cNvSpPr>
                <a:spLocks noChangeShapeType="1"/>
              </p:cNvSpPr>
              <p:nvPr/>
            </p:nvSpPr>
            <p:spPr bwMode="auto">
              <a:xfrm flipH="1" flipV="1">
                <a:off x="1228" y="2068"/>
                <a:ext cx="28" cy="4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93" name="Line 137"/>
              <p:cNvSpPr>
                <a:spLocks noChangeShapeType="1"/>
              </p:cNvSpPr>
              <p:nvPr/>
            </p:nvSpPr>
            <p:spPr bwMode="auto">
              <a:xfrm>
                <a:off x="1228" y="2068"/>
                <a:ext cx="476" cy="4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94" name="Line 138"/>
              <p:cNvSpPr>
                <a:spLocks noChangeShapeType="1"/>
              </p:cNvSpPr>
              <p:nvPr/>
            </p:nvSpPr>
            <p:spPr bwMode="auto">
              <a:xfrm flipV="1">
                <a:off x="1704" y="2184"/>
                <a:ext cx="64" cy="3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95" name="Line 139"/>
              <p:cNvSpPr>
                <a:spLocks noChangeShapeType="1"/>
              </p:cNvSpPr>
              <p:nvPr/>
            </p:nvSpPr>
            <p:spPr bwMode="auto">
              <a:xfrm flipV="1">
                <a:off x="1768" y="1836"/>
                <a:ext cx="0" cy="34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96" name="Line 140"/>
              <p:cNvSpPr>
                <a:spLocks noChangeShapeType="1"/>
              </p:cNvSpPr>
              <p:nvPr/>
            </p:nvSpPr>
            <p:spPr bwMode="auto">
              <a:xfrm flipH="1">
                <a:off x="1228" y="1836"/>
                <a:ext cx="540" cy="2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97" name="Line 141"/>
              <p:cNvSpPr>
                <a:spLocks noChangeShapeType="1"/>
              </p:cNvSpPr>
              <p:nvPr/>
            </p:nvSpPr>
            <p:spPr bwMode="auto">
              <a:xfrm>
                <a:off x="1228" y="2072"/>
                <a:ext cx="540" cy="11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3598" name="Line 142"/>
              <p:cNvSpPr>
                <a:spLocks noChangeShapeType="1"/>
              </p:cNvSpPr>
              <p:nvPr/>
            </p:nvSpPr>
            <p:spPr bwMode="auto">
              <a:xfrm>
                <a:off x="840" y="2544"/>
                <a:ext cx="408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143"/>
            <p:cNvGrpSpPr>
              <a:grpSpLocks/>
            </p:cNvGrpSpPr>
            <p:nvPr/>
          </p:nvGrpSpPr>
          <p:grpSpPr bwMode="auto">
            <a:xfrm>
              <a:off x="543" y="1804"/>
              <a:ext cx="1265" cy="1751"/>
              <a:chOff x="3681" y="1804"/>
              <a:chExt cx="1265" cy="1751"/>
            </a:xfrm>
          </p:grpSpPr>
          <p:sp>
            <p:nvSpPr>
              <p:cNvPr id="403600" name="Oval 144"/>
              <p:cNvSpPr>
                <a:spLocks noChangeArrowheads="1"/>
              </p:cNvSpPr>
              <p:nvPr/>
            </p:nvSpPr>
            <p:spPr bwMode="auto">
              <a:xfrm>
                <a:off x="4384" y="3272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3601" name="Oval 145"/>
              <p:cNvSpPr>
                <a:spLocks noChangeArrowheads="1"/>
              </p:cNvSpPr>
              <p:nvPr/>
            </p:nvSpPr>
            <p:spPr bwMode="auto">
              <a:xfrm>
                <a:off x="4858" y="3453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3602" name="Oval 146"/>
              <p:cNvSpPr>
                <a:spLocks noChangeArrowheads="1"/>
              </p:cNvSpPr>
              <p:nvPr/>
            </p:nvSpPr>
            <p:spPr bwMode="auto">
              <a:xfrm>
                <a:off x="3681" y="3484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3603" name="Oval 147"/>
              <p:cNvSpPr>
                <a:spLocks noChangeArrowheads="1"/>
              </p:cNvSpPr>
              <p:nvPr/>
            </p:nvSpPr>
            <p:spPr bwMode="auto">
              <a:xfrm>
                <a:off x="3958" y="3105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3604" name="Oval 148"/>
              <p:cNvSpPr>
                <a:spLocks noChangeArrowheads="1"/>
              </p:cNvSpPr>
              <p:nvPr/>
            </p:nvSpPr>
            <p:spPr bwMode="auto">
              <a:xfrm>
                <a:off x="4801" y="2832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3605" name="Oval 149"/>
              <p:cNvSpPr>
                <a:spLocks noChangeArrowheads="1"/>
              </p:cNvSpPr>
              <p:nvPr/>
            </p:nvSpPr>
            <p:spPr bwMode="auto">
              <a:xfrm>
                <a:off x="4316" y="2857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3606" name="Oval 150"/>
              <p:cNvSpPr>
                <a:spLocks noChangeArrowheads="1"/>
              </p:cNvSpPr>
              <p:nvPr/>
            </p:nvSpPr>
            <p:spPr bwMode="auto">
              <a:xfrm>
                <a:off x="3948" y="2513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3607" name="Oval 151"/>
              <p:cNvSpPr>
                <a:spLocks noChangeArrowheads="1"/>
              </p:cNvSpPr>
              <p:nvPr/>
            </p:nvSpPr>
            <p:spPr bwMode="auto">
              <a:xfrm>
                <a:off x="4357" y="2532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3608" name="Oval 152"/>
              <p:cNvSpPr>
                <a:spLocks noChangeArrowheads="1"/>
              </p:cNvSpPr>
              <p:nvPr/>
            </p:nvSpPr>
            <p:spPr bwMode="auto">
              <a:xfrm>
                <a:off x="4815" y="2466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3609" name="Oval 153"/>
              <p:cNvSpPr>
                <a:spLocks noChangeArrowheads="1"/>
              </p:cNvSpPr>
              <p:nvPr/>
            </p:nvSpPr>
            <p:spPr bwMode="auto">
              <a:xfrm>
                <a:off x="4875" y="2153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3610" name="Oval 154"/>
              <p:cNvSpPr>
                <a:spLocks noChangeArrowheads="1"/>
              </p:cNvSpPr>
              <p:nvPr/>
            </p:nvSpPr>
            <p:spPr bwMode="auto">
              <a:xfrm>
                <a:off x="4336" y="2037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3611" name="Oval 155"/>
              <p:cNvSpPr>
                <a:spLocks noChangeArrowheads="1"/>
              </p:cNvSpPr>
              <p:nvPr/>
            </p:nvSpPr>
            <p:spPr bwMode="auto">
              <a:xfrm>
                <a:off x="4875" y="1804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80" name="Rectangle 10"/>
          <p:cNvSpPr txBox="1">
            <a:spLocks noChangeArrowheads="1"/>
          </p:cNvSpPr>
          <p:nvPr/>
        </p:nvSpPr>
        <p:spPr bwMode="auto">
          <a:xfrm>
            <a:off x="457200" y="1420813"/>
            <a:ext cx="8156575" cy="129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68288" lvl="0" indent="-268288">
              <a:spcBef>
                <a:spcPct val="20000"/>
              </a:spcBef>
              <a:buClr>
                <a:schemeClr val="tx2"/>
              </a:buClr>
              <a:buSzPct val="90000"/>
              <a:buFont typeface="Wingdings" pitchFamily="2" charset="2"/>
              <a:buChar char="p"/>
            </a:pPr>
            <a:r>
              <a:rPr lang="en-US" sz="2000" dirty="0" smtClean="0"/>
              <a:t>Can we represent a planar graph by correctly adjacent rectangles?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76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3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5 1.11111E-6 L 0.54219 1.11111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366963" y="2886075"/>
            <a:ext cx="6705600" cy="2625725"/>
            <a:chOff x="0" y="1122"/>
            <a:chExt cx="5760" cy="2308"/>
          </a:xfrm>
        </p:grpSpPr>
        <p:pic>
          <p:nvPicPr>
            <p:cNvPr id="405507" name="Picture 3" descr="rcartareanl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128"/>
              <a:ext cx="1837" cy="2292"/>
            </a:xfrm>
            <a:prstGeom prst="rect">
              <a:avLst/>
            </a:prstGeom>
            <a:noFill/>
          </p:spPr>
        </p:pic>
        <p:pic>
          <p:nvPicPr>
            <p:cNvPr id="405508" name="Picture 4" descr="rcartnaturenl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16" y="1134"/>
              <a:ext cx="1783" cy="2296"/>
            </a:xfrm>
            <a:prstGeom prst="rect">
              <a:avLst/>
            </a:prstGeom>
            <a:noFill/>
          </p:spPr>
        </p:pic>
        <p:pic>
          <p:nvPicPr>
            <p:cNvPr id="405509" name="Picture 5" descr="rcartpopunl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35" y="1122"/>
              <a:ext cx="1825" cy="2304"/>
            </a:xfrm>
            <a:prstGeom prst="rect">
              <a:avLst/>
            </a:prstGeom>
            <a:noFill/>
          </p:spPr>
        </p:pic>
      </p:grpSp>
      <p:sp>
        <p:nvSpPr>
          <p:cNvPr id="405510" name="Text Box 6"/>
          <p:cNvSpPr txBox="1">
            <a:spLocks noChangeArrowheads="1"/>
          </p:cNvSpPr>
          <p:nvPr/>
        </p:nvSpPr>
        <p:spPr bwMode="auto">
          <a:xfrm>
            <a:off x="3024188" y="5589588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 dirty="0"/>
              <a:t>area</a:t>
            </a:r>
            <a:endParaRPr lang="nl-NL" sz="2000" dirty="0"/>
          </a:p>
        </p:txBody>
      </p:sp>
      <p:sp>
        <p:nvSpPr>
          <p:cNvPr id="405511" name="Text Box 7"/>
          <p:cNvSpPr txBox="1">
            <a:spLocks noChangeArrowheads="1"/>
          </p:cNvSpPr>
          <p:nvPr/>
        </p:nvSpPr>
        <p:spPr bwMode="auto">
          <a:xfrm>
            <a:off x="7291388" y="5589588"/>
            <a:ext cx="1369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/>
              <a:t>population</a:t>
            </a:r>
            <a:endParaRPr lang="nl-NL" sz="2000"/>
          </a:p>
        </p:txBody>
      </p:sp>
      <p:sp>
        <p:nvSpPr>
          <p:cNvPr id="405512" name="Text Box 8"/>
          <p:cNvSpPr txBox="1">
            <a:spLocks noChangeArrowheads="1"/>
          </p:cNvSpPr>
          <p:nvPr/>
        </p:nvSpPr>
        <p:spPr bwMode="auto">
          <a:xfrm>
            <a:off x="4900613" y="5589588"/>
            <a:ext cx="14943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/>
              <a:t>nature area</a:t>
            </a:r>
            <a:endParaRPr lang="nl-NL" sz="2000"/>
          </a:p>
        </p:txBody>
      </p:sp>
      <p:sp>
        <p:nvSpPr>
          <p:cNvPr id="40551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Correct areas</a:t>
            </a:r>
            <a:endParaRPr lang="en-GB"/>
          </a:p>
        </p:txBody>
      </p:sp>
      <p:sp>
        <p:nvSpPr>
          <p:cNvPr id="405514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457200" y="1420813"/>
            <a:ext cx="8156575" cy="1298575"/>
          </a:xfrm>
        </p:spPr>
        <p:txBody>
          <a:bodyPr/>
          <a:lstStyle/>
          <a:p>
            <a:r>
              <a:rPr lang="en-US" dirty="0"/>
              <a:t>Can we give each rectangle the correct area as well?</a:t>
            </a:r>
            <a:endParaRPr lang="en-GB" dirty="0"/>
          </a:p>
        </p:txBody>
      </p:sp>
      <p:pic>
        <p:nvPicPr>
          <p:cNvPr id="405515" name="Picture 11" descr="nederland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963" y="2962275"/>
            <a:ext cx="2190750" cy="2590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936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Graph-theoretic formulation</a:t>
            </a:r>
          </a:p>
        </p:txBody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8763"/>
            <a:ext cx="8156575" cy="4779962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/>
              <a:t>We are given a </a:t>
            </a:r>
            <a:r>
              <a:rPr lang="en-US" dirty="0">
                <a:solidFill>
                  <a:schemeClr val="accent1"/>
                </a:solidFill>
              </a:rPr>
              <a:t>plane triangulated graph</a:t>
            </a:r>
            <a:r>
              <a:rPr lang="en-US" dirty="0">
                <a:solidFill>
                  <a:srgbClr val="CC0000"/>
                </a:solidFill>
              </a:rPr>
              <a:t> </a:t>
            </a:r>
            <a:r>
              <a:rPr lang="en-US" dirty="0"/>
              <a:t>G=(V,E)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>
                <a:solidFill>
                  <a:schemeClr val="accent1"/>
                </a:solidFill>
              </a:rPr>
              <a:t>a positive weight</a:t>
            </a:r>
            <a:r>
              <a:rPr lang="en-US" dirty="0"/>
              <a:t> for each vertex.</a:t>
            </a:r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r>
              <a:rPr lang="en-US" dirty="0"/>
              <a:t>We want to construct a partition of a rectangle into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rectangular </a:t>
            </a:r>
            <a:r>
              <a:rPr lang="en-US" dirty="0"/>
              <a:t>regions such that:</a:t>
            </a:r>
            <a:br>
              <a:rPr lang="en-US" dirty="0"/>
            </a:br>
            <a:endParaRPr lang="en-US" sz="1200" dirty="0"/>
          </a:p>
          <a:p>
            <a:pPr lvl="1"/>
            <a:r>
              <a:rPr lang="en-US" dirty="0"/>
              <a:t>G is the dual graph of the partition </a:t>
            </a:r>
            <a:br>
              <a:rPr lang="en-US" dirty="0"/>
            </a:br>
            <a:r>
              <a:rPr lang="en-US" dirty="0"/>
              <a:t>(that is, the partition is a </a:t>
            </a:r>
            <a:r>
              <a:rPr lang="en-US" dirty="0">
                <a:solidFill>
                  <a:schemeClr val="accent1"/>
                </a:solidFill>
              </a:rPr>
              <a:t>rectangular dual</a:t>
            </a:r>
            <a:r>
              <a:rPr lang="en-US" dirty="0"/>
              <a:t> of G)</a:t>
            </a:r>
            <a:br>
              <a:rPr lang="en-US" dirty="0"/>
            </a:br>
            <a:endParaRPr lang="en-US" sz="1000" dirty="0"/>
          </a:p>
          <a:p>
            <a:pPr lvl="1"/>
            <a:r>
              <a:rPr lang="en-US" dirty="0"/>
              <a:t>The area of each region is the weight of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corresponding </a:t>
            </a:r>
            <a:r>
              <a:rPr lang="en-US" dirty="0"/>
              <a:t>vertex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596188" y="3151188"/>
            <a:ext cx="955675" cy="1308100"/>
            <a:chOff x="4785" y="1985"/>
            <a:chExt cx="602" cy="824"/>
          </a:xfrm>
        </p:grpSpPr>
        <p:pic>
          <p:nvPicPr>
            <p:cNvPr id="464901" name="Picture 5" descr="NLareaColo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85" y="1985"/>
              <a:ext cx="602" cy="824"/>
            </a:xfrm>
            <a:prstGeom prst="rect">
              <a:avLst/>
            </a:prstGeom>
            <a:noFill/>
          </p:spPr>
        </p:pic>
        <p:sp>
          <p:nvSpPr>
            <p:cNvPr id="464902" name="Line 6"/>
            <p:cNvSpPr>
              <a:spLocks noChangeShapeType="1"/>
            </p:cNvSpPr>
            <p:nvPr/>
          </p:nvSpPr>
          <p:spPr bwMode="auto">
            <a:xfrm>
              <a:off x="4789" y="2809"/>
              <a:ext cx="5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</p:grpSp>
      <p:pic>
        <p:nvPicPr>
          <p:cNvPr id="464903" name="Picture 7" descr="nederland"/>
          <p:cNvPicPr>
            <a:picLocks noChangeAspect="1" noChangeArrowheads="1"/>
          </p:cNvPicPr>
          <p:nvPr/>
        </p:nvPicPr>
        <p:blipFill>
          <a:blip r:embed="rId4" cstate="print">
            <a:lum bright="12000"/>
          </a:blip>
          <a:srcRect/>
          <a:stretch>
            <a:fillRect/>
          </a:stretch>
        </p:blipFill>
        <p:spPr bwMode="auto">
          <a:xfrm rot="20880000">
            <a:off x="7462838" y="1465263"/>
            <a:ext cx="1182687" cy="13573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7562850" y="1376363"/>
            <a:ext cx="1049338" cy="1233487"/>
            <a:chOff x="4764" y="867"/>
            <a:chExt cx="661" cy="777"/>
          </a:xfrm>
        </p:grpSpPr>
        <p:sp>
          <p:nvSpPr>
            <p:cNvPr id="464905" name="Text Box 9"/>
            <p:cNvSpPr txBox="1">
              <a:spLocks noChangeArrowheads="1"/>
            </p:cNvSpPr>
            <p:nvPr/>
          </p:nvSpPr>
          <p:spPr bwMode="auto">
            <a:xfrm>
              <a:off x="4764" y="1493"/>
              <a:ext cx="155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/>
                <a:t>7</a:t>
              </a:r>
            </a:p>
          </p:txBody>
        </p:sp>
        <p:sp>
          <p:nvSpPr>
            <p:cNvPr id="464906" name="Text Box 10"/>
            <p:cNvSpPr txBox="1">
              <a:spLocks noChangeArrowheads="1"/>
            </p:cNvSpPr>
            <p:nvPr/>
          </p:nvSpPr>
          <p:spPr bwMode="auto">
            <a:xfrm>
              <a:off x="5148" y="867"/>
              <a:ext cx="211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/>
                <a:t>14</a:t>
              </a:r>
            </a:p>
          </p:txBody>
        </p:sp>
        <p:sp>
          <p:nvSpPr>
            <p:cNvPr id="464907" name="Text Box 11"/>
            <p:cNvSpPr txBox="1">
              <a:spLocks noChangeArrowheads="1"/>
            </p:cNvSpPr>
            <p:nvPr/>
          </p:nvSpPr>
          <p:spPr bwMode="auto">
            <a:xfrm>
              <a:off x="5206" y="1008"/>
              <a:ext cx="211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/>
                <a:t>14</a:t>
              </a:r>
            </a:p>
          </p:txBody>
        </p:sp>
        <p:sp>
          <p:nvSpPr>
            <p:cNvPr id="464908" name="Text Box 12"/>
            <p:cNvSpPr txBox="1">
              <a:spLocks noChangeArrowheads="1"/>
            </p:cNvSpPr>
            <p:nvPr/>
          </p:nvSpPr>
          <p:spPr bwMode="auto">
            <a:xfrm>
              <a:off x="5214" y="1144"/>
              <a:ext cx="211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/>
                <a:t>16</a:t>
              </a:r>
            </a:p>
          </p:txBody>
        </p:sp>
        <p:sp>
          <p:nvSpPr>
            <p:cNvPr id="464909" name="Text Box 13"/>
            <p:cNvSpPr txBox="1">
              <a:spLocks noChangeArrowheads="1"/>
            </p:cNvSpPr>
            <p:nvPr/>
          </p:nvSpPr>
          <p:spPr bwMode="auto">
            <a:xfrm>
              <a:off x="5208" y="1269"/>
              <a:ext cx="208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/>
                <a:t>20</a:t>
              </a:r>
            </a:p>
          </p:txBody>
        </p:sp>
        <p:sp>
          <p:nvSpPr>
            <p:cNvPr id="464910" name="Text Box 14"/>
            <p:cNvSpPr txBox="1">
              <a:spLocks noChangeArrowheads="1"/>
            </p:cNvSpPr>
            <p:nvPr/>
          </p:nvSpPr>
          <p:spPr bwMode="auto">
            <a:xfrm>
              <a:off x="5214" y="1433"/>
              <a:ext cx="211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/>
                <a:t>14</a:t>
              </a:r>
            </a:p>
          </p:txBody>
        </p:sp>
        <p:sp>
          <p:nvSpPr>
            <p:cNvPr id="464911" name="Text Box 15"/>
            <p:cNvSpPr txBox="1">
              <a:spLocks noChangeArrowheads="1"/>
            </p:cNvSpPr>
            <p:nvPr/>
          </p:nvSpPr>
          <p:spPr bwMode="auto">
            <a:xfrm>
              <a:off x="5008" y="1509"/>
              <a:ext cx="211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/>
                <a:t>21</a:t>
              </a:r>
            </a:p>
          </p:txBody>
        </p:sp>
        <p:sp>
          <p:nvSpPr>
            <p:cNvPr id="464912" name="Text Box 16"/>
            <p:cNvSpPr txBox="1">
              <a:spLocks noChangeArrowheads="1"/>
            </p:cNvSpPr>
            <p:nvPr/>
          </p:nvSpPr>
          <p:spPr bwMode="auto">
            <a:xfrm>
              <a:off x="4776" y="1337"/>
              <a:ext cx="211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/>
                <a:t>11</a:t>
              </a:r>
            </a:p>
          </p:txBody>
        </p:sp>
        <p:sp>
          <p:nvSpPr>
            <p:cNvPr id="464913" name="Text Box 17"/>
            <p:cNvSpPr txBox="1">
              <a:spLocks noChangeArrowheads="1"/>
            </p:cNvSpPr>
            <p:nvPr/>
          </p:nvSpPr>
          <p:spPr bwMode="auto">
            <a:xfrm>
              <a:off x="5001" y="1126"/>
              <a:ext cx="124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/>
                <a:t>4</a:t>
              </a:r>
            </a:p>
          </p:txBody>
        </p:sp>
        <p:sp>
          <p:nvSpPr>
            <p:cNvPr id="464914" name="Text Box 18"/>
            <p:cNvSpPr txBox="1">
              <a:spLocks noChangeArrowheads="1"/>
            </p:cNvSpPr>
            <p:nvPr/>
          </p:nvSpPr>
          <p:spPr bwMode="auto">
            <a:xfrm>
              <a:off x="4883" y="1102"/>
              <a:ext cx="208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/>
                <a:t>10</a:t>
              </a:r>
            </a:p>
          </p:txBody>
        </p:sp>
        <p:sp>
          <p:nvSpPr>
            <p:cNvPr id="464915" name="Text Box 19"/>
            <p:cNvSpPr txBox="1">
              <a:spLocks noChangeArrowheads="1"/>
            </p:cNvSpPr>
            <p:nvPr/>
          </p:nvSpPr>
          <p:spPr bwMode="auto">
            <a:xfrm>
              <a:off x="5006" y="915"/>
              <a:ext cx="188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/>
                <a:t>12</a:t>
              </a: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7710488" y="1528763"/>
            <a:ext cx="688975" cy="989012"/>
            <a:chOff x="4857" y="963"/>
            <a:chExt cx="434" cy="623"/>
          </a:xfrm>
        </p:grpSpPr>
        <p:sp>
          <p:nvSpPr>
            <p:cNvPr id="464917" name="Oval 21"/>
            <p:cNvSpPr>
              <a:spLocks noChangeArrowheads="1"/>
            </p:cNvSpPr>
            <p:nvPr/>
          </p:nvSpPr>
          <p:spPr bwMode="auto">
            <a:xfrm>
              <a:off x="5069" y="1509"/>
              <a:ext cx="29" cy="3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18" name="Oval 22"/>
            <p:cNvSpPr>
              <a:spLocks noChangeArrowheads="1"/>
            </p:cNvSpPr>
            <p:nvPr/>
          </p:nvSpPr>
          <p:spPr bwMode="auto">
            <a:xfrm>
              <a:off x="4857" y="1556"/>
              <a:ext cx="28" cy="3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19" name="Oval 23"/>
            <p:cNvSpPr>
              <a:spLocks noChangeArrowheads="1"/>
            </p:cNvSpPr>
            <p:nvPr/>
          </p:nvSpPr>
          <p:spPr bwMode="auto">
            <a:xfrm>
              <a:off x="5259" y="1535"/>
              <a:ext cx="28" cy="31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20" name="Oval 24"/>
            <p:cNvSpPr>
              <a:spLocks noChangeArrowheads="1"/>
            </p:cNvSpPr>
            <p:nvPr/>
          </p:nvSpPr>
          <p:spPr bwMode="auto">
            <a:xfrm>
              <a:off x="5250" y="1199"/>
              <a:ext cx="28" cy="3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21" name="Oval 25"/>
            <p:cNvSpPr>
              <a:spLocks noChangeArrowheads="1"/>
            </p:cNvSpPr>
            <p:nvPr/>
          </p:nvSpPr>
          <p:spPr bwMode="auto">
            <a:xfrm>
              <a:off x="5041" y="1336"/>
              <a:ext cx="28" cy="3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22" name="Oval 26"/>
            <p:cNvSpPr>
              <a:spLocks noChangeArrowheads="1"/>
            </p:cNvSpPr>
            <p:nvPr/>
          </p:nvSpPr>
          <p:spPr bwMode="auto">
            <a:xfrm>
              <a:off x="4921" y="1408"/>
              <a:ext cx="29" cy="31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23" name="Oval 27"/>
            <p:cNvSpPr>
              <a:spLocks noChangeArrowheads="1"/>
            </p:cNvSpPr>
            <p:nvPr/>
          </p:nvSpPr>
          <p:spPr bwMode="auto">
            <a:xfrm>
              <a:off x="4941" y="1202"/>
              <a:ext cx="29" cy="3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24" name="Oval 28"/>
            <p:cNvSpPr>
              <a:spLocks noChangeArrowheads="1"/>
            </p:cNvSpPr>
            <p:nvPr/>
          </p:nvSpPr>
          <p:spPr bwMode="auto">
            <a:xfrm>
              <a:off x="5240" y="1324"/>
              <a:ext cx="29" cy="3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25" name="Oval 29"/>
            <p:cNvSpPr>
              <a:spLocks noChangeArrowheads="1"/>
            </p:cNvSpPr>
            <p:nvPr/>
          </p:nvSpPr>
          <p:spPr bwMode="auto">
            <a:xfrm>
              <a:off x="5246" y="1069"/>
              <a:ext cx="28" cy="3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26" name="Oval 30"/>
            <p:cNvSpPr>
              <a:spLocks noChangeArrowheads="1"/>
            </p:cNvSpPr>
            <p:nvPr/>
          </p:nvSpPr>
          <p:spPr bwMode="auto">
            <a:xfrm>
              <a:off x="5263" y="963"/>
              <a:ext cx="28" cy="3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27" name="Oval 31"/>
            <p:cNvSpPr>
              <a:spLocks noChangeArrowheads="1"/>
            </p:cNvSpPr>
            <p:nvPr/>
          </p:nvSpPr>
          <p:spPr bwMode="auto">
            <a:xfrm>
              <a:off x="5098" y="1023"/>
              <a:ext cx="28" cy="3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28" name="Oval 32"/>
            <p:cNvSpPr>
              <a:spLocks noChangeArrowheads="1"/>
            </p:cNvSpPr>
            <p:nvPr/>
          </p:nvSpPr>
          <p:spPr bwMode="auto">
            <a:xfrm>
              <a:off x="5093" y="1221"/>
              <a:ext cx="28" cy="3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29" name="Line 33"/>
            <p:cNvSpPr>
              <a:spLocks noChangeShapeType="1"/>
            </p:cNvSpPr>
            <p:nvPr/>
          </p:nvSpPr>
          <p:spPr bwMode="auto">
            <a:xfrm flipV="1">
              <a:off x="4870" y="1414"/>
              <a:ext cx="68" cy="1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30" name="Line 34"/>
            <p:cNvSpPr>
              <a:spLocks noChangeShapeType="1"/>
            </p:cNvSpPr>
            <p:nvPr/>
          </p:nvSpPr>
          <p:spPr bwMode="auto">
            <a:xfrm flipV="1">
              <a:off x="4868" y="1523"/>
              <a:ext cx="223" cy="5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31" name="Line 35"/>
            <p:cNvSpPr>
              <a:spLocks noChangeShapeType="1"/>
            </p:cNvSpPr>
            <p:nvPr/>
          </p:nvSpPr>
          <p:spPr bwMode="auto">
            <a:xfrm>
              <a:off x="4932" y="1423"/>
              <a:ext cx="153" cy="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32" name="Line 36"/>
            <p:cNvSpPr>
              <a:spLocks noChangeShapeType="1"/>
            </p:cNvSpPr>
            <p:nvPr/>
          </p:nvSpPr>
          <p:spPr bwMode="auto">
            <a:xfrm>
              <a:off x="5083" y="1521"/>
              <a:ext cx="192" cy="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33" name="Line 37"/>
            <p:cNvSpPr>
              <a:spLocks noChangeShapeType="1"/>
            </p:cNvSpPr>
            <p:nvPr/>
          </p:nvSpPr>
          <p:spPr bwMode="auto">
            <a:xfrm flipV="1">
              <a:off x="5085" y="1332"/>
              <a:ext cx="163" cy="19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34" name="Line 38"/>
            <p:cNvSpPr>
              <a:spLocks noChangeShapeType="1"/>
            </p:cNvSpPr>
            <p:nvPr/>
          </p:nvSpPr>
          <p:spPr bwMode="auto">
            <a:xfrm flipV="1">
              <a:off x="4934" y="1213"/>
              <a:ext cx="20" cy="2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35" name="Line 39"/>
            <p:cNvSpPr>
              <a:spLocks noChangeShapeType="1"/>
            </p:cNvSpPr>
            <p:nvPr/>
          </p:nvSpPr>
          <p:spPr bwMode="auto">
            <a:xfrm flipV="1">
              <a:off x="4934" y="1350"/>
              <a:ext cx="12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36" name="Line 40"/>
            <p:cNvSpPr>
              <a:spLocks noChangeShapeType="1"/>
            </p:cNvSpPr>
            <p:nvPr/>
          </p:nvSpPr>
          <p:spPr bwMode="auto">
            <a:xfrm>
              <a:off x="4958" y="1215"/>
              <a:ext cx="95" cy="1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37" name="Line 41"/>
            <p:cNvSpPr>
              <a:spLocks noChangeShapeType="1"/>
            </p:cNvSpPr>
            <p:nvPr/>
          </p:nvSpPr>
          <p:spPr bwMode="auto">
            <a:xfrm>
              <a:off x="4952" y="1215"/>
              <a:ext cx="153" cy="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38" name="Line 42"/>
            <p:cNvSpPr>
              <a:spLocks noChangeShapeType="1"/>
            </p:cNvSpPr>
            <p:nvPr/>
          </p:nvSpPr>
          <p:spPr bwMode="auto">
            <a:xfrm flipV="1">
              <a:off x="5053" y="1236"/>
              <a:ext cx="56" cy="1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39" name="Line 43"/>
            <p:cNvSpPr>
              <a:spLocks noChangeShapeType="1"/>
            </p:cNvSpPr>
            <p:nvPr/>
          </p:nvSpPr>
          <p:spPr bwMode="auto">
            <a:xfrm flipV="1">
              <a:off x="5056" y="1341"/>
              <a:ext cx="191" cy="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40" name="Line 44"/>
            <p:cNvSpPr>
              <a:spLocks noChangeShapeType="1"/>
            </p:cNvSpPr>
            <p:nvPr/>
          </p:nvSpPr>
          <p:spPr bwMode="auto">
            <a:xfrm flipH="1">
              <a:off x="4934" y="1341"/>
              <a:ext cx="319" cy="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41" name="Line 45"/>
            <p:cNvSpPr>
              <a:spLocks noChangeShapeType="1"/>
            </p:cNvSpPr>
            <p:nvPr/>
          </p:nvSpPr>
          <p:spPr bwMode="auto">
            <a:xfrm>
              <a:off x="5253" y="1343"/>
              <a:ext cx="18" cy="20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42" name="Line 46"/>
            <p:cNvSpPr>
              <a:spLocks noChangeShapeType="1"/>
            </p:cNvSpPr>
            <p:nvPr/>
          </p:nvSpPr>
          <p:spPr bwMode="auto">
            <a:xfrm flipV="1">
              <a:off x="5107" y="1035"/>
              <a:ext cx="6" cy="2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43" name="Line 47"/>
            <p:cNvSpPr>
              <a:spLocks noChangeShapeType="1"/>
            </p:cNvSpPr>
            <p:nvPr/>
          </p:nvSpPr>
          <p:spPr bwMode="auto">
            <a:xfrm>
              <a:off x="5109" y="1236"/>
              <a:ext cx="144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44" name="Line 48"/>
            <p:cNvSpPr>
              <a:spLocks noChangeShapeType="1"/>
            </p:cNvSpPr>
            <p:nvPr/>
          </p:nvSpPr>
          <p:spPr bwMode="auto">
            <a:xfrm flipV="1">
              <a:off x="5107" y="1213"/>
              <a:ext cx="154" cy="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45" name="Line 49"/>
            <p:cNvSpPr>
              <a:spLocks noChangeShapeType="1"/>
            </p:cNvSpPr>
            <p:nvPr/>
          </p:nvSpPr>
          <p:spPr bwMode="auto">
            <a:xfrm flipH="1">
              <a:off x="5253" y="1213"/>
              <a:ext cx="8" cy="1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46" name="Line 50"/>
            <p:cNvSpPr>
              <a:spLocks noChangeShapeType="1"/>
            </p:cNvSpPr>
            <p:nvPr/>
          </p:nvSpPr>
          <p:spPr bwMode="auto">
            <a:xfrm flipH="1" flipV="1">
              <a:off x="5111" y="1040"/>
              <a:ext cx="148" cy="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47" name="Line 51"/>
            <p:cNvSpPr>
              <a:spLocks noChangeShapeType="1"/>
            </p:cNvSpPr>
            <p:nvPr/>
          </p:nvSpPr>
          <p:spPr bwMode="auto">
            <a:xfrm flipH="1" flipV="1">
              <a:off x="5111" y="1040"/>
              <a:ext cx="152" cy="1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48" name="Line 52"/>
            <p:cNvSpPr>
              <a:spLocks noChangeShapeType="1"/>
            </p:cNvSpPr>
            <p:nvPr/>
          </p:nvSpPr>
          <p:spPr bwMode="auto">
            <a:xfrm flipH="1">
              <a:off x="5261" y="977"/>
              <a:ext cx="16" cy="10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49" name="Line 53"/>
            <p:cNvSpPr>
              <a:spLocks noChangeShapeType="1"/>
            </p:cNvSpPr>
            <p:nvPr/>
          </p:nvSpPr>
          <p:spPr bwMode="auto">
            <a:xfrm>
              <a:off x="5259" y="1084"/>
              <a:ext cx="2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50" name="Line 54"/>
            <p:cNvSpPr>
              <a:spLocks noChangeShapeType="1"/>
            </p:cNvSpPr>
            <p:nvPr/>
          </p:nvSpPr>
          <p:spPr bwMode="auto">
            <a:xfrm flipH="1">
              <a:off x="5109" y="982"/>
              <a:ext cx="166" cy="5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55"/>
          <p:cNvGrpSpPr>
            <a:grpSpLocks/>
          </p:cNvGrpSpPr>
          <p:nvPr/>
        </p:nvGrpSpPr>
        <p:grpSpPr bwMode="auto">
          <a:xfrm>
            <a:off x="7631113" y="3197225"/>
            <a:ext cx="930275" cy="1144588"/>
            <a:chOff x="4807" y="2014"/>
            <a:chExt cx="586" cy="721"/>
          </a:xfrm>
        </p:grpSpPr>
        <p:sp>
          <p:nvSpPr>
            <p:cNvPr id="464952" name="Text Box 56"/>
            <p:cNvSpPr txBox="1">
              <a:spLocks noChangeArrowheads="1"/>
            </p:cNvSpPr>
            <p:nvPr/>
          </p:nvSpPr>
          <p:spPr bwMode="auto">
            <a:xfrm>
              <a:off x="5120" y="2416"/>
              <a:ext cx="208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/>
                <a:t>20</a:t>
              </a:r>
              <a:endParaRPr lang="en-US" sz="3600">
                <a:solidFill>
                  <a:schemeClr val="accent2"/>
                </a:solidFill>
              </a:endParaRPr>
            </a:p>
          </p:txBody>
        </p:sp>
        <p:sp>
          <p:nvSpPr>
            <p:cNvPr id="464953" name="Text Box 57"/>
            <p:cNvSpPr txBox="1">
              <a:spLocks noChangeArrowheads="1"/>
            </p:cNvSpPr>
            <p:nvPr/>
          </p:nvSpPr>
          <p:spPr bwMode="auto">
            <a:xfrm>
              <a:off x="4976" y="2285"/>
              <a:ext cx="124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/>
                <a:t>4</a:t>
              </a:r>
              <a:endParaRPr lang="en-US" sz="3600">
                <a:solidFill>
                  <a:schemeClr val="accent2"/>
                </a:solidFill>
              </a:endParaRPr>
            </a:p>
          </p:txBody>
        </p:sp>
        <p:sp>
          <p:nvSpPr>
            <p:cNvPr id="464954" name="Text Box 58"/>
            <p:cNvSpPr txBox="1">
              <a:spLocks noChangeArrowheads="1"/>
            </p:cNvSpPr>
            <p:nvPr/>
          </p:nvSpPr>
          <p:spPr bwMode="auto">
            <a:xfrm>
              <a:off x="4822" y="2261"/>
              <a:ext cx="208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/>
                <a:t>10</a:t>
              </a:r>
              <a:endParaRPr lang="en-US" sz="3600">
                <a:solidFill>
                  <a:schemeClr val="accent2"/>
                </a:solidFill>
              </a:endParaRPr>
            </a:p>
          </p:txBody>
        </p:sp>
        <p:sp>
          <p:nvSpPr>
            <p:cNvPr id="464955" name="Text Box 59"/>
            <p:cNvSpPr txBox="1">
              <a:spLocks noChangeArrowheads="1"/>
            </p:cNvSpPr>
            <p:nvPr/>
          </p:nvSpPr>
          <p:spPr bwMode="auto">
            <a:xfrm>
              <a:off x="4965" y="2366"/>
              <a:ext cx="124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/>
                <a:t>5</a:t>
              </a:r>
              <a:endParaRPr lang="en-US" sz="3600">
                <a:solidFill>
                  <a:schemeClr val="accent2"/>
                </a:solidFill>
              </a:endParaRPr>
            </a:p>
          </p:txBody>
        </p:sp>
        <p:sp>
          <p:nvSpPr>
            <p:cNvPr id="464956" name="Text Box 60"/>
            <p:cNvSpPr txBox="1">
              <a:spLocks noChangeArrowheads="1"/>
            </p:cNvSpPr>
            <p:nvPr/>
          </p:nvSpPr>
          <p:spPr bwMode="auto">
            <a:xfrm>
              <a:off x="4989" y="2102"/>
              <a:ext cx="188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/>
                <a:t>12</a:t>
              </a:r>
              <a:endParaRPr lang="en-US" sz="3600">
                <a:solidFill>
                  <a:schemeClr val="accent2"/>
                </a:solidFill>
              </a:endParaRPr>
            </a:p>
          </p:txBody>
        </p:sp>
        <p:sp>
          <p:nvSpPr>
            <p:cNvPr id="464957" name="Text Box 61"/>
            <p:cNvSpPr txBox="1">
              <a:spLocks noChangeArrowheads="1"/>
            </p:cNvSpPr>
            <p:nvPr/>
          </p:nvSpPr>
          <p:spPr bwMode="auto">
            <a:xfrm>
              <a:off x="5137" y="2014"/>
              <a:ext cx="211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/>
                <a:t>14</a:t>
              </a:r>
              <a:endParaRPr lang="en-US" sz="3600">
                <a:solidFill>
                  <a:schemeClr val="accent2"/>
                </a:solidFill>
              </a:endParaRPr>
            </a:p>
          </p:txBody>
        </p:sp>
        <p:sp>
          <p:nvSpPr>
            <p:cNvPr id="464958" name="Text Box 62"/>
            <p:cNvSpPr txBox="1">
              <a:spLocks noChangeArrowheads="1"/>
            </p:cNvSpPr>
            <p:nvPr/>
          </p:nvSpPr>
          <p:spPr bwMode="auto">
            <a:xfrm>
              <a:off x="5138" y="2127"/>
              <a:ext cx="211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/>
                <a:t>14</a:t>
              </a:r>
              <a:endParaRPr lang="en-US" sz="3600">
                <a:solidFill>
                  <a:schemeClr val="accent2"/>
                </a:solidFill>
              </a:endParaRPr>
            </a:p>
          </p:txBody>
        </p:sp>
        <p:sp>
          <p:nvSpPr>
            <p:cNvPr id="464959" name="Text Box 63"/>
            <p:cNvSpPr txBox="1">
              <a:spLocks noChangeArrowheads="1"/>
            </p:cNvSpPr>
            <p:nvPr/>
          </p:nvSpPr>
          <p:spPr bwMode="auto">
            <a:xfrm>
              <a:off x="5138" y="2243"/>
              <a:ext cx="211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/>
                <a:t>16</a:t>
              </a:r>
              <a:endParaRPr lang="en-US" sz="3600">
                <a:solidFill>
                  <a:schemeClr val="accent2"/>
                </a:solidFill>
              </a:endParaRPr>
            </a:p>
          </p:txBody>
        </p:sp>
        <p:sp>
          <p:nvSpPr>
            <p:cNvPr id="464960" name="Text Box 64"/>
            <p:cNvSpPr txBox="1">
              <a:spLocks noChangeArrowheads="1"/>
            </p:cNvSpPr>
            <p:nvPr/>
          </p:nvSpPr>
          <p:spPr bwMode="auto">
            <a:xfrm>
              <a:off x="5182" y="2600"/>
              <a:ext cx="211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/>
                <a:t>14</a:t>
              </a:r>
              <a:endParaRPr lang="en-US" sz="3600">
                <a:solidFill>
                  <a:schemeClr val="accent2"/>
                </a:solidFill>
              </a:endParaRPr>
            </a:p>
          </p:txBody>
        </p:sp>
        <p:sp>
          <p:nvSpPr>
            <p:cNvPr id="464961" name="Text Box 65"/>
            <p:cNvSpPr txBox="1">
              <a:spLocks noChangeArrowheads="1"/>
            </p:cNvSpPr>
            <p:nvPr/>
          </p:nvSpPr>
          <p:spPr bwMode="auto">
            <a:xfrm>
              <a:off x="4807" y="2576"/>
              <a:ext cx="155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>
                  <a:solidFill>
                    <a:schemeClr val="bg1"/>
                  </a:solidFill>
                </a:rPr>
                <a:t>7</a:t>
              </a:r>
              <a:endParaRPr lang="en-US" sz="3600">
                <a:solidFill>
                  <a:schemeClr val="accent2"/>
                </a:solidFill>
              </a:endParaRPr>
            </a:p>
          </p:txBody>
        </p:sp>
        <p:sp>
          <p:nvSpPr>
            <p:cNvPr id="464962" name="Text Box 66"/>
            <p:cNvSpPr txBox="1">
              <a:spLocks noChangeArrowheads="1"/>
            </p:cNvSpPr>
            <p:nvPr/>
          </p:nvSpPr>
          <p:spPr bwMode="auto">
            <a:xfrm>
              <a:off x="4859" y="2456"/>
              <a:ext cx="211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/>
                <a:t>11</a:t>
              </a:r>
              <a:endParaRPr lang="en-US" sz="3600">
                <a:solidFill>
                  <a:schemeClr val="accent2"/>
                </a:solidFill>
              </a:endParaRPr>
            </a:p>
          </p:txBody>
        </p:sp>
        <p:sp>
          <p:nvSpPr>
            <p:cNvPr id="464963" name="Text Box 67"/>
            <p:cNvSpPr txBox="1">
              <a:spLocks noChangeArrowheads="1"/>
            </p:cNvSpPr>
            <p:nvPr/>
          </p:nvSpPr>
          <p:spPr bwMode="auto">
            <a:xfrm>
              <a:off x="4975" y="2584"/>
              <a:ext cx="211" cy="13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sz="800" b="1"/>
                <a:t>21</a:t>
              </a:r>
              <a:endParaRPr lang="en-US" sz="3600">
                <a:solidFill>
                  <a:schemeClr val="accent2"/>
                </a:solidFill>
              </a:endParaRPr>
            </a:p>
          </p:txBody>
        </p:sp>
      </p:grpSp>
      <p:grpSp>
        <p:nvGrpSpPr>
          <p:cNvPr id="6" name="Group 68"/>
          <p:cNvGrpSpPr>
            <a:grpSpLocks/>
          </p:cNvGrpSpPr>
          <p:nvPr/>
        </p:nvGrpSpPr>
        <p:grpSpPr bwMode="auto">
          <a:xfrm>
            <a:off x="7710488" y="1528763"/>
            <a:ext cx="688975" cy="989012"/>
            <a:chOff x="4857" y="963"/>
            <a:chExt cx="434" cy="623"/>
          </a:xfrm>
        </p:grpSpPr>
        <p:sp>
          <p:nvSpPr>
            <p:cNvPr id="464965" name="Oval 69"/>
            <p:cNvSpPr>
              <a:spLocks noChangeArrowheads="1"/>
            </p:cNvSpPr>
            <p:nvPr/>
          </p:nvSpPr>
          <p:spPr bwMode="auto">
            <a:xfrm>
              <a:off x="5069" y="1509"/>
              <a:ext cx="29" cy="3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66" name="Oval 70"/>
            <p:cNvSpPr>
              <a:spLocks noChangeArrowheads="1"/>
            </p:cNvSpPr>
            <p:nvPr/>
          </p:nvSpPr>
          <p:spPr bwMode="auto">
            <a:xfrm>
              <a:off x="4857" y="1556"/>
              <a:ext cx="28" cy="3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67" name="Oval 71"/>
            <p:cNvSpPr>
              <a:spLocks noChangeArrowheads="1"/>
            </p:cNvSpPr>
            <p:nvPr/>
          </p:nvSpPr>
          <p:spPr bwMode="auto">
            <a:xfrm>
              <a:off x="5259" y="1535"/>
              <a:ext cx="28" cy="31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68" name="Oval 72"/>
            <p:cNvSpPr>
              <a:spLocks noChangeArrowheads="1"/>
            </p:cNvSpPr>
            <p:nvPr/>
          </p:nvSpPr>
          <p:spPr bwMode="auto">
            <a:xfrm>
              <a:off x="5250" y="1199"/>
              <a:ext cx="28" cy="3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69" name="Oval 73"/>
            <p:cNvSpPr>
              <a:spLocks noChangeArrowheads="1"/>
            </p:cNvSpPr>
            <p:nvPr/>
          </p:nvSpPr>
          <p:spPr bwMode="auto">
            <a:xfrm>
              <a:off x="5041" y="1336"/>
              <a:ext cx="28" cy="3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70" name="Oval 74"/>
            <p:cNvSpPr>
              <a:spLocks noChangeArrowheads="1"/>
            </p:cNvSpPr>
            <p:nvPr/>
          </p:nvSpPr>
          <p:spPr bwMode="auto">
            <a:xfrm>
              <a:off x="4921" y="1408"/>
              <a:ext cx="29" cy="31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71" name="Oval 75"/>
            <p:cNvSpPr>
              <a:spLocks noChangeArrowheads="1"/>
            </p:cNvSpPr>
            <p:nvPr/>
          </p:nvSpPr>
          <p:spPr bwMode="auto">
            <a:xfrm>
              <a:off x="4941" y="1202"/>
              <a:ext cx="29" cy="3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72" name="Oval 76"/>
            <p:cNvSpPr>
              <a:spLocks noChangeArrowheads="1"/>
            </p:cNvSpPr>
            <p:nvPr/>
          </p:nvSpPr>
          <p:spPr bwMode="auto">
            <a:xfrm>
              <a:off x="5240" y="1324"/>
              <a:ext cx="29" cy="3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73" name="Oval 77"/>
            <p:cNvSpPr>
              <a:spLocks noChangeArrowheads="1"/>
            </p:cNvSpPr>
            <p:nvPr/>
          </p:nvSpPr>
          <p:spPr bwMode="auto">
            <a:xfrm>
              <a:off x="5246" y="1069"/>
              <a:ext cx="28" cy="3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74" name="Oval 78"/>
            <p:cNvSpPr>
              <a:spLocks noChangeArrowheads="1"/>
            </p:cNvSpPr>
            <p:nvPr/>
          </p:nvSpPr>
          <p:spPr bwMode="auto">
            <a:xfrm>
              <a:off x="5263" y="963"/>
              <a:ext cx="28" cy="3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75" name="Oval 79"/>
            <p:cNvSpPr>
              <a:spLocks noChangeArrowheads="1"/>
            </p:cNvSpPr>
            <p:nvPr/>
          </p:nvSpPr>
          <p:spPr bwMode="auto">
            <a:xfrm>
              <a:off x="5098" y="1023"/>
              <a:ext cx="28" cy="3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76" name="Oval 80"/>
            <p:cNvSpPr>
              <a:spLocks noChangeArrowheads="1"/>
            </p:cNvSpPr>
            <p:nvPr/>
          </p:nvSpPr>
          <p:spPr bwMode="auto">
            <a:xfrm>
              <a:off x="5093" y="1221"/>
              <a:ext cx="28" cy="30"/>
            </a:xfrm>
            <a:prstGeom prst="ellipse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4977" name="Line 81"/>
            <p:cNvSpPr>
              <a:spLocks noChangeShapeType="1"/>
            </p:cNvSpPr>
            <p:nvPr/>
          </p:nvSpPr>
          <p:spPr bwMode="auto">
            <a:xfrm flipV="1">
              <a:off x="4870" y="1414"/>
              <a:ext cx="68" cy="1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78" name="Line 82"/>
            <p:cNvSpPr>
              <a:spLocks noChangeShapeType="1"/>
            </p:cNvSpPr>
            <p:nvPr/>
          </p:nvSpPr>
          <p:spPr bwMode="auto">
            <a:xfrm flipV="1">
              <a:off x="4868" y="1523"/>
              <a:ext cx="223" cy="5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79" name="Line 83"/>
            <p:cNvSpPr>
              <a:spLocks noChangeShapeType="1"/>
            </p:cNvSpPr>
            <p:nvPr/>
          </p:nvSpPr>
          <p:spPr bwMode="auto">
            <a:xfrm>
              <a:off x="4932" y="1423"/>
              <a:ext cx="153" cy="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80" name="Line 84"/>
            <p:cNvSpPr>
              <a:spLocks noChangeShapeType="1"/>
            </p:cNvSpPr>
            <p:nvPr/>
          </p:nvSpPr>
          <p:spPr bwMode="auto">
            <a:xfrm>
              <a:off x="5083" y="1521"/>
              <a:ext cx="192" cy="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81" name="Line 85"/>
            <p:cNvSpPr>
              <a:spLocks noChangeShapeType="1"/>
            </p:cNvSpPr>
            <p:nvPr/>
          </p:nvSpPr>
          <p:spPr bwMode="auto">
            <a:xfrm flipV="1">
              <a:off x="5085" y="1332"/>
              <a:ext cx="163" cy="19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82" name="Line 86"/>
            <p:cNvSpPr>
              <a:spLocks noChangeShapeType="1"/>
            </p:cNvSpPr>
            <p:nvPr/>
          </p:nvSpPr>
          <p:spPr bwMode="auto">
            <a:xfrm flipV="1">
              <a:off x="4934" y="1213"/>
              <a:ext cx="20" cy="2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83" name="Line 87"/>
            <p:cNvSpPr>
              <a:spLocks noChangeShapeType="1"/>
            </p:cNvSpPr>
            <p:nvPr/>
          </p:nvSpPr>
          <p:spPr bwMode="auto">
            <a:xfrm flipV="1">
              <a:off x="4934" y="1350"/>
              <a:ext cx="120" cy="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84" name="Line 88"/>
            <p:cNvSpPr>
              <a:spLocks noChangeShapeType="1"/>
            </p:cNvSpPr>
            <p:nvPr/>
          </p:nvSpPr>
          <p:spPr bwMode="auto">
            <a:xfrm>
              <a:off x="4958" y="1215"/>
              <a:ext cx="95" cy="1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85" name="Line 89"/>
            <p:cNvSpPr>
              <a:spLocks noChangeShapeType="1"/>
            </p:cNvSpPr>
            <p:nvPr/>
          </p:nvSpPr>
          <p:spPr bwMode="auto">
            <a:xfrm>
              <a:off x="4952" y="1215"/>
              <a:ext cx="153" cy="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86" name="Line 90"/>
            <p:cNvSpPr>
              <a:spLocks noChangeShapeType="1"/>
            </p:cNvSpPr>
            <p:nvPr/>
          </p:nvSpPr>
          <p:spPr bwMode="auto">
            <a:xfrm flipV="1">
              <a:off x="5053" y="1236"/>
              <a:ext cx="56" cy="1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87" name="Line 91"/>
            <p:cNvSpPr>
              <a:spLocks noChangeShapeType="1"/>
            </p:cNvSpPr>
            <p:nvPr/>
          </p:nvSpPr>
          <p:spPr bwMode="auto">
            <a:xfrm flipV="1">
              <a:off x="5056" y="1341"/>
              <a:ext cx="191" cy="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88" name="Line 92"/>
            <p:cNvSpPr>
              <a:spLocks noChangeShapeType="1"/>
            </p:cNvSpPr>
            <p:nvPr/>
          </p:nvSpPr>
          <p:spPr bwMode="auto">
            <a:xfrm flipH="1">
              <a:off x="4934" y="1341"/>
              <a:ext cx="319" cy="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89" name="Line 93"/>
            <p:cNvSpPr>
              <a:spLocks noChangeShapeType="1"/>
            </p:cNvSpPr>
            <p:nvPr/>
          </p:nvSpPr>
          <p:spPr bwMode="auto">
            <a:xfrm>
              <a:off x="5253" y="1343"/>
              <a:ext cx="18" cy="20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90" name="Line 94"/>
            <p:cNvSpPr>
              <a:spLocks noChangeShapeType="1"/>
            </p:cNvSpPr>
            <p:nvPr/>
          </p:nvSpPr>
          <p:spPr bwMode="auto">
            <a:xfrm flipV="1">
              <a:off x="5107" y="1035"/>
              <a:ext cx="6" cy="2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91" name="Line 95"/>
            <p:cNvSpPr>
              <a:spLocks noChangeShapeType="1"/>
            </p:cNvSpPr>
            <p:nvPr/>
          </p:nvSpPr>
          <p:spPr bwMode="auto">
            <a:xfrm>
              <a:off x="5109" y="1236"/>
              <a:ext cx="144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92" name="Line 96"/>
            <p:cNvSpPr>
              <a:spLocks noChangeShapeType="1"/>
            </p:cNvSpPr>
            <p:nvPr/>
          </p:nvSpPr>
          <p:spPr bwMode="auto">
            <a:xfrm flipV="1">
              <a:off x="5107" y="1213"/>
              <a:ext cx="154" cy="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93" name="Line 97"/>
            <p:cNvSpPr>
              <a:spLocks noChangeShapeType="1"/>
            </p:cNvSpPr>
            <p:nvPr/>
          </p:nvSpPr>
          <p:spPr bwMode="auto">
            <a:xfrm flipH="1">
              <a:off x="5253" y="1213"/>
              <a:ext cx="8" cy="1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94" name="Line 98"/>
            <p:cNvSpPr>
              <a:spLocks noChangeShapeType="1"/>
            </p:cNvSpPr>
            <p:nvPr/>
          </p:nvSpPr>
          <p:spPr bwMode="auto">
            <a:xfrm flipH="1" flipV="1">
              <a:off x="5111" y="1040"/>
              <a:ext cx="148" cy="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95" name="Line 99"/>
            <p:cNvSpPr>
              <a:spLocks noChangeShapeType="1"/>
            </p:cNvSpPr>
            <p:nvPr/>
          </p:nvSpPr>
          <p:spPr bwMode="auto">
            <a:xfrm flipH="1" flipV="1">
              <a:off x="5111" y="1040"/>
              <a:ext cx="152" cy="1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96" name="Line 100"/>
            <p:cNvSpPr>
              <a:spLocks noChangeShapeType="1"/>
            </p:cNvSpPr>
            <p:nvPr/>
          </p:nvSpPr>
          <p:spPr bwMode="auto">
            <a:xfrm flipH="1">
              <a:off x="5261" y="977"/>
              <a:ext cx="16" cy="10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97" name="Line 101"/>
            <p:cNvSpPr>
              <a:spLocks noChangeShapeType="1"/>
            </p:cNvSpPr>
            <p:nvPr/>
          </p:nvSpPr>
          <p:spPr bwMode="auto">
            <a:xfrm>
              <a:off x="5259" y="1084"/>
              <a:ext cx="2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4998" name="Line 102"/>
            <p:cNvSpPr>
              <a:spLocks noChangeShapeType="1"/>
            </p:cNvSpPr>
            <p:nvPr/>
          </p:nvSpPr>
          <p:spPr bwMode="auto">
            <a:xfrm flipH="1">
              <a:off x="5109" y="982"/>
              <a:ext cx="166" cy="5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780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59259E-6 L -2.77778E-6 0.2564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89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312863"/>
            <a:ext cx="8448675" cy="2255837"/>
          </a:xfrm>
        </p:spPr>
        <p:txBody>
          <a:bodyPr/>
          <a:lstStyle/>
          <a:p>
            <a:pPr marL="457200" indent="-457200">
              <a:buFont typeface="Wingdings" pitchFamily="2" charset="2"/>
              <a:buNone/>
            </a:pPr>
            <a:r>
              <a:rPr lang="en-US" dirty="0">
                <a:solidFill>
                  <a:schemeClr val="accent1"/>
                </a:solidFill>
              </a:rPr>
              <a:t>[</a:t>
            </a:r>
            <a:r>
              <a:rPr lang="en-US" dirty="0" err="1">
                <a:solidFill>
                  <a:schemeClr val="accent1"/>
                </a:solidFill>
              </a:rPr>
              <a:t>Kozminski</a:t>
            </a:r>
            <a:r>
              <a:rPr lang="en-US" dirty="0">
                <a:solidFill>
                  <a:schemeClr val="accent1"/>
                </a:solidFill>
              </a:rPr>
              <a:t> &amp; </a:t>
            </a:r>
            <a:r>
              <a:rPr lang="en-US" dirty="0" err="1">
                <a:solidFill>
                  <a:schemeClr val="accent1"/>
                </a:solidFill>
              </a:rPr>
              <a:t>Kinnen</a:t>
            </a:r>
            <a:r>
              <a:rPr lang="en-US" dirty="0">
                <a:solidFill>
                  <a:schemeClr val="accent1"/>
                </a:solidFill>
              </a:rPr>
              <a:t> ’85]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 planar graph G has a </a:t>
            </a:r>
            <a:r>
              <a:rPr lang="en-US" dirty="0">
                <a:solidFill>
                  <a:schemeClr val="accent1"/>
                </a:solidFill>
              </a:rPr>
              <a:t>rectangular dual</a:t>
            </a:r>
            <a:r>
              <a:rPr lang="en-US" dirty="0"/>
              <a:t> with </a:t>
            </a:r>
            <a:r>
              <a:rPr lang="en-US" dirty="0">
                <a:solidFill>
                  <a:schemeClr val="accent1"/>
                </a:solidFill>
              </a:rPr>
              <a:t>4</a:t>
            </a:r>
            <a:r>
              <a:rPr lang="en-US" dirty="0"/>
              <a:t> rectangles on the boundary if and only if</a:t>
            </a:r>
          </a:p>
          <a:p>
            <a:pPr marL="838200" lvl="1" indent="-381000">
              <a:buSzTx/>
              <a:buFont typeface="Wingdings" pitchFamily="2" charset="2"/>
              <a:buAutoNum type="arabicPeriod"/>
            </a:pPr>
            <a:r>
              <a:rPr lang="en-US" dirty="0"/>
              <a:t>every interior face is a triangle and the exterior face is a quadrangle</a:t>
            </a:r>
          </a:p>
          <a:p>
            <a:pPr marL="838200" lvl="1" indent="-381000">
              <a:buSzTx/>
              <a:buFont typeface="Wingdings" pitchFamily="2" charset="2"/>
              <a:buAutoNum type="arabicPeriod"/>
            </a:pPr>
            <a:r>
              <a:rPr lang="en-US" dirty="0"/>
              <a:t>G has no separating </a:t>
            </a:r>
            <a:r>
              <a:rPr lang="en-US" dirty="0" smtClean="0"/>
              <a:t>triangles</a:t>
            </a:r>
            <a:endParaRPr lang="nl-NL" dirty="0" smtClean="0"/>
          </a:p>
          <a:p>
            <a:pPr lvl="1">
              <a:buNone/>
            </a:pPr>
            <a:endParaRPr lang="en-US" sz="1200" dirty="0" smtClean="0"/>
          </a:p>
          <a:p>
            <a:r>
              <a:rPr lang="en-US" dirty="0" smtClean="0"/>
              <a:t>Such a graph is also called an </a:t>
            </a:r>
            <a:r>
              <a:rPr lang="en-US" dirty="0" smtClean="0">
                <a:solidFill>
                  <a:schemeClr val="accent1"/>
                </a:solidFill>
              </a:rPr>
              <a:t>irreducible triangulation</a:t>
            </a:r>
            <a:endParaRPr lang="en-US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038225" y="4096190"/>
            <a:ext cx="1600200" cy="1828800"/>
            <a:chOff x="624" y="2784"/>
            <a:chExt cx="1008" cy="1152"/>
          </a:xfrm>
        </p:grpSpPr>
        <p:sp>
          <p:nvSpPr>
            <p:cNvPr id="283652" name="Rectangle 4"/>
            <p:cNvSpPr>
              <a:spLocks noChangeArrowheads="1"/>
            </p:cNvSpPr>
            <p:nvPr/>
          </p:nvSpPr>
          <p:spPr bwMode="auto">
            <a:xfrm>
              <a:off x="768" y="3360"/>
              <a:ext cx="240" cy="4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53" name="Rectangle 5"/>
            <p:cNvSpPr>
              <a:spLocks noChangeArrowheads="1"/>
            </p:cNvSpPr>
            <p:nvPr/>
          </p:nvSpPr>
          <p:spPr bwMode="auto">
            <a:xfrm>
              <a:off x="1008" y="3360"/>
              <a:ext cx="240" cy="4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54" name="Rectangle 6"/>
            <p:cNvSpPr>
              <a:spLocks noChangeArrowheads="1"/>
            </p:cNvSpPr>
            <p:nvPr/>
          </p:nvSpPr>
          <p:spPr bwMode="auto">
            <a:xfrm>
              <a:off x="1248" y="3360"/>
              <a:ext cx="240" cy="4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55" name="Rectangle 7"/>
            <p:cNvSpPr>
              <a:spLocks noChangeArrowheads="1"/>
            </p:cNvSpPr>
            <p:nvPr/>
          </p:nvSpPr>
          <p:spPr bwMode="auto">
            <a:xfrm>
              <a:off x="1152" y="2928"/>
              <a:ext cx="336" cy="4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56" name="Rectangle 8"/>
            <p:cNvSpPr>
              <a:spLocks noChangeArrowheads="1"/>
            </p:cNvSpPr>
            <p:nvPr/>
          </p:nvSpPr>
          <p:spPr bwMode="auto">
            <a:xfrm>
              <a:off x="768" y="2928"/>
              <a:ext cx="384" cy="4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57" name="Rectangle 9"/>
            <p:cNvSpPr>
              <a:spLocks noChangeArrowheads="1"/>
            </p:cNvSpPr>
            <p:nvPr/>
          </p:nvSpPr>
          <p:spPr bwMode="auto">
            <a:xfrm>
              <a:off x="624" y="2784"/>
              <a:ext cx="1008" cy="14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58" name="Rectangle 10"/>
            <p:cNvSpPr>
              <a:spLocks noChangeArrowheads="1"/>
            </p:cNvSpPr>
            <p:nvPr/>
          </p:nvSpPr>
          <p:spPr bwMode="auto">
            <a:xfrm>
              <a:off x="624" y="2928"/>
              <a:ext cx="144" cy="86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59" name="Rectangle 11"/>
            <p:cNvSpPr>
              <a:spLocks noChangeArrowheads="1"/>
            </p:cNvSpPr>
            <p:nvPr/>
          </p:nvSpPr>
          <p:spPr bwMode="auto">
            <a:xfrm>
              <a:off x="1488" y="2928"/>
              <a:ext cx="144" cy="86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60" name="Rectangle 12"/>
            <p:cNvSpPr>
              <a:spLocks noChangeArrowheads="1"/>
            </p:cNvSpPr>
            <p:nvPr/>
          </p:nvSpPr>
          <p:spPr bwMode="auto">
            <a:xfrm>
              <a:off x="624" y="3792"/>
              <a:ext cx="1008" cy="14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119438" y="3981890"/>
            <a:ext cx="2438400" cy="2057400"/>
            <a:chOff x="1776" y="2736"/>
            <a:chExt cx="1536" cy="1296"/>
          </a:xfrm>
        </p:grpSpPr>
        <p:sp>
          <p:nvSpPr>
            <p:cNvPr id="283662" name="Line 14"/>
            <p:cNvSpPr>
              <a:spLocks noChangeShapeType="1"/>
            </p:cNvSpPr>
            <p:nvPr/>
          </p:nvSpPr>
          <p:spPr bwMode="auto">
            <a:xfrm flipH="1" flipV="1">
              <a:off x="2304" y="3696"/>
              <a:ext cx="144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63" name="Line 15"/>
            <p:cNvSpPr>
              <a:spLocks noChangeShapeType="1"/>
            </p:cNvSpPr>
            <p:nvPr/>
          </p:nvSpPr>
          <p:spPr bwMode="auto">
            <a:xfrm flipV="1">
              <a:off x="2448" y="3504"/>
              <a:ext cx="48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64" name="Line 16"/>
            <p:cNvSpPr>
              <a:spLocks noChangeShapeType="1"/>
            </p:cNvSpPr>
            <p:nvPr/>
          </p:nvSpPr>
          <p:spPr bwMode="auto">
            <a:xfrm flipH="1">
              <a:off x="1824" y="3264"/>
              <a:ext cx="43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65" name="Line 17"/>
            <p:cNvSpPr>
              <a:spLocks noChangeShapeType="1"/>
            </p:cNvSpPr>
            <p:nvPr/>
          </p:nvSpPr>
          <p:spPr bwMode="auto">
            <a:xfrm>
              <a:off x="1824" y="3504"/>
              <a:ext cx="48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66" name="Line 18"/>
            <p:cNvSpPr>
              <a:spLocks noChangeShapeType="1"/>
            </p:cNvSpPr>
            <p:nvPr/>
          </p:nvSpPr>
          <p:spPr bwMode="auto">
            <a:xfrm flipV="1">
              <a:off x="2256" y="2784"/>
              <a:ext cx="24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67" name="Line 19"/>
            <p:cNvSpPr>
              <a:spLocks noChangeShapeType="1"/>
            </p:cNvSpPr>
            <p:nvPr/>
          </p:nvSpPr>
          <p:spPr bwMode="auto">
            <a:xfrm>
              <a:off x="2496" y="2784"/>
              <a:ext cx="33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68" name="Line 20"/>
            <p:cNvSpPr>
              <a:spLocks noChangeShapeType="1"/>
            </p:cNvSpPr>
            <p:nvPr/>
          </p:nvSpPr>
          <p:spPr bwMode="auto">
            <a:xfrm flipH="1">
              <a:off x="2448" y="3600"/>
              <a:ext cx="384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69" name="Line 21"/>
            <p:cNvSpPr>
              <a:spLocks noChangeShapeType="1"/>
            </p:cNvSpPr>
            <p:nvPr/>
          </p:nvSpPr>
          <p:spPr bwMode="auto">
            <a:xfrm flipV="1">
              <a:off x="2832" y="3504"/>
              <a:ext cx="432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70" name="Line 22"/>
            <p:cNvSpPr>
              <a:spLocks noChangeShapeType="1"/>
            </p:cNvSpPr>
            <p:nvPr/>
          </p:nvSpPr>
          <p:spPr bwMode="auto">
            <a:xfrm flipH="1" flipV="1">
              <a:off x="2832" y="3264"/>
              <a:ext cx="43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71" name="Freeform 23"/>
            <p:cNvSpPr>
              <a:spLocks/>
            </p:cNvSpPr>
            <p:nvPr/>
          </p:nvSpPr>
          <p:spPr bwMode="auto">
            <a:xfrm>
              <a:off x="2448" y="3504"/>
              <a:ext cx="816" cy="480"/>
            </a:xfrm>
            <a:custGeom>
              <a:avLst/>
              <a:gdLst/>
              <a:ahLst/>
              <a:cxnLst>
                <a:cxn ang="0">
                  <a:pos x="0" y="480"/>
                </a:cxn>
                <a:cxn ang="0">
                  <a:pos x="576" y="384"/>
                </a:cxn>
                <a:cxn ang="0">
                  <a:pos x="816" y="0"/>
                </a:cxn>
              </a:cxnLst>
              <a:rect l="0" t="0" r="r" b="b"/>
              <a:pathLst>
                <a:path w="816" h="480">
                  <a:moveTo>
                    <a:pt x="0" y="480"/>
                  </a:moveTo>
                  <a:cubicBezTo>
                    <a:pt x="220" y="472"/>
                    <a:pt x="440" y="464"/>
                    <a:pt x="576" y="384"/>
                  </a:cubicBezTo>
                  <a:cubicBezTo>
                    <a:pt x="712" y="304"/>
                    <a:pt x="776" y="64"/>
                    <a:pt x="816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72" name="Freeform 24"/>
            <p:cNvSpPr>
              <a:spLocks/>
            </p:cNvSpPr>
            <p:nvPr/>
          </p:nvSpPr>
          <p:spPr bwMode="auto">
            <a:xfrm>
              <a:off x="2496" y="2784"/>
              <a:ext cx="768" cy="720"/>
            </a:xfrm>
            <a:custGeom>
              <a:avLst/>
              <a:gdLst/>
              <a:ahLst/>
              <a:cxnLst>
                <a:cxn ang="0">
                  <a:pos x="768" y="720"/>
                </a:cxn>
                <a:cxn ang="0">
                  <a:pos x="576" y="144"/>
                </a:cxn>
                <a:cxn ang="0">
                  <a:pos x="0" y="0"/>
                </a:cxn>
              </a:cxnLst>
              <a:rect l="0" t="0" r="r" b="b"/>
              <a:pathLst>
                <a:path w="768" h="720">
                  <a:moveTo>
                    <a:pt x="768" y="720"/>
                  </a:moveTo>
                  <a:cubicBezTo>
                    <a:pt x="736" y="492"/>
                    <a:pt x="704" y="264"/>
                    <a:pt x="576" y="144"/>
                  </a:cubicBezTo>
                  <a:cubicBezTo>
                    <a:pt x="448" y="24"/>
                    <a:pt x="224" y="12"/>
                    <a:pt x="0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73" name="Freeform 25"/>
            <p:cNvSpPr>
              <a:spLocks/>
            </p:cNvSpPr>
            <p:nvPr/>
          </p:nvSpPr>
          <p:spPr bwMode="auto">
            <a:xfrm>
              <a:off x="1808" y="2784"/>
              <a:ext cx="688" cy="720"/>
            </a:xfrm>
            <a:custGeom>
              <a:avLst/>
              <a:gdLst/>
              <a:ahLst/>
              <a:cxnLst>
                <a:cxn ang="0">
                  <a:pos x="688" y="0"/>
                </a:cxn>
                <a:cxn ang="0">
                  <a:pos x="112" y="192"/>
                </a:cxn>
                <a:cxn ang="0">
                  <a:pos x="16" y="720"/>
                </a:cxn>
              </a:cxnLst>
              <a:rect l="0" t="0" r="r" b="b"/>
              <a:pathLst>
                <a:path w="688" h="720">
                  <a:moveTo>
                    <a:pt x="688" y="0"/>
                  </a:moveTo>
                  <a:cubicBezTo>
                    <a:pt x="456" y="36"/>
                    <a:pt x="224" y="72"/>
                    <a:pt x="112" y="192"/>
                  </a:cubicBezTo>
                  <a:cubicBezTo>
                    <a:pt x="0" y="312"/>
                    <a:pt x="8" y="516"/>
                    <a:pt x="16" y="72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74" name="Freeform 26"/>
            <p:cNvSpPr>
              <a:spLocks/>
            </p:cNvSpPr>
            <p:nvPr/>
          </p:nvSpPr>
          <p:spPr bwMode="auto">
            <a:xfrm>
              <a:off x="1824" y="3504"/>
              <a:ext cx="624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384"/>
                </a:cxn>
                <a:cxn ang="0">
                  <a:pos x="624" y="480"/>
                </a:cxn>
              </a:cxnLst>
              <a:rect l="0" t="0" r="r" b="b"/>
              <a:pathLst>
                <a:path w="624" h="480">
                  <a:moveTo>
                    <a:pt x="0" y="0"/>
                  </a:moveTo>
                  <a:cubicBezTo>
                    <a:pt x="20" y="152"/>
                    <a:pt x="40" y="304"/>
                    <a:pt x="144" y="384"/>
                  </a:cubicBezTo>
                  <a:cubicBezTo>
                    <a:pt x="248" y="464"/>
                    <a:pt x="436" y="472"/>
                    <a:pt x="624" y="48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75" name="Oval 27"/>
            <p:cNvSpPr>
              <a:spLocks noChangeArrowheads="1"/>
            </p:cNvSpPr>
            <p:nvPr/>
          </p:nvSpPr>
          <p:spPr bwMode="auto">
            <a:xfrm>
              <a:off x="1776" y="3456"/>
              <a:ext cx="96" cy="96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76" name="Oval 28"/>
            <p:cNvSpPr>
              <a:spLocks noChangeArrowheads="1"/>
            </p:cNvSpPr>
            <p:nvPr/>
          </p:nvSpPr>
          <p:spPr bwMode="auto">
            <a:xfrm>
              <a:off x="3216" y="3456"/>
              <a:ext cx="96" cy="96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77" name="Oval 29"/>
            <p:cNvSpPr>
              <a:spLocks noChangeArrowheads="1"/>
            </p:cNvSpPr>
            <p:nvPr/>
          </p:nvSpPr>
          <p:spPr bwMode="auto">
            <a:xfrm>
              <a:off x="2400" y="3936"/>
              <a:ext cx="96" cy="96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78" name="Oval 30"/>
            <p:cNvSpPr>
              <a:spLocks noChangeArrowheads="1"/>
            </p:cNvSpPr>
            <p:nvPr/>
          </p:nvSpPr>
          <p:spPr bwMode="auto">
            <a:xfrm>
              <a:off x="2448" y="2736"/>
              <a:ext cx="96" cy="96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79" name="Line 31"/>
            <p:cNvSpPr>
              <a:spLocks noChangeShapeType="1"/>
            </p:cNvSpPr>
            <p:nvPr/>
          </p:nvSpPr>
          <p:spPr bwMode="auto">
            <a:xfrm flipH="1">
              <a:off x="2304" y="3504"/>
              <a:ext cx="192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80" name="Line 32"/>
            <p:cNvSpPr>
              <a:spLocks noChangeShapeType="1"/>
            </p:cNvSpPr>
            <p:nvPr/>
          </p:nvSpPr>
          <p:spPr bwMode="auto">
            <a:xfrm flipH="1" flipV="1">
              <a:off x="2256" y="3264"/>
              <a:ext cx="48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81" name="Line 33"/>
            <p:cNvSpPr>
              <a:spLocks noChangeShapeType="1"/>
            </p:cNvSpPr>
            <p:nvPr/>
          </p:nvSpPr>
          <p:spPr bwMode="auto">
            <a:xfrm flipH="1" flipV="1">
              <a:off x="2256" y="3264"/>
              <a:ext cx="24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82" name="Line 34"/>
            <p:cNvSpPr>
              <a:spLocks noChangeShapeType="1"/>
            </p:cNvSpPr>
            <p:nvPr/>
          </p:nvSpPr>
          <p:spPr bwMode="auto">
            <a:xfrm flipH="1">
              <a:off x="2256" y="3264"/>
              <a:ext cx="5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83" name="Line 35"/>
            <p:cNvSpPr>
              <a:spLocks noChangeShapeType="1"/>
            </p:cNvSpPr>
            <p:nvPr/>
          </p:nvSpPr>
          <p:spPr bwMode="auto">
            <a:xfrm flipH="1">
              <a:off x="2496" y="3264"/>
              <a:ext cx="336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84" name="Line 36"/>
            <p:cNvSpPr>
              <a:spLocks noChangeShapeType="1"/>
            </p:cNvSpPr>
            <p:nvPr/>
          </p:nvSpPr>
          <p:spPr bwMode="auto">
            <a:xfrm>
              <a:off x="2496" y="3504"/>
              <a:ext cx="336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85" name="Line 37"/>
            <p:cNvSpPr>
              <a:spLocks noChangeShapeType="1"/>
            </p:cNvSpPr>
            <p:nvPr/>
          </p:nvSpPr>
          <p:spPr bwMode="auto">
            <a:xfrm flipV="1">
              <a:off x="2832" y="3264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38"/>
            <p:cNvGrpSpPr>
              <a:grpSpLocks/>
            </p:cNvGrpSpPr>
            <p:nvPr/>
          </p:nvGrpSpPr>
          <p:grpSpPr bwMode="auto">
            <a:xfrm>
              <a:off x="2208" y="3216"/>
              <a:ext cx="672" cy="528"/>
              <a:chOff x="1872" y="3360"/>
              <a:chExt cx="672" cy="528"/>
            </a:xfrm>
          </p:grpSpPr>
          <p:sp>
            <p:nvSpPr>
              <p:cNvPr id="283687" name="Oval 39"/>
              <p:cNvSpPr>
                <a:spLocks noChangeArrowheads="1"/>
              </p:cNvSpPr>
              <p:nvPr/>
            </p:nvSpPr>
            <p:spPr bwMode="auto">
              <a:xfrm>
                <a:off x="2112" y="3600"/>
                <a:ext cx="96" cy="9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688" name="Oval 40"/>
              <p:cNvSpPr>
                <a:spLocks noChangeArrowheads="1"/>
              </p:cNvSpPr>
              <p:nvPr/>
            </p:nvSpPr>
            <p:spPr bwMode="auto">
              <a:xfrm>
                <a:off x="2448" y="3696"/>
                <a:ext cx="96" cy="9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689" name="Oval 41"/>
              <p:cNvSpPr>
                <a:spLocks noChangeArrowheads="1"/>
              </p:cNvSpPr>
              <p:nvPr/>
            </p:nvSpPr>
            <p:spPr bwMode="auto">
              <a:xfrm>
                <a:off x="2448" y="3360"/>
                <a:ext cx="96" cy="9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690" name="Oval 42"/>
              <p:cNvSpPr>
                <a:spLocks noChangeArrowheads="1"/>
              </p:cNvSpPr>
              <p:nvPr/>
            </p:nvSpPr>
            <p:spPr bwMode="auto">
              <a:xfrm>
                <a:off x="1920" y="3792"/>
                <a:ext cx="96" cy="9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691" name="Oval 43"/>
              <p:cNvSpPr>
                <a:spLocks noChangeArrowheads="1"/>
              </p:cNvSpPr>
              <p:nvPr/>
            </p:nvSpPr>
            <p:spPr bwMode="auto">
              <a:xfrm>
                <a:off x="1872" y="3360"/>
                <a:ext cx="96" cy="9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83692" name="Rectangle 4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Rectangular duals</a:t>
            </a:r>
          </a:p>
        </p:txBody>
      </p: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6038850" y="3981890"/>
            <a:ext cx="2438400" cy="2057400"/>
            <a:chOff x="3804" y="2736"/>
            <a:chExt cx="1536" cy="1296"/>
          </a:xfrm>
        </p:grpSpPr>
        <p:sp>
          <p:nvSpPr>
            <p:cNvPr id="283694" name="Line 46"/>
            <p:cNvSpPr>
              <a:spLocks noChangeShapeType="1"/>
            </p:cNvSpPr>
            <p:nvPr/>
          </p:nvSpPr>
          <p:spPr bwMode="auto">
            <a:xfrm flipV="1">
              <a:off x="4332" y="3600"/>
              <a:ext cx="528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95" name="Line 47"/>
            <p:cNvSpPr>
              <a:spLocks noChangeShapeType="1"/>
            </p:cNvSpPr>
            <p:nvPr/>
          </p:nvSpPr>
          <p:spPr bwMode="auto">
            <a:xfrm flipH="1">
              <a:off x="4332" y="3168"/>
              <a:ext cx="288" cy="52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96" name="Line 48"/>
            <p:cNvSpPr>
              <a:spLocks noChangeShapeType="1"/>
            </p:cNvSpPr>
            <p:nvPr/>
          </p:nvSpPr>
          <p:spPr bwMode="auto">
            <a:xfrm flipH="1" flipV="1">
              <a:off x="4620" y="3168"/>
              <a:ext cx="240" cy="43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97" name="Line 49"/>
            <p:cNvSpPr>
              <a:spLocks noChangeShapeType="1"/>
            </p:cNvSpPr>
            <p:nvPr/>
          </p:nvSpPr>
          <p:spPr bwMode="auto">
            <a:xfrm flipH="1" flipV="1">
              <a:off x="4332" y="3696"/>
              <a:ext cx="144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98" name="Line 50"/>
            <p:cNvSpPr>
              <a:spLocks noChangeShapeType="1"/>
            </p:cNvSpPr>
            <p:nvPr/>
          </p:nvSpPr>
          <p:spPr bwMode="auto">
            <a:xfrm flipH="1" flipV="1">
              <a:off x="4284" y="3264"/>
              <a:ext cx="48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99" name="Line 51"/>
            <p:cNvSpPr>
              <a:spLocks noChangeShapeType="1"/>
            </p:cNvSpPr>
            <p:nvPr/>
          </p:nvSpPr>
          <p:spPr bwMode="auto">
            <a:xfrm flipH="1">
              <a:off x="3852" y="3264"/>
              <a:ext cx="43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00" name="Line 52"/>
            <p:cNvSpPr>
              <a:spLocks noChangeShapeType="1"/>
            </p:cNvSpPr>
            <p:nvPr/>
          </p:nvSpPr>
          <p:spPr bwMode="auto">
            <a:xfrm>
              <a:off x="3852" y="3504"/>
              <a:ext cx="48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01" name="Line 53"/>
            <p:cNvSpPr>
              <a:spLocks noChangeShapeType="1"/>
            </p:cNvSpPr>
            <p:nvPr/>
          </p:nvSpPr>
          <p:spPr bwMode="auto">
            <a:xfrm flipH="1">
              <a:off x="4332" y="3504"/>
              <a:ext cx="288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02" name="Line 54"/>
            <p:cNvSpPr>
              <a:spLocks noChangeShapeType="1"/>
            </p:cNvSpPr>
            <p:nvPr/>
          </p:nvSpPr>
          <p:spPr bwMode="auto">
            <a:xfrm flipV="1">
              <a:off x="4284" y="2784"/>
              <a:ext cx="24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03" name="Line 55"/>
            <p:cNvSpPr>
              <a:spLocks noChangeShapeType="1"/>
            </p:cNvSpPr>
            <p:nvPr/>
          </p:nvSpPr>
          <p:spPr bwMode="auto">
            <a:xfrm>
              <a:off x="4524" y="2784"/>
              <a:ext cx="96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04" name="Line 56"/>
            <p:cNvSpPr>
              <a:spLocks noChangeShapeType="1"/>
            </p:cNvSpPr>
            <p:nvPr/>
          </p:nvSpPr>
          <p:spPr bwMode="auto">
            <a:xfrm flipH="1">
              <a:off x="4284" y="3168"/>
              <a:ext cx="336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05" name="Line 57"/>
            <p:cNvSpPr>
              <a:spLocks noChangeShapeType="1"/>
            </p:cNvSpPr>
            <p:nvPr/>
          </p:nvSpPr>
          <p:spPr bwMode="auto">
            <a:xfrm flipH="1">
              <a:off x="4620" y="3168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06" name="Line 58"/>
            <p:cNvSpPr>
              <a:spLocks noChangeShapeType="1"/>
            </p:cNvSpPr>
            <p:nvPr/>
          </p:nvSpPr>
          <p:spPr bwMode="auto">
            <a:xfrm>
              <a:off x="4620" y="3504"/>
              <a:ext cx="240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07" name="Line 59"/>
            <p:cNvSpPr>
              <a:spLocks noChangeShapeType="1"/>
            </p:cNvSpPr>
            <p:nvPr/>
          </p:nvSpPr>
          <p:spPr bwMode="auto">
            <a:xfrm flipH="1">
              <a:off x="4476" y="3600"/>
              <a:ext cx="384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08" name="Line 60"/>
            <p:cNvSpPr>
              <a:spLocks noChangeShapeType="1"/>
            </p:cNvSpPr>
            <p:nvPr/>
          </p:nvSpPr>
          <p:spPr bwMode="auto">
            <a:xfrm flipV="1">
              <a:off x="4860" y="3504"/>
              <a:ext cx="432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09" name="Line 61"/>
            <p:cNvSpPr>
              <a:spLocks noChangeShapeType="1"/>
            </p:cNvSpPr>
            <p:nvPr/>
          </p:nvSpPr>
          <p:spPr bwMode="auto">
            <a:xfrm flipH="1" flipV="1">
              <a:off x="4620" y="3168"/>
              <a:ext cx="672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10" name="Freeform 62"/>
            <p:cNvSpPr>
              <a:spLocks/>
            </p:cNvSpPr>
            <p:nvPr/>
          </p:nvSpPr>
          <p:spPr bwMode="auto">
            <a:xfrm>
              <a:off x="4476" y="3504"/>
              <a:ext cx="816" cy="480"/>
            </a:xfrm>
            <a:custGeom>
              <a:avLst/>
              <a:gdLst/>
              <a:ahLst/>
              <a:cxnLst>
                <a:cxn ang="0">
                  <a:pos x="0" y="480"/>
                </a:cxn>
                <a:cxn ang="0">
                  <a:pos x="576" y="384"/>
                </a:cxn>
                <a:cxn ang="0">
                  <a:pos x="816" y="0"/>
                </a:cxn>
              </a:cxnLst>
              <a:rect l="0" t="0" r="r" b="b"/>
              <a:pathLst>
                <a:path w="816" h="480">
                  <a:moveTo>
                    <a:pt x="0" y="480"/>
                  </a:moveTo>
                  <a:cubicBezTo>
                    <a:pt x="220" y="472"/>
                    <a:pt x="440" y="464"/>
                    <a:pt x="576" y="384"/>
                  </a:cubicBezTo>
                  <a:cubicBezTo>
                    <a:pt x="712" y="304"/>
                    <a:pt x="776" y="64"/>
                    <a:pt x="816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11" name="Freeform 63"/>
            <p:cNvSpPr>
              <a:spLocks/>
            </p:cNvSpPr>
            <p:nvPr/>
          </p:nvSpPr>
          <p:spPr bwMode="auto">
            <a:xfrm>
              <a:off x="4524" y="2784"/>
              <a:ext cx="768" cy="720"/>
            </a:xfrm>
            <a:custGeom>
              <a:avLst/>
              <a:gdLst/>
              <a:ahLst/>
              <a:cxnLst>
                <a:cxn ang="0">
                  <a:pos x="768" y="720"/>
                </a:cxn>
                <a:cxn ang="0">
                  <a:pos x="576" y="144"/>
                </a:cxn>
                <a:cxn ang="0">
                  <a:pos x="0" y="0"/>
                </a:cxn>
              </a:cxnLst>
              <a:rect l="0" t="0" r="r" b="b"/>
              <a:pathLst>
                <a:path w="768" h="720">
                  <a:moveTo>
                    <a:pt x="768" y="720"/>
                  </a:moveTo>
                  <a:cubicBezTo>
                    <a:pt x="736" y="492"/>
                    <a:pt x="704" y="264"/>
                    <a:pt x="576" y="144"/>
                  </a:cubicBezTo>
                  <a:cubicBezTo>
                    <a:pt x="448" y="24"/>
                    <a:pt x="224" y="12"/>
                    <a:pt x="0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12" name="Freeform 64"/>
            <p:cNvSpPr>
              <a:spLocks/>
            </p:cNvSpPr>
            <p:nvPr/>
          </p:nvSpPr>
          <p:spPr bwMode="auto">
            <a:xfrm>
              <a:off x="3836" y="2784"/>
              <a:ext cx="688" cy="720"/>
            </a:xfrm>
            <a:custGeom>
              <a:avLst/>
              <a:gdLst/>
              <a:ahLst/>
              <a:cxnLst>
                <a:cxn ang="0">
                  <a:pos x="688" y="0"/>
                </a:cxn>
                <a:cxn ang="0">
                  <a:pos x="112" y="192"/>
                </a:cxn>
                <a:cxn ang="0">
                  <a:pos x="16" y="720"/>
                </a:cxn>
              </a:cxnLst>
              <a:rect l="0" t="0" r="r" b="b"/>
              <a:pathLst>
                <a:path w="688" h="720">
                  <a:moveTo>
                    <a:pt x="688" y="0"/>
                  </a:moveTo>
                  <a:cubicBezTo>
                    <a:pt x="456" y="36"/>
                    <a:pt x="224" y="72"/>
                    <a:pt x="112" y="192"/>
                  </a:cubicBezTo>
                  <a:cubicBezTo>
                    <a:pt x="0" y="312"/>
                    <a:pt x="8" y="516"/>
                    <a:pt x="16" y="72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13" name="Freeform 65"/>
            <p:cNvSpPr>
              <a:spLocks/>
            </p:cNvSpPr>
            <p:nvPr/>
          </p:nvSpPr>
          <p:spPr bwMode="auto">
            <a:xfrm>
              <a:off x="3852" y="3504"/>
              <a:ext cx="624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384"/>
                </a:cxn>
                <a:cxn ang="0">
                  <a:pos x="624" y="480"/>
                </a:cxn>
              </a:cxnLst>
              <a:rect l="0" t="0" r="r" b="b"/>
              <a:pathLst>
                <a:path w="624" h="480">
                  <a:moveTo>
                    <a:pt x="0" y="0"/>
                  </a:moveTo>
                  <a:cubicBezTo>
                    <a:pt x="20" y="152"/>
                    <a:pt x="40" y="304"/>
                    <a:pt x="144" y="384"/>
                  </a:cubicBezTo>
                  <a:cubicBezTo>
                    <a:pt x="248" y="464"/>
                    <a:pt x="436" y="472"/>
                    <a:pt x="624" y="48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14" name="Oval 66"/>
            <p:cNvSpPr>
              <a:spLocks noChangeArrowheads="1"/>
            </p:cNvSpPr>
            <p:nvPr/>
          </p:nvSpPr>
          <p:spPr bwMode="auto">
            <a:xfrm>
              <a:off x="3804" y="3456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715" name="Oval 67"/>
            <p:cNvSpPr>
              <a:spLocks noChangeArrowheads="1"/>
            </p:cNvSpPr>
            <p:nvPr/>
          </p:nvSpPr>
          <p:spPr bwMode="auto">
            <a:xfrm>
              <a:off x="4236" y="3216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716" name="Oval 68"/>
            <p:cNvSpPr>
              <a:spLocks noChangeArrowheads="1"/>
            </p:cNvSpPr>
            <p:nvPr/>
          </p:nvSpPr>
          <p:spPr bwMode="auto">
            <a:xfrm>
              <a:off x="5244" y="3456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717" name="Oval 69"/>
            <p:cNvSpPr>
              <a:spLocks noChangeArrowheads="1"/>
            </p:cNvSpPr>
            <p:nvPr/>
          </p:nvSpPr>
          <p:spPr bwMode="auto">
            <a:xfrm>
              <a:off x="4428" y="3936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718" name="Oval 70"/>
            <p:cNvSpPr>
              <a:spLocks noChangeArrowheads="1"/>
            </p:cNvSpPr>
            <p:nvPr/>
          </p:nvSpPr>
          <p:spPr bwMode="auto">
            <a:xfrm>
              <a:off x="4572" y="3456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719" name="Oval 71"/>
            <p:cNvSpPr>
              <a:spLocks noChangeArrowheads="1"/>
            </p:cNvSpPr>
            <p:nvPr/>
          </p:nvSpPr>
          <p:spPr bwMode="auto">
            <a:xfrm>
              <a:off x="4812" y="3552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720" name="Oval 72"/>
            <p:cNvSpPr>
              <a:spLocks noChangeArrowheads="1"/>
            </p:cNvSpPr>
            <p:nvPr/>
          </p:nvSpPr>
          <p:spPr bwMode="auto">
            <a:xfrm>
              <a:off x="4476" y="2736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721" name="Oval 73"/>
            <p:cNvSpPr>
              <a:spLocks noChangeArrowheads="1"/>
            </p:cNvSpPr>
            <p:nvPr/>
          </p:nvSpPr>
          <p:spPr bwMode="auto">
            <a:xfrm>
              <a:off x="4572" y="3120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722" name="Oval 74"/>
            <p:cNvSpPr>
              <a:spLocks noChangeArrowheads="1"/>
            </p:cNvSpPr>
            <p:nvPr/>
          </p:nvSpPr>
          <p:spPr bwMode="auto">
            <a:xfrm>
              <a:off x="4284" y="3648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254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Rectangular </a:t>
            </a:r>
            <a:r>
              <a:rPr lang="en-US" dirty="0" smtClean="0"/>
              <a:t>duals and layouts</a:t>
            </a:r>
            <a:endParaRPr lang="en-US" dirty="0"/>
          </a:p>
        </p:txBody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9008"/>
            <a:ext cx="8207375" cy="5040312"/>
          </a:xfrm>
        </p:spPr>
        <p:txBody>
          <a:bodyPr/>
          <a:lstStyle/>
          <a:p>
            <a:r>
              <a:rPr lang="en-US" dirty="0"/>
              <a:t>The rectangular dual is not unique</a:t>
            </a:r>
            <a:br>
              <a:rPr lang="en-US" dirty="0"/>
            </a:br>
            <a:endParaRPr lang="en-US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en-US" sz="1000" dirty="0" smtClean="0"/>
          </a:p>
          <a:p>
            <a:pPr>
              <a:buNone/>
            </a:pPr>
            <a:r>
              <a:rPr lang="en-US" dirty="0" smtClean="0">
                <a:solidFill>
                  <a:srgbClr val="0066FF"/>
                </a:solidFill>
              </a:rPr>
              <a:t>[Kant &amp; He, 1997]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If relative positions are specified, then the rectangular dual is unique</a:t>
            </a:r>
          </a:p>
          <a:p>
            <a:pPr>
              <a:buNone/>
            </a:pPr>
            <a:endParaRPr lang="nl-NL" sz="800" dirty="0" smtClean="0">
              <a:solidFill>
                <a:srgbClr val="0066FF"/>
              </a:solidFill>
              <a:sym typeface="Wingdings" pitchFamily="2" charset="2"/>
            </a:endParaRPr>
          </a:p>
          <a:p>
            <a:pPr>
              <a:buNone/>
            </a:pPr>
            <a:r>
              <a:rPr lang="en-US" dirty="0" smtClean="0">
                <a:solidFill>
                  <a:schemeClr val="accent1"/>
                </a:solidFill>
                <a:latin typeface=""/>
                <a:ea typeface="Arial Unicode MS" pitchFamily="34" charset="-128"/>
                <a:cs typeface="Arial Unicode MS" pitchFamily="34" charset="-128"/>
              </a:rPr>
              <a:t>	➨</a:t>
            </a:r>
            <a:r>
              <a:rPr lang="en-US" dirty="0" smtClean="0">
                <a:solidFill>
                  <a:srgbClr val="0066FF"/>
                </a:solidFill>
              </a:rPr>
              <a:t>  rectangular layout</a:t>
            </a:r>
            <a:endParaRPr lang="nl-NL" dirty="0" smtClean="0">
              <a:solidFill>
                <a:srgbClr val="0066FF"/>
              </a:solidFill>
              <a:sym typeface="Wingdings" pitchFamily="2" charset="2"/>
            </a:endParaRPr>
          </a:p>
          <a:p>
            <a:pPr>
              <a:buNone/>
            </a:pPr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03275" y="2164305"/>
            <a:ext cx="1944688" cy="2209800"/>
            <a:chOff x="1152" y="1488"/>
            <a:chExt cx="1225" cy="1392"/>
          </a:xfrm>
        </p:grpSpPr>
        <p:sp>
          <p:nvSpPr>
            <p:cNvPr id="285701" name="Rectangle 5"/>
            <p:cNvSpPr>
              <a:spLocks noChangeArrowheads="1"/>
            </p:cNvSpPr>
            <p:nvPr/>
          </p:nvSpPr>
          <p:spPr bwMode="auto">
            <a:xfrm>
              <a:off x="1327" y="2184"/>
              <a:ext cx="292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02" name="Rectangle 6"/>
            <p:cNvSpPr>
              <a:spLocks noChangeArrowheads="1"/>
            </p:cNvSpPr>
            <p:nvPr/>
          </p:nvSpPr>
          <p:spPr bwMode="auto">
            <a:xfrm>
              <a:off x="1619" y="2184"/>
              <a:ext cx="292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03" name="Rectangle 7"/>
            <p:cNvSpPr>
              <a:spLocks noChangeArrowheads="1"/>
            </p:cNvSpPr>
            <p:nvPr/>
          </p:nvSpPr>
          <p:spPr bwMode="auto">
            <a:xfrm>
              <a:off x="1911" y="2184"/>
              <a:ext cx="291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04" name="Rectangle 8"/>
            <p:cNvSpPr>
              <a:spLocks noChangeArrowheads="1"/>
            </p:cNvSpPr>
            <p:nvPr/>
          </p:nvSpPr>
          <p:spPr bwMode="auto">
            <a:xfrm>
              <a:off x="1794" y="1662"/>
              <a:ext cx="408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05" name="Rectangle 9"/>
            <p:cNvSpPr>
              <a:spLocks noChangeArrowheads="1"/>
            </p:cNvSpPr>
            <p:nvPr/>
          </p:nvSpPr>
          <p:spPr bwMode="auto">
            <a:xfrm>
              <a:off x="1327" y="1662"/>
              <a:ext cx="467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06" name="Rectangle 10"/>
            <p:cNvSpPr>
              <a:spLocks noChangeArrowheads="1"/>
            </p:cNvSpPr>
            <p:nvPr/>
          </p:nvSpPr>
          <p:spPr bwMode="auto">
            <a:xfrm>
              <a:off x="1152" y="1488"/>
              <a:ext cx="1225" cy="17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07" name="Rectangle 11"/>
            <p:cNvSpPr>
              <a:spLocks noChangeArrowheads="1"/>
            </p:cNvSpPr>
            <p:nvPr/>
          </p:nvSpPr>
          <p:spPr bwMode="auto">
            <a:xfrm>
              <a:off x="1152" y="1662"/>
              <a:ext cx="175" cy="104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08" name="Rectangle 12"/>
            <p:cNvSpPr>
              <a:spLocks noChangeArrowheads="1"/>
            </p:cNvSpPr>
            <p:nvPr/>
          </p:nvSpPr>
          <p:spPr bwMode="auto">
            <a:xfrm>
              <a:off x="2202" y="1662"/>
              <a:ext cx="175" cy="104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09" name="Rectangle 13"/>
            <p:cNvSpPr>
              <a:spLocks noChangeArrowheads="1"/>
            </p:cNvSpPr>
            <p:nvPr/>
          </p:nvSpPr>
          <p:spPr bwMode="auto">
            <a:xfrm>
              <a:off x="1152" y="2706"/>
              <a:ext cx="1225" cy="17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6396038" y="2164305"/>
            <a:ext cx="1944687" cy="2209800"/>
            <a:chOff x="2903" y="1488"/>
            <a:chExt cx="1225" cy="1392"/>
          </a:xfrm>
        </p:grpSpPr>
        <p:sp>
          <p:nvSpPr>
            <p:cNvPr id="285711" name="Rectangle 15"/>
            <p:cNvSpPr>
              <a:spLocks noChangeArrowheads="1"/>
            </p:cNvSpPr>
            <p:nvPr/>
          </p:nvSpPr>
          <p:spPr bwMode="auto">
            <a:xfrm>
              <a:off x="3078" y="2184"/>
              <a:ext cx="291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12" name="Rectangle 16"/>
            <p:cNvSpPr>
              <a:spLocks noChangeArrowheads="1"/>
            </p:cNvSpPr>
            <p:nvPr/>
          </p:nvSpPr>
          <p:spPr bwMode="auto">
            <a:xfrm>
              <a:off x="3369" y="2184"/>
              <a:ext cx="234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13" name="Rectangle 17"/>
            <p:cNvSpPr>
              <a:spLocks noChangeArrowheads="1"/>
            </p:cNvSpPr>
            <p:nvPr/>
          </p:nvSpPr>
          <p:spPr bwMode="auto">
            <a:xfrm>
              <a:off x="3603" y="2300"/>
              <a:ext cx="350" cy="4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14" name="Rectangle 18"/>
            <p:cNvSpPr>
              <a:spLocks noChangeArrowheads="1"/>
            </p:cNvSpPr>
            <p:nvPr/>
          </p:nvSpPr>
          <p:spPr bwMode="auto">
            <a:xfrm>
              <a:off x="3603" y="1662"/>
              <a:ext cx="350" cy="6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15" name="Rectangle 19"/>
            <p:cNvSpPr>
              <a:spLocks noChangeArrowheads="1"/>
            </p:cNvSpPr>
            <p:nvPr/>
          </p:nvSpPr>
          <p:spPr bwMode="auto">
            <a:xfrm>
              <a:off x="3078" y="1662"/>
              <a:ext cx="525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16" name="Rectangle 20"/>
            <p:cNvSpPr>
              <a:spLocks noChangeArrowheads="1"/>
            </p:cNvSpPr>
            <p:nvPr/>
          </p:nvSpPr>
          <p:spPr bwMode="auto">
            <a:xfrm>
              <a:off x="2903" y="1488"/>
              <a:ext cx="1225" cy="17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17" name="Rectangle 21"/>
            <p:cNvSpPr>
              <a:spLocks noChangeArrowheads="1"/>
            </p:cNvSpPr>
            <p:nvPr/>
          </p:nvSpPr>
          <p:spPr bwMode="auto">
            <a:xfrm>
              <a:off x="2903" y="1662"/>
              <a:ext cx="175" cy="104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18" name="Rectangle 22"/>
            <p:cNvSpPr>
              <a:spLocks noChangeArrowheads="1"/>
            </p:cNvSpPr>
            <p:nvPr/>
          </p:nvSpPr>
          <p:spPr bwMode="auto">
            <a:xfrm>
              <a:off x="3953" y="1662"/>
              <a:ext cx="175" cy="104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19" name="Rectangle 23"/>
            <p:cNvSpPr>
              <a:spLocks noChangeArrowheads="1"/>
            </p:cNvSpPr>
            <p:nvPr/>
          </p:nvSpPr>
          <p:spPr bwMode="auto">
            <a:xfrm>
              <a:off x="2903" y="2706"/>
              <a:ext cx="1225" cy="17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3352800" y="2242093"/>
            <a:ext cx="2438400" cy="2057400"/>
            <a:chOff x="1776" y="2736"/>
            <a:chExt cx="1536" cy="1296"/>
          </a:xfrm>
        </p:grpSpPr>
        <p:sp>
          <p:nvSpPr>
            <p:cNvPr id="285721" name="Line 25"/>
            <p:cNvSpPr>
              <a:spLocks noChangeShapeType="1"/>
            </p:cNvSpPr>
            <p:nvPr/>
          </p:nvSpPr>
          <p:spPr bwMode="auto">
            <a:xfrm flipH="1" flipV="1">
              <a:off x="2304" y="3696"/>
              <a:ext cx="144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22" name="Line 26"/>
            <p:cNvSpPr>
              <a:spLocks noChangeShapeType="1"/>
            </p:cNvSpPr>
            <p:nvPr/>
          </p:nvSpPr>
          <p:spPr bwMode="auto">
            <a:xfrm flipV="1">
              <a:off x="2448" y="3504"/>
              <a:ext cx="48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23" name="Line 27"/>
            <p:cNvSpPr>
              <a:spLocks noChangeShapeType="1"/>
            </p:cNvSpPr>
            <p:nvPr/>
          </p:nvSpPr>
          <p:spPr bwMode="auto">
            <a:xfrm flipH="1">
              <a:off x="1824" y="3264"/>
              <a:ext cx="43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24" name="Line 28"/>
            <p:cNvSpPr>
              <a:spLocks noChangeShapeType="1"/>
            </p:cNvSpPr>
            <p:nvPr/>
          </p:nvSpPr>
          <p:spPr bwMode="auto">
            <a:xfrm>
              <a:off x="1824" y="3504"/>
              <a:ext cx="48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25" name="Line 29"/>
            <p:cNvSpPr>
              <a:spLocks noChangeShapeType="1"/>
            </p:cNvSpPr>
            <p:nvPr/>
          </p:nvSpPr>
          <p:spPr bwMode="auto">
            <a:xfrm flipV="1">
              <a:off x="2256" y="2784"/>
              <a:ext cx="24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26" name="Line 30"/>
            <p:cNvSpPr>
              <a:spLocks noChangeShapeType="1"/>
            </p:cNvSpPr>
            <p:nvPr/>
          </p:nvSpPr>
          <p:spPr bwMode="auto">
            <a:xfrm>
              <a:off x="2496" y="2784"/>
              <a:ext cx="33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27" name="Line 31"/>
            <p:cNvSpPr>
              <a:spLocks noChangeShapeType="1"/>
            </p:cNvSpPr>
            <p:nvPr/>
          </p:nvSpPr>
          <p:spPr bwMode="auto">
            <a:xfrm flipH="1">
              <a:off x="2448" y="3600"/>
              <a:ext cx="384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28" name="Line 32"/>
            <p:cNvSpPr>
              <a:spLocks noChangeShapeType="1"/>
            </p:cNvSpPr>
            <p:nvPr/>
          </p:nvSpPr>
          <p:spPr bwMode="auto">
            <a:xfrm flipV="1">
              <a:off x="2832" y="3504"/>
              <a:ext cx="432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29" name="Line 33"/>
            <p:cNvSpPr>
              <a:spLocks noChangeShapeType="1"/>
            </p:cNvSpPr>
            <p:nvPr/>
          </p:nvSpPr>
          <p:spPr bwMode="auto">
            <a:xfrm flipH="1" flipV="1">
              <a:off x="2832" y="3264"/>
              <a:ext cx="43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30" name="Freeform 34"/>
            <p:cNvSpPr>
              <a:spLocks/>
            </p:cNvSpPr>
            <p:nvPr/>
          </p:nvSpPr>
          <p:spPr bwMode="auto">
            <a:xfrm>
              <a:off x="2448" y="3504"/>
              <a:ext cx="816" cy="480"/>
            </a:xfrm>
            <a:custGeom>
              <a:avLst/>
              <a:gdLst/>
              <a:ahLst/>
              <a:cxnLst>
                <a:cxn ang="0">
                  <a:pos x="0" y="480"/>
                </a:cxn>
                <a:cxn ang="0">
                  <a:pos x="576" y="384"/>
                </a:cxn>
                <a:cxn ang="0">
                  <a:pos x="816" y="0"/>
                </a:cxn>
              </a:cxnLst>
              <a:rect l="0" t="0" r="r" b="b"/>
              <a:pathLst>
                <a:path w="816" h="480">
                  <a:moveTo>
                    <a:pt x="0" y="480"/>
                  </a:moveTo>
                  <a:cubicBezTo>
                    <a:pt x="220" y="472"/>
                    <a:pt x="440" y="464"/>
                    <a:pt x="576" y="384"/>
                  </a:cubicBezTo>
                  <a:cubicBezTo>
                    <a:pt x="712" y="304"/>
                    <a:pt x="776" y="64"/>
                    <a:pt x="816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31" name="Freeform 35"/>
            <p:cNvSpPr>
              <a:spLocks/>
            </p:cNvSpPr>
            <p:nvPr/>
          </p:nvSpPr>
          <p:spPr bwMode="auto">
            <a:xfrm>
              <a:off x="2496" y="2784"/>
              <a:ext cx="768" cy="720"/>
            </a:xfrm>
            <a:custGeom>
              <a:avLst/>
              <a:gdLst/>
              <a:ahLst/>
              <a:cxnLst>
                <a:cxn ang="0">
                  <a:pos x="768" y="720"/>
                </a:cxn>
                <a:cxn ang="0">
                  <a:pos x="576" y="144"/>
                </a:cxn>
                <a:cxn ang="0">
                  <a:pos x="0" y="0"/>
                </a:cxn>
              </a:cxnLst>
              <a:rect l="0" t="0" r="r" b="b"/>
              <a:pathLst>
                <a:path w="768" h="720">
                  <a:moveTo>
                    <a:pt x="768" y="720"/>
                  </a:moveTo>
                  <a:cubicBezTo>
                    <a:pt x="736" y="492"/>
                    <a:pt x="704" y="264"/>
                    <a:pt x="576" y="144"/>
                  </a:cubicBezTo>
                  <a:cubicBezTo>
                    <a:pt x="448" y="24"/>
                    <a:pt x="224" y="12"/>
                    <a:pt x="0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32" name="Freeform 36"/>
            <p:cNvSpPr>
              <a:spLocks/>
            </p:cNvSpPr>
            <p:nvPr/>
          </p:nvSpPr>
          <p:spPr bwMode="auto">
            <a:xfrm>
              <a:off x="1808" y="2784"/>
              <a:ext cx="688" cy="720"/>
            </a:xfrm>
            <a:custGeom>
              <a:avLst/>
              <a:gdLst/>
              <a:ahLst/>
              <a:cxnLst>
                <a:cxn ang="0">
                  <a:pos x="688" y="0"/>
                </a:cxn>
                <a:cxn ang="0">
                  <a:pos x="112" y="192"/>
                </a:cxn>
                <a:cxn ang="0">
                  <a:pos x="16" y="720"/>
                </a:cxn>
              </a:cxnLst>
              <a:rect l="0" t="0" r="r" b="b"/>
              <a:pathLst>
                <a:path w="688" h="720">
                  <a:moveTo>
                    <a:pt x="688" y="0"/>
                  </a:moveTo>
                  <a:cubicBezTo>
                    <a:pt x="456" y="36"/>
                    <a:pt x="224" y="72"/>
                    <a:pt x="112" y="192"/>
                  </a:cubicBezTo>
                  <a:cubicBezTo>
                    <a:pt x="0" y="312"/>
                    <a:pt x="8" y="516"/>
                    <a:pt x="16" y="72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33" name="Freeform 37"/>
            <p:cNvSpPr>
              <a:spLocks/>
            </p:cNvSpPr>
            <p:nvPr/>
          </p:nvSpPr>
          <p:spPr bwMode="auto">
            <a:xfrm>
              <a:off x="1824" y="3504"/>
              <a:ext cx="624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384"/>
                </a:cxn>
                <a:cxn ang="0">
                  <a:pos x="624" y="480"/>
                </a:cxn>
              </a:cxnLst>
              <a:rect l="0" t="0" r="r" b="b"/>
              <a:pathLst>
                <a:path w="624" h="480">
                  <a:moveTo>
                    <a:pt x="0" y="0"/>
                  </a:moveTo>
                  <a:cubicBezTo>
                    <a:pt x="20" y="152"/>
                    <a:pt x="40" y="304"/>
                    <a:pt x="144" y="384"/>
                  </a:cubicBezTo>
                  <a:cubicBezTo>
                    <a:pt x="248" y="464"/>
                    <a:pt x="436" y="472"/>
                    <a:pt x="624" y="48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34" name="Oval 38"/>
            <p:cNvSpPr>
              <a:spLocks noChangeArrowheads="1"/>
            </p:cNvSpPr>
            <p:nvPr/>
          </p:nvSpPr>
          <p:spPr bwMode="auto">
            <a:xfrm>
              <a:off x="1776" y="3456"/>
              <a:ext cx="96" cy="96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35" name="Oval 39"/>
            <p:cNvSpPr>
              <a:spLocks noChangeArrowheads="1"/>
            </p:cNvSpPr>
            <p:nvPr/>
          </p:nvSpPr>
          <p:spPr bwMode="auto">
            <a:xfrm>
              <a:off x="3216" y="3456"/>
              <a:ext cx="96" cy="96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36" name="Oval 40"/>
            <p:cNvSpPr>
              <a:spLocks noChangeArrowheads="1"/>
            </p:cNvSpPr>
            <p:nvPr/>
          </p:nvSpPr>
          <p:spPr bwMode="auto">
            <a:xfrm>
              <a:off x="2400" y="3936"/>
              <a:ext cx="96" cy="96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37" name="Oval 41"/>
            <p:cNvSpPr>
              <a:spLocks noChangeArrowheads="1"/>
            </p:cNvSpPr>
            <p:nvPr/>
          </p:nvSpPr>
          <p:spPr bwMode="auto">
            <a:xfrm>
              <a:off x="2448" y="2736"/>
              <a:ext cx="96" cy="96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38" name="Line 42"/>
            <p:cNvSpPr>
              <a:spLocks noChangeShapeType="1"/>
            </p:cNvSpPr>
            <p:nvPr/>
          </p:nvSpPr>
          <p:spPr bwMode="auto">
            <a:xfrm flipH="1">
              <a:off x="2304" y="3504"/>
              <a:ext cx="192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39" name="Line 43"/>
            <p:cNvSpPr>
              <a:spLocks noChangeShapeType="1"/>
            </p:cNvSpPr>
            <p:nvPr/>
          </p:nvSpPr>
          <p:spPr bwMode="auto">
            <a:xfrm flipH="1" flipV="1">
              <a:off x="2256" y="3264"/>
              <a:ext cx="48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40" name="Line 44"/>
            <p:cNvSpPr>
              <a:spLocks noChangeShapeType="1"/>
            </p:cNvSpPr>
            <p:nvPr/>
          </p:nvSpPr>
          <p:spPr bwMode="auto">
            <a:xfrm flipH="1" flipV="1">
              <a:off x="2256" y="3264"/>
              <a:ext cx="24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41" name="Line 45"/>
            <p:cNvSpPr>
              <a:spLocks noChangeShapeType="1"/>
            </p:cNvSpPr>
            <p:nvPr/>
          </p:nvSpPr>
          <p:spPr bwMode="auto">
            <a:xfrm flipH="1">
              <a:off x="2256" y="3264"/>
              <a:ext cx="5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42" name="Line 46"/>
            <p:cNvSpPr>
              <a:spLocks noChangeShapeType="1"/>
            </p:cNvSpPr>
            <p:nvPr/>
          </p:nvSpPr>
          <p:spPr bwMode="auto">
            <a:xfrm flipH="1">
              <a:off x="2496" y="3264"/>
              <a:ext cx="336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43" name="Line 47"/>
            <p:cNvSpPr>
              <a:spLocks noChangeShapeType="1"/>
            </p:cNvSpPr>
            <p:nvPr/>
          </p:nvSpPr>
          <p:spPr bwMode="auto">
            <a:xfrm>
              <a:off x="2496" y="3504"/>
              <a:ext cx="336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44" name="Line 48"/>
            <p:cNvSpPr>
              <a:spLocks noChangeShapeType="1"/>
            </p:cNvSpPr>
            <p:nvPr/>
          </p:nvSpPr>
          <p:spPr bwMode="auto">
            <a:xfrm flipV="1">
              <a:off x="2832" y="3264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49"/>
            <p:cNvGrpSpPr>
              <a:grpSpLocks/>
            </p:cNvGrpSpPr>
            <p:nvPr/>
          </p:nvGrpSpPr>
          <p:grpSpPr bwMode="auto">
            <a:xfrm>
              <a:off x="2208" y="3216"/>
              <a:ext cx="672" cy="528"/>
              <a:chOff x="1872" y="3360"/>
              <a:chExt cx="672" cy="528"/>
            </a:xfrm>
          </p:grpSpPr>
          <p:sp>
            <p:nvSpPr>
              <p:cNvPr id="285746" name="Oval 50"/>
              <p:cNvSpPr>
                <a:spLocks noChangeArrowheads="1"/>
              </p:cNvSpPr>
              <p:nvPr/>
            </p:nvSpPr>
            <p:spPr bwMode="auto">
              <a:xfrm>
                <a:off x="2112" y="3600"/>
                <a:ext cx="96" cy="9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5747" name="Oval 51"/>
              <p:cNvSpPr>
                <a:spLocks noChangeArrowheads="1"/>
              </p:cNvSpPr>
              <p:nvPr/>
            </p:nvSpPr>
            <p:spPr bwMode="auto">
              <a:xfrm>
                <a:off x="2448" y="3696"/>
                <a:ext cx="96" cy="9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5748" name="Oval 52"/>
              <p:cNvSpPr>
                <a:spLocks noChangeArrowheads="1"/>
              </p:cNvSpPr>
              <p:nvPr/>
            </p:nvSpPr>
            <p:spPr bwMode="auto">
              <a:xfrm>
                <a:off x="2448" y="3360"/>
                <a:ext cx="96" cy="9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5749" name="Oval 53"/>
              <p:cNvSpPr>
                <a:spLocks noChangeArrowheads="1"/>
              </p:cNvSpPr>
              <p:nvPr/>
            </p:nvSpPr>
            <p:spPr bwMode="auto">
              <a:xfrm>
                <a:off x="1920" y="3792"/>
                <a:ext cx="96" cy="9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5750" name="Oval 54"/>
              <p:cNvSpPr>
                <a:spLocks noChangeArrowheads="1"/>
              </p:cNvSpPr>
              <p:nvPr/>
            </p:nvSpPr>
            <p:spPr bwMode="auto">
              <a:xfrm>
                <a:off x="1872" y="3360"/>
                <a:ext cx="96" cy="9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088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Problems on maps</a:t>
            </a:r>
            <a:endParaRPr lang="en-US" dirty="0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Luxembourg</a:t>
            </a:r>
          </a:p>
          <a:p>
            <a:r>
              <a:rPr lang="en-US" altLang="en-US" smtClean="0"/>
              <a:t>Paraguay</a:t>
            </a:r>
          </a:p>
          <a:p>
            <a:r>
              <a:rPr lang="en-US" altLang="en-US" smtClean="0"/>
              <a:t>Malawi</a:t>
            </a:r>
          </a:p>
          <a:p>
            <a:r>
              <a:rPr lang="en-US" altLang="en-US" smtClean="0"/>
              <a:t>Rwanda</a:t>
            </a:r>
            <a:br>
              <a:rPr lang="en-US" altLang="en-US" smtClean="0"/>
            </a:br>
            <a:r>
              <a:rPr lang="en-US" altLang="en-US" smtClean="0"/>
              <a:t>&amp; Burundi</a:t>
            </a:r>
            <a:br>
              <a:rPr lang="en-US" altLang="en-US" smtClean="0"/>
            </a:br>
            <a:endParaRPr lang="en-US" altLang="en-US" smtClean="0"/>
          </a:p>
          <a:p>
            <a:r>
              <a:rPr lang="en-US" altLang="en-US" smtClean="0"/>
              <a:t>Moldova</a:t>
            </a:r>
          </a:p>
          <a:p>
            <a:r>
              <a:rPr lang="en-US" altLang="en-US" smtClean="0"/>
              <a:t>Andorra</a:t>
            </a:r>
          </a:p>
          <a:p>
            <a:r>
              <a:rPr lang="en-US" altLang="en-US" smtClean="0"/>
              <a:t>Nepal</a:t>
            </a:r>
          </a:p>
          <a:p>
            <a:r>
              <a:rPr lang="en-US" altLang="en-US" smtClean="0"/>
              <a:t>Bhutan</a:t>
            </a:r>
          </a:p>
          <a:p>
            <a:r>
              <a:rPr lang="en-US" altLang="en-US" smtClean="0"/>
              <a:t>Mongolia</a:t>
            </a:r>
          </a:p>
          <a:p>
            <a:endParaRPr lang="en-US" altLang="en-US" smtClean="0"/>
          </a:p>
          <a:p>
            <a:r>
              <a:rPr lang="en-US" altLang="en-US" smtClean="0"/>
              <a:t>Lesotho</a:t>
            </a:r>
          </a:p>
          <a:p>
            <a:r>
              <a:rPr lang="en-US" altLang="en-US" smtClean="0"/>
              <a:t>Bundesland Berlin</a:t>
            </a:r>
            <a:endParaRPr lang="nl-NL" altLang="en-US"/>
          </a:p>
        </p:txBody>
      </p:sp>
      <p:pic>
        <p:nvPicPr>
          <p:cNvPr id="91140" name="Picture 4" descr="europe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174" y="1498599"/>
            <a:ext cx="67056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62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nederland"/>
          <p:cNvPicPr>
            <a:picLocks noChangeAspect="1" noChangeArrowheads="1"/>
          </p:cNvPicPr>
          <p:nvPr/>
        </p:nvPicPr>
        <p:blipFill>
          <a:blip r:embed="rId3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"/>
          <a:stretch>
            <a:fillRect/>
          </a:stretch>
        </p:blipFill>
        <p:spPr bwMode="auto">
          <a:xfrm>
            <a:off x="3524250" y="304800"/>
            <a:ext cx="5145088" cy="628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0" name="Oval 4"/>
          <p:cNvSpPr>
            <a:spLocks noChangeArrowheads="1"/>
          </p:cNvSpPr>
          <p:nvPr/>
        </p:nvSpPr>
        <p:spPr bwMode="auto">
          <a:xfrm>
            <a:off x="5486400" y="2438400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Oval 5"/>
          <p:cNvSpPr>
            <a:spLocks noChangeArrowheads="1"/>
          </p:cNvSpPr>
          <p:nvPr/>
        </p:nvSpPr>
        <p:spPr bwMode="auto">
          <a:xfrm>
            <a:off x="4953000" y="3657600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2" name="Oval 6"/>
          <p:cNvSpPr>
            <a:spLocks noChangeArrowheads="1"/>
          </p:cNvSpPr>
          <p:nvPr/>
        </p:nvSpPr>
        <p:spPr bwMode="auto">
          <a:xfrm>
            <a:off x="4114800" y="4648200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3" name="Oval 7"/>
          <p:cNvSpPr>
            <a:spLocks noChangeArrowheads="1"/>
          </p:cNvSpPr>
          <p:nvPr/>
        </p:nvSpPr>
        <p:spPr bwMode="auto">
          <a:xfrm>
            <a:off x="6019800" y="4572000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4" name="Oval 8"/>
          <p:cNvSpPr>
            <a:spLocks noChangeArrowheads="1"/>
          </p:cNvSpPr>
          <p:nvPr/>
        </p:nvSpPr>
        <p:spPr bwMode="auto">
          <a:xfrm>
            <a:off x="6934200" y="5410200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5" name="Oval 9"/>
          <p:cNvSpPr>
            <a:spLocks noChangeArrowheads="1"/>
          </p:cNvSpPr>
          <p:nvPr/>
        </p:nvSpPr>
        <p:spPr bwMode="auto">
          <a:xfrm>
            <a:off x="6858000" y="3429000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Oval 10"/>
          <p:cNvSpPr>
            <a:spLocks noChangeArrowheads="1"/>
          </p:cNvSpPr>
          <p:nvPr/>
        </p:nvSpPr>
        <p:spPr bwMode="auto">
          <a:xfrm>
            <a:off x="5943600" y="3352800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Oval 11"/>
          <p:cNvSpPr>
            <a:spLocks noChangeArrowheads="1"/>
          </p:cNvSpPr>
          <p:nvPr/>
        </p:nvSpPr>
        <p:spPr bwMode="auto">
          <a:xfrm>
            <a:off x="7848600" y="1752600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Oval 12"/>
          <p:cNvSpPr>
            <a:spLocks noChangeArrowheads="1"/>
          </p:cNvSpPr>
          <p:nvPr/>
        </p:nvSpPr>
        <p:spPr bwMode="auto">
          <a:xfrm>
            <a:off x="7467600" y="2667000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Oval 13"/>
          <p:cNvSpPr>
            <a:spLocks noChangeArrowheads="1"/>
          </p:cNvSpPr>
          <p:nvPr/>
        </p:nvSpPr>
        <p:spPr bwMode="auto">
          <a:xfrm>
            <a:off x="6477000" y="2514600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7924800" y="914400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Oval 15"/>
          <p:cNvSpPr>
            <a:spLocks noChangeArrowheads="1"/>
          </p:cNvSpPr>
          <p:nvPr/>
        </p:nvSpPr>
        <p:spPr bwMode="auto">
          <a:xfrm>
            <a:off x="6705600" y="1219200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Line 16"/>
          <p:cNvSpPr>
            <a:spLocks noChangeShapeType="1"/>
          </p:cNvSpPr>
          <p:nvPr/>
        </p:nvSpPr>
        <p:spPr bwMode="auto">
          <a:xfrm>
            <a:off x="5562600" y="2514600"/>
            <a:ext cx="9906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3" name="Line 17"/>
          <p:cNvSpPr>
            <a:spLocks noChangeShapeType="1"/>
          </p:cNvSpPr>
          <p:nvPr/>
        </p:nvSpPr>
        <p:spPr bwMode="auto">
          <a:xfrm flipH="1">
            <a:off x="5029200" y="2514600"/>
            <a:ext cx="533400" cy="121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4" name="Line 18"/>
          <p:cNvSpPr>
            <a:spLocks noChangeShapeType="1"/>
          </p:cNvSpPr>
          <p:nvPr/>
        </p:nvSpPr>
        <p:spPr bwMode="auto">
          <a:xfrm flipH="1">
            <a:off x="4191000" y="3733800"/>
            <a:ext cx="83820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5" name="Line 19"/>
          <p:cNvSpPr>
            <a:spLocks noChangeShapeType="1"/>
          </p:cNvSpPr>
          <p:nvPr/>
        </p:nvSpPr>
        <p:spPr bwMode="auto">
          <a:xfrm flipV="1">
            <a:off x="4191000" y="4648200"/>
            <a:ext cx="19050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6" name="Line 20"/>
          <p:cNvSpPr>
            <a:spLocks noChangeShapeType="1"/>
          </p:cNvSpPr>
          <p:nvPr/>
        </p:nvSpPr>
        <p:spPr bwMode="auto">
          <a:xfrm>
            <a:off x="6096000" y="4648200"/>
            <a:ext cx="9144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7" name="Line 21"/>
          <p:cNvSpPr>
            <a:spLocks noChangeShapeType="1"/>
          </p:cNvSpPr>
          <p:nvPr/>
        </p:nvSpPr>
        <p:spPr bwMode="auto">
          <a:xfrm flipH="1" flipV="1">
            <a:off x="6934200" y="3505200"/>
            <a:ext cx="76200" cy="1981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8" name="Line 22"/>
          <p:cNvSpPr>
            <a:spLocks noChangeShapeType="1"/>
          </p:cNvSpPr>
          <p:nvPr/>
        </p:nvSpPr>
        <p:spPr bwMode="auto">
          <a:xfrm flipH="1">
            <a:off x="6096000" y="3505200"/>
            <a:ext cx="83820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9" name="Line 23"/>
          <p:cNvSpPr>
            <a:spLocks noChangeShapeType="1"/>
          </p:cNvSpPr>
          <p:nvPr/>
        </p:nvSpPr>
        <p:spPr bwMode="auto">
          <a:xfrm flipH="1" flipV="1">
            <a:off x="5029200" y="3733800"/>
            <a:ext cx="10668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1" name="Line 25"/>
          <p:cNvSpPr>
            <a:spLocks noChangeShapeType="1"/>
          </p:cNvSpPr>
          <p:nvPr/>
        </p:nvSpPr>
        <p:spPr bwMode="auto">
          <a:xfrm flipV="1">
            <a:off x="5029200" y="3429000"/>
            <a:ext cx="9906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 flipH="1" flipV="1">
            <a:off x="5562600" y="2514600"/>
            <a:ext cx="4572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 flipV="1">
            <a:off x="6019800" y="2590800"/>
            <a:ext cx="5334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6019800" y="3429000"/>
            <a:ext cx="9144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5" name="Line 29"/>
          <p:cNvSpPr>
            <a:spLocks noChangeShapeType="1"/>
          </p:cNvSpPr>
          <p:nvPr/>
        </p:nvSpPr>
        <p:spPr bwMode="auto">
          <a:xfrm flipH="1" flipV="1">
            <a:off x="6553200" y="2590800"/>
            <a:ext cx="3810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6" name="Line 30"/>
          <p:cNvSpPr>
            <a:spLocks noChangeShapeType="1"/>
          </p:cNvSpPr>
          <p:nvPr/>
        </p:nvSpPr>
        <p:spPr bwMode="auto">
          <a:xfrm flipV="1">
            <a:off x="6553200" y="1295400"/>
            <a:ext cx="22860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7" name="Line 31"/>
          <p:cNvSpPr>
            <a:spLocks noChangeShapeType="1"/>
          </p:cNvSpPr>
          <p:nvPr/>
        </p:nvSpPr>
        <p:spPr bwMode="auto">
          <a:xfrm flipV="1">
            <a:off x="6781800" y="990600"/>
            <a:ext cx="12192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8" name="Line 32"/>
          <p:cNvSpPr>
            <a:spLocks noChangeShapeType="1"/>
          </p:cNvSpPr>
          <p:nvPr/>
        </p:nvSpPr>
        <p:spPr bwMode="auto">
          <a:xfrm flipH="1">
            <a:off x="7924800" y="990600"/>
            <a:ext cx="76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9" name="Line 33"/>
          <p:cNvSpPr>
            <a:spLocks noChangeShapeType="1"/>
          </p:cNvSpPr>
          <p:nvPr/>
        </p:nvSpPr>
        <p:spPr bwMode="auto">
          <a:xfrm flipH="1" flipV="1">
            <a:off x="6781800" y="1295400"/>
            <a:ext cx="11430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90" name="Line 34"/>
          <p:cNvSpPr>
            <a:spLocks noChangeShapeType="1"/>
          </p:cNvSpPr>
          <p:nvPr/>
        </p:nvSpPr>
        <p:spPr bwMode="auto">
          <a:xfrm>
            <a:off x="6781800" y="1295400"/>
            <a:ext cx="7620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91" name="Line 35"/>
          <p:cNvSpPr>
            <a:spLocks noChangeShapeType="1"/>
          </p:cNvSpPr>
          <p:nvPr/>
        </p:nvSpPr>
        <p:spPr bwMode="auto">
          <a:xfrm flipH="1" flipV="1">
            <a:off x="6553200" y="2590800"/>
            <a:ext cx="99060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 flipV="1">
            <a:off x="6934200" y="2743200"/>
            <a:ext cx="609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 flipV="1">
            <a:off x="7543800" y="1828800"/>
            <a:ext cx="3810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96" name="Text Box 40"/>
          <p:cNvSpPr txBox="1">
            <a:spLocks noChangeArrowheads="1"/>
          </p:cNvSpPr>
          <p:nvPr/>
        </p:nvSpPr>
        <p:spPr bwMode="auto">
          <a:xfrm>
            <a:off x="4800600" y="4724400"/>
            <a:ext cx="882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1">
                <a:latin typeface="Verdana" pitchFamily="34" charset="0"/>
              </a:rPr>
              <a:t>W-E</a:t>
            </a:r>
            <a:endParaRPr lang="nl-NL" altLang="en-US" b="1">
              <a:latin typeface="Verdana" pitchFamily="34" charset="0"/>
            </a:endParaRPr>
          </a:p>
        </p:txBody>
      </p:sp>
      <p:sp>
        <p:nvSpPr>
          <p:cNvPr id="45097" name="Text Box 41"/>
          <p:cNvSpPr txBox="1">
            <a:spLocks noChangeArrowheads="1"/>
          </p:cNvSpPr>
          <p:nvPr/>
        </p:nvSpPr>
        <p:spPr bwMode="auto">
          <a:xfrm>
            <a:off x="7086600" y="3886200"/>
            <a:ext cx="4429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1">
                <a:latin typeface="Verdana" pitchFamily="34" charset="0"/>
              </a:rPr>
              <a:t>N</a:t>
            </a:r>
          </a:p>
          <a:p>
            <a:pPr algn="l"/>
            <a:r>
              <a:rPr lang="en-US" altLang="en-US" b="1">
                <a:latin typeface="Verdana" pitchFamily="34" charset="0"/>
              </a:rPr>
              <a:t>|</a:t>
            </a:r>
          </a:p>
          <a:p>
            <a:pPr algn="l"/>
            <a:r>
              <a:rPr lang="en-US" altLang="en-US" b="1">
                <a:latin typeface="Verdana" pitchFamily="34" charset="0"/>
              </a:rPr>
              <a:t>S</a:t>
            </a:r>
            <a:endParaRPr lang="nl-NL" altLang="en-US" b="1">
              <a:latin typeface="Verdana" pitchFamily="34" charset="0"/>
            </a:endParaRPr>
          </a:p>
        </p:txBody>
      </p:sp>
      <p:sp>
        <p:nvSpPr>
          <p:cNvPr id="45099" name="Freeform 43"/>
          <p:cNvSpPr>
            <a:spLocks/>
          </p:cNvSpPr>
          <p:nvPr/>
        </p:nvSpPr>
        <p:spPr bwMode="auto">
          <a:xfrm>
            <a:off x="5029200" y="3505200"/>
            <a:ext cx="1905000" cy="355600"/>
          </a:xfrm>
          <a:custGeom>
            <a:avLst/>
            <a:gdLst>
              <a:gd name="T0" fmla="*/ 0 w 1200"/>
              <a:gd name="T1" fmla="*/ 144 h 224"/>
              <a:gd name="T2" fmla="*/ 336 w 1200"/>
              <a:gd name="T3" fmla="*/ 192 h 224"/>
              <a:gd name="T4" fmla="*/ 720 w 1200"/>
              <a:gd name="T5" fmla="*/ 192 h 224"/>
              <a:gd name="T6" fmla="*/ 1200 w 1200"/>
              <a:gd name="T7" fmla="*/ 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00" h="224">
                <a:moveTo>
                  <a:pt x="0" y="144"/>
                </a:moveTo>
                <a:cubicBezTo>
                  <a:pt x="108" y="164"/>
                  <a:pt x="216" y="184"/>
                  <a:pt x="336" y="192"/>
                </a:cubicBezTo>
                <a:cubicBezTo>
                  <a:pt x="456" y="200"/>
                  <a:pt x="576" y="224"/>
                  <a:pt x="720" y="192"/>
                </a:cubicBezTo>
                <a:cubicBezTo>
                  <a:pt x="864" y="160"/>
                  <a:pt x="1032" y="80"/>
                  <a:pt x="1200" y="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00" name="Rectangle 4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/>
              <a:t>Face graph</a:t>
            </a:r>
          </a:p>
        </p:txBody>
      </p:sp>
      <p:sp>
        <p:nvSpPr>
          <p:cNvPr id="45101" name="Rectangle 45"/>
          <p:cNvSpPr>
            <a:spLocks noGrp="1" noChangeArrowheads="1"/>
          </p:cNvSpPr>
          <p:nvPr>
            <p:ph type="body" idx="1"/>
          </p:nvPr>
        </p:nvSpPr>
        <p:spPr>
          <a:xfrm>
            <a:off x="685800" y="1641475"/>
            <a:ext cx="7772400" cy="4835525"/>
          </a:xfrm>
        </p:spPr>
        <p:txBody>
          <a:bodyPr/>
          <a:lstStyle/>
          <a:p>
            <a:r>
              <a:rPr lang="en-US" altLang="en-US"/>
              <a:t>Face graph (triangulated)</a:t>
            </a:r>
            <a:br>
              <a:rPr lang="en-US" altLang="en-US"/>
            </a:br>
            <a:endParaRPr lang="en-US" altLang="en-US" sz="800"/>
          </a:p>
          <a:p>
            <a:r>
              <a:rPr lang="en-US" altLang="en-US"/>
              <a:t>Orientations on edges </a:t>
            </a:r>
            <a:br>
              <a:rPr lang="en-US" altLang="en-US"/>
            </a:br>
            <a:r>
              <a:rPr lang="en-US" altLang="en-US"/>
              <a:t>(WE, EW, NS, SN)</a:t>
            </a:r>
          </a:p>
        </p:txBody>
      </p:sp>
    </p:spTree>
    <p:extLst>
      <p:ext uri="{BB962C8B-B14F-4D97-AF65-F5344CB8AC3E}">
        <p14:creationId xmlns:p14="http://schemas.microsoft.com/office/powerpoint/2010/main" val="73443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Realizable …</a:t>
            </a:r>
            <a:endParaRPr lang="nl-NL" altLang="en-US"/>
          </a:p>
        </p:txBody>
      </p:sp>
      <p:sp>
        <p:nvSpPr>
          <p:cNvPr id="47126" name="Rectangle 2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If the labels around every node read N+ W+ S+ E+  counterclockwise (corollary of [Kant &amp; He ’97])</a:t>
            </a:r>
            <a:endParaRPr lang="nl-NL" altLang="en-US" dirty="0" smtClean="0"/>
          </a:p>
          <a:p>
            <a:endParaRPr lang="en-US" altLang="en-US" dirty="0"/>
          </a:p>
        </p:txBody>
      </p:sp>
      <p:grpSp>
        <p:nvGrpSpPr>
          <p:cNvPr id="47127" name="Group 23"/>
          <p:cNvGrpSpPr>
            <a:grpSpLocks/>
          </p:cNvGrpSpPr>
          <p:nvPr/>
        </p:nvGrpSpPr>
        <p:grpSpPr bwMode="auto">
          <a:xfrm>
            <a:off x="2657475" y="3190875"/>
            <a:ext cx="3249613" cy="2743200"/>
            <a:chOff x="1152" y="2261"/>
            <a:chExt cx="2047" cy="1728"/>
          </a:xfrm>
        </p:grpSpPr>
        <p:sp>
          <p:nvSpPr>
            <p:cNvPr id="47108" name="Oval 4"/>
            <p:cNvSpPr>
              <a:spLocks noChangeArrowheads="1"/>
            </p:cNvSpPr>
            <p:nvPr/>
          </p:nvSpPr>
          <p:spPr bwMode="auto">
            <a:xfrm>
              <a:off x="2160" y="3072"/>
              <a:ext cx="96" cy="9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9" name="Line 5"/>
            <p:cNvSpPr>
              <a:spLocks noChangeShapeType="1"/>
            </p:cNvSpPr>
            <p:nvPr/>
          </p:nvSpPr>
          <p:spPr bwMode="auto">
            <a:xfrm flipH="1" flipV="1">
              <a:off x="1824" y="2688"/>
              <a:ext cx="384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10" name="Line 6"/>
            <p:cNvSpPr>
              <a:spLocks noChangeShapeType="1"/>
            </p:cNvSpPr>
            <p:nvPr/>
          </p:nvSpPr>
          <p:spPr bwMode="auto">
            <a:xfrm flipH="1" flipV="1">
              <a:off x="2016" y="2544"/>
              <a:ext cx="192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11" name="Line 7"/>
            <p:cNvSpPr>
              <a:spLocks noChangeShapeType="1"/>
            </p:cNvSpPr>
            <p:nvPr/>
          </p:nvSpPr>
          <p:spPr bwMode="auto">
            <a:xfrm flipV="1">
              <a:off x="2208" y="2640"/>
              <a:ext cx="48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12" name="Line 8"/>
            <p:cNvSpPr>
              <a:spLocks noChangeShapeType="1"/>
            </p:cNvSpPr>
            <p:nvPr/>
          </p:nvSpPr>
          <p:spPr bwMode="auto">
            <a:xfrm flipV="1">
              <a:off x="2208" y="2928"/>
              <a:ext cx="576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13" name="Line 9"/>
            <p:cNvSpPr>
              <a:spLocks noChangeShapeType="1"/>
            </p:cNvSpPr>
            <p:nvPr/>
          </p:nvSpPr>
          <p:spPr bwMode="auto">
            <a:xfrm>
              <a:off x="2208" y="3120"/>
              <a:ext cx="480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14" name="Line 10"/>
            <p:cNvSpPr>
              <a:spLocks noChangeShapeType="1"/>
            </p:cNvSpPr>
            <p:nvPr/>
          </p:nvSpPr>
          <p:spPr bwMode="auto">
            <a:xfrm>
              <a:off x="2208" y="3120"/>
              <a:ext cx="192" cy="5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15" name="Line 11"/>
            <p:cNvSpPr>
              <a:spLocks noChangeShapeType="1"/>
            </p:cNvSpPr>
            <p:nvPr/>
          </p:nvSpPr>
          <p:spPr bwMode="auto">
            <a:xfrm flipH="1">
              <a:off x="2160" y="3120"/>
              <a:ext cx="48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16" name="Line 12"/>
            <p:cNvSpPr>
              <a:spLocks noChangeShapeType="1"/>
            </p:cNvSpPr>
            <p:nvPr/>
          </p:nvSpPr>
          <p:spPr bwMode="auto">
            <a:xfrm flipH="1">
              <a:off x="1632" y="3120"/>
              <a:ext cx="576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17" name="Text Box 13"/>
            <p:cNvSpPr txBox="1">
              <a:spLocks noChangeArrowheads="1"/>
            </p:cNvSpPr>
            <p:nvPr/>
          </p:nvSpPr>
          <p:spPr bwMode="auto">
            <a:xfrm>
              <a:off x="2774" y="2761"/>
              <a:ext cx="4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solidFill>
                    <a:srgbClr val="0066FF"/>
                  </a:solidFill>
                </a:rPr>
                <a:t>EW</a:t>
              </a:r>
              <a:endParaRPr lang="nl-NL" altLang="en-US">
                <a:solidFill>
                  <a:srgbClr val="0066FF"/>
                </a:solidFill>
              </a:endParaRPr>
            </a:p>
          </p:txBody>
        </p:sp>
        <p:sp>
          <p:nvSpPr>
            <p:cNvPr id="47118" name="Text Box 14"/>
            <p:cNvSpPr txBox="1">
              <a:spLocks noChangeArrowheads="1"/>
            </p:cNvSpPr>
            <p:nvPr/>
          </p:nvSpPr>
          <p:spPr bwMode="auto">
            <a:xfrm>
              <a:off x="2688" y="3077"/>
              <a:ext cx="4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solidFill>
                    <a:srgbClr val="0066FF"/>
                  </a:solidFill>
                </a:rPr>
                <a:t>EW</a:t>
              </a:r>
              <a:endParaRPr lang="nl-NL" altLang="en-US">
                <a:solidFill>
                  <a:srgbClr val="0066FF"/>
                </a:solidFill>
              </a:endParaRPr>
            </a:p>
          </p:txBody>
        </p:sp>
        <p:sp>
          <p:nvSpPr>
            <p:cNvPr id="47119" name="Text Box 15"/>
            <p:cNvSpPr txBox="1">
              <a:spLocks noChangeArrowheads="1"/>
            </p:cNvSpPr>
            <p:nvPr/>
          </p:nvSpPr>
          <p:spPr bwMode="auto">
            <a:xfrm>
              <a:off x="1440" y="2453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solidFill>
                    <a:srgbClr val="0066FF"/>
                  </a:solidFill>
                </a:rPr>
                <a:t>SN</a:t>
              </a:r>
              <a:endParaRPr lang="nl-NL" altLang="en-US">
                <a:solidFill>
                  <a:srgbClr val="0066FF"/>
                </a:solidFill>
              </a:endParaRPr>
            </a:p>
          </p:txBody>
        </p:sp>
        <p:sp>
          <p:nvSpPr>
            <p:cNvPr id="47120" name="Text Box 16"/>
            <p:cNvSpPr txBox="1">
              <a:spLocks noChangeArrowheads="1"/>
            </p:cNvSpPr>
            <p:nvPr/>
          </p:nvSpPr>
          <p:spPr bwMode="auto">
            <a:xfrm>
              <a:off x="2304" y="3653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solidFill>
                    <a:srgbClr val="0066FF"/>
                  </a:solidFill>
                </a:rPr>
                <a:t>NS</a:t>
              </a:r>
              <a:endParaRPr lang="nl-NL" altLang="en-US">
                <a:solidFill>
                  <a:srgbClr val="0066FF"/>
                </a:solidFill>
              </a:endParaRPr>
            </a:p>
          </p:txBody>
        </p:sp>
        <p:sp>
          <p:nvSpPr>
            <p:cNvPr id="47121" name="Text Box 17"/>
            <p:cNvSpPr txBox="1">
              <a:spLocks noChangeArrowheads="1"/>
            </p:cNvSpPr>
            <p:nvPr/>
          </p:nvSpPr>
          <p:spPr bwMode="auto">
            <a:xfrm>
              <a:off x="1824" y="3701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solidFill>
                    <a:srgbClr val="0066FF"/>
                  </a:solidFill>
                </a:rPr>
                <a:t>NS</a:t>
              </a:r>
              <a:endParaRPr lang="nl-NL" altLang="en-US">
                <a:solidFill>
                  <a:srgbClr val="0066FF"/>
                </a:solidFill>
              </a:endParaRPr>
            </a:p>
          </p:txBody>
        </p:sp>
        <p:sp>
          <p:nvSpPr>
            <p:cNvPr id="47122" name="Text Box 18"/>
            <p:cNvSpPr txBox="1">
              <a:spLocks noChangeArrowheads="1"/>
            </p:cNvSpPr>
            <p:nvPr/>
          </p:nvSpPr>
          <p:spPr bwMode="auto">
            <a:xfrm>
              <a:off x="1152" y="3077"/>
              <a:ext cx="4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solidFill>
                    <a:srgbClr val="0066FF"/>
                  </a:solidFill>
                </a:rPr>
                <a:t>WE</a:t>
              </a:r>
              <a:endParaRPr lang="nl-NL" altLang="en-US">
                <a:solidFill>
                  <a:srgbClr val="0066FF"/>
                </a:solidFill>
              </a:endParaRPr>
            </a:p>
          </p:txBody>
        </p:sp>
        <p:sp>
          <p:nvSpPr>
            <p:cNvPr id="47123" name="Text Box 19"/>
            <p:cNvSpPr txBox="1">
              <a:spLocks noChangeArrowheads="1"/>
            </p:cNvSpPr>
            <p:nvPr/>
          </p:nvSpPr>
          <p:spPr bwMode="auto">
            <a:xfrm>
              <a:off x="1824" y="2261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solidFill>
                    <a:srgbClr val="0066FF"/>
                  </a:solidFill>
                </a:rPr>
                <a:t>SN</a:t>
              </a:r>
              <a:endParaRPr lang="nl-NL" altLang="en-US">
                <a:solidFill>
                  <a:srgbClr val="0066FF"/>
                </a:solidFill>
              </a:endParaRPr>
            </a:p>
          </p:txBody>
        </p:sp>
        <p:sp>
          <p:nvSpPr>
            <p:cNvPr id="47124" name="Text Box 20"/>
            <p:cNvSpPr txBox="1">
              <a:spLocks noChangeArrowheads="1"/>
            </p:cNvSpPr>
            <p:nvPr/>
          </p:nvSpPr>
          <p:spPr bwMode="auto">
            <a:xfrm>
              <a:off x="2208" y="2405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solidFill>
                    <a:srgbClr val="0066FF"/>
                  </a:solidFill>
                </a:rPr>
                <a:t>SN</a:t>
              </a:r>
              <a:endParaRPr lang="nl-NL" altLang="en-US">
                <a:solidFill>
                  <a:srgbClr val="0066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03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Cartograms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9527" y="6061067"/>
            <a:ext cx="2489200" cy="458788"/>
          </a:xfrm>
        </p:spPr>
        <p:txBody>
          <a:bodyPr anchor="b"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en-US" dirty="0" err="1" smtClean="0"/>
              <a:t>Choropleth</a:t>
            </a:r>
            <a:r>
              <a:rPr lang="en-US" altLang="en-US" dirty="0" smtClean="0"/>
              <a:t> map</a:t>
            </a:r>
          </a:p>
        </p:txBody>
      </p:sp>
      <p:pic>
        <p:nvPicPr>
          <p:cNvPr id="4100" name="Afbeelding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223963"/>
            <a:ext cx="7367588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fbeelding 5" descr="starbu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733925"/>
            <a:ext cx="16192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Afbeelding 6" descr="starbucks-legen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38" y="2663825"/>
            <a:ext cx="77946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92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3" descr="nederland"/>
          <p:cNvPicPr>
            <a:picLocks noChangeAspect="1" noChangeArrowheads="1"/>
          </p:cNvPicPr>
          <p:nvPr/>
        </p:nvPicPr>
        <p:blipFill>
          <a:blip r:embed="rId3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6863"/>
            <a:ext cx="5316538" cy="628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6" name="Oval 4"/>
          <p:cNvSpPr>
            <a:spLocks noChangeArrowheads="1"/>
          </p:cNvSpPr>
          <p:nvPr/>
        </p:nvSpPr>
        <p:spPr bwMode="auto">
          <a:xfrm>
            <a:off x="4267200" y="2430463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7" name="Oval 5"/>
          <p:cNvSpPr>
            <a:spLocks noChangeArrowheads="1"/>
          </p:cNvSpPr>
          <p:nvPr/>
        </p:nvSpPr>
        <p:spPr bwMode="auto">
          <a:xfrm>
            <a:off x="3733800" y="3649663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Oval 6"/>
          <p:cNvSpPr>
            <a:spLocks noChangeArrowheads="1"/>
          </p:cNvSpPr>
          <p:nvPr/>
        </p:nvSpPr>
        <p:spPr bwMode="auto">
          <a:xfrm>
            <a:off x="2895600" y="4640263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Oval 7"/>
          <p:cNvSpPr>
            <a:spLocks noChangeArrowheads="1"/>
          </p:cNvSpPr>
          <p:nvPr/>
        </p:nvSpPr>
        <p:spPr bwMode="auto">
          <a:xfrm>
            <a:off x="4800600" y="4564063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0" name="Oval 8"/>
          <p:cNvSpPr>
            <a:spLocks noChangeArrowheads="1"/>
          </p:cNvSpPr>
          <p:nvPr/>
        </p:nvSpPr>
        <p:spPr bwMode="auto">
          <a:xfrm>
            <a:off x="5715000" y="5402263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1" name="Oval 9"/>
          <p:cNvSpPr>
            <a:spLocks noChangeArrowheads="1"/>
          </p:cNvSpPr>
          <p:nvPr/>
        </p:nvSpPr>
        <p:spPr bwMode="auto">
          <a:xfrm>
            <a:off x="5638800" y="3421063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Oval 10"/>
          <p:cNvSpPr>
            <a:spLocks noChangeArrowheads="1"/>
          </p:cNvSpPr>
          <p:nvPr/>
        </p:nvSpPr>
        <p:spPr bwMode="auto">
          <a:xfrm>
            <a:off x="4724400" y="3344863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Oval 11"/>
          <p:cNvSpPr>
            <a:spLocks noChangeArrowheads="1"/>
          </p:cNvSpPr>
          <p:nvPr/>
        </p:nvSpPr>
        <p:spPr bwMode="auto">
          <a:xfrm>
            <a:off x="6629400" y="1744663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Oval 12"/>
          <p:cNvSpPr>
            <a:spLocks noChangeArrowheads="1"/>
          </p:cNvSpPr>
          <p:nvPr/>
        </p:nvSpPr>
        <p:spPr bwMode="auto">
          <a:xfrm>
            <a:off x="6248400" y="2659063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5" name="Oval 13"/>
          <p:cNvSpPr>
            <a:spLocks noChangeArrowheads="1"/>
          </p:cNvSpPr>
          <p:nvPr/>
        </p:nvSpPr>
        <p:spPr bwMode="auto">
          <a:xfrm>
            <a:off x="5257800" y="2506663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6" name="Oval 14"/>
          <p:cNvSpPr>
            <a:spLocks noChangeArrowheads="1"/>
          </p:cNvSpPr>
          <p:nvPr/>
        </p:nvSpPr>
        <p:spPr bwMode="auto">
          <a:xfrm>
            <a:off x="6705600" y="906463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Oval 15"/>
          <p:cNvSpPr>
            <a:spLocks noChangeArrowheads="1"/>
          </p:cNvSpPr>
          <p:nvPr/>
        </p:nvSpPr>
        <p:spPr bwMode="auto">
          <a:xfrm>
            <a:off x="5486400" y="1211263"/>
            <a:ext cx="152400" cy="1524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8" name="Line 16"/>
          <p:cNvSpPr>
            <a:spLocks noChangeShapeType="1"/>
          </p:cNvSpPr>
          <p:nvPr/>
        </p:nvSpPr>
        <p:spPr bwMode="auto">
          <a:xfrm>
            <a:off x="4343400" y="2506663"/>
            <a:ext cx="9906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9" name="Line 17"/>
          <p:cNvSpPr>
            <a:spLocks noChangeShapeType="1"/>
          </p:cNvSpPr>
          <p:nvPr/>
        </p:nvSpPr>
        <p:spPr bwMode="auto">
          <a:xfrm flipH="1">
            <a:off x="3810000" y="2506663"/>
            <a:ext cx="533400" cy="121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70" name="Line 18"/>
          <p:cNvSpPr>
            <a:spLocks noChangeShapeType="1"/>
          </p:cNvSpPr>
          <p:nvPr/>
        </p:nvSpPr>
        <p:spPr bwMode="auto">
          <a:xfrm flipH="1">
            <a:off x="2971800" y="3725863"/>
            <a:ext cx="83820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71" name="Line 19"/>
          <p:cNvSpPr>
            <a:spLocks noChangeShapeType="1"/>
          </p:cNvSpPr>
          <p:nvPr/>
        </p:nvSpPr>
        <p:spPr bwMode="auto">
          <a:xfrm flipV="1">
            <a:off x="2971800" y="4640263"/>
            <a:ext cx="19050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72" name="Line 20"/>
          <p:cNvSpPr>
            <a:spLocks noChangeShapeType="1"/>
          </p:cNvSpPr>
          <p:nvPr/>
        </p:nvSpPr>
        <p:spPr bwMode="auto">
          <a:xfrm>
            <a:off x="4876800" y="4640263"/>
            <a:ext cx="9144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73" name="Line 21"/>
          <p:cNvSpPr>
            <a:spLocks noChangeShapeType="1"/>
          </p:cNvSpPr>
          <p:nvPr/>
        </p:nvSpPr>
        <p:spPr bwMode="auto">
          <a:xfrm flipH="1" flipV="1">
            <a:off x="5715000" y="3497263"/>
            <a:ext cx="76200" cy="1981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74" name="Line 22"/>
          <p:cNvSpPr>
            <a:spLocks noChangeShapeType="1"/>
          </p:cNvSpPr>
          <p:nvPr/>
        </p:nvSpPr>
        <p:spPr bwMode="auto">
          <a:xfrm flipH="1">
            <a:off x="4876800" y="3497263"/>
            <a:ext cx="83820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75" name="Line 23"/>
          <p:cNvSpPr>
            <a:spLocks noChangeShapeType="1"/>
          </p:cNvSpPr>
          <p:nvPr/>
        </p:nvSpPr>
        <p:spPr bwMode="auto">
          <a:xfrm flipH="1" flipV="1">
            <a:off x="3810000" y="3725863"/>
            <a:ext cx="10668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77" name="Line 25"/>
          <p:cNvSpPr>
            <a:spLocks noChangeShapeType="1"/>
          </p:cNvSpPr>
          <p:nvPr/>
        </p:nvSpPr>
        <p:spPr bwMode="auto">
          <a:xfrm flipV="1">
            <a:off x="3810000" y="3421063"/>
            <a:ext cx="9906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78" name="Line 26"/>
          <p:cNvSpPr>
            <a:spLocks noChangeShapeType="1"/>
          </p:cNvSpPr>
          <p:nvPr/>
        </p:nvSpPr>
        <p:spPr bwMode="auto">
          <a:xfrm flipH="1" flipV="1">
            <a:off x="4343400" y="2506663"/>
            <a:ext cx="4572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79" name="Line 27"/>
          <p:cNvSpPr>
            <a:spLocks noChangeShapeType="1"/>
          </p:cNvSpPr>
          <p:nvPr/>
        </p:nvSpPr>
        <p:spPr bwMode="auto">
          <a:xfrm flipV="1">
            <a:off x="4800600" y="2582863"/>
            <a:ext cx="5334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0" name="Line 28"/>
          <p:cNvSpPr>
            <a:spLocks noChangeShapeType="1"/>
          </p:cNvSpPr>
          <p:nvPr/>
        </p:nvSpPr>
        <p:spPr bwMode="auto">
          <a:xfrm>
            <a:off x="4800600" y="3421063"/>
            <a:ext cx="9144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1" name="Line 29"/>
          <p:cNvSpPr>
            <a:spLocks noChangeShapeType="1"/>
          </p:cNvSpPr>
          <p:nvPr/>
        </p:nvSpPr>
        <p:spPr bwMode="auto">
          <a:xfrm flipH="1" flipV="1">
            <a:off x="5334000" y="2582863"/>
            <a:ext cx="3810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2" name="Line 30"/>
          <p:cNvSpPr>
            <a:spLocks noChangeShapeType="1"/>
          </p:cNvSpPr>
          <p:nvPr/>
        </p:nvSpPr>
        <p:spPr bwMode="auto">
          <a:xfrm flipV="1">
            <a:off x="5334000" y="1287463"/>
            <a:ext cx="22860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3" name="Line 31"/>
          <p:cNvSpPr>
            <a:spLocks noChangeShapeType="1"/>
          </p:cNvSpPr>
          <p:nvPr/>
        </p:nvSpPr>
        <p:spPr bwMode="auto">
          <a:xfrm flipV="1">
            <a:off x="5562600" y="982663"/>
            <a:ext cx="12192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4" name="Line 32"/>
          <p:cNvSpPr>
            <a:spLocks noChangeShapeType="1"/>
          </p:cNvSpPr>
          <p:nvPr/>
        </p:nvSpPr>
        <p:spPr bwMode="auto">
          <a:xfrm flipH="1">
            <a:off x="6705600" y="982663"/>
            <a:ext cx="76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5" name="Line 33"/>
          <p:cNvSpPr>
            <a:spLocks noChangeShapeType="1"/>
          </p:cNvSpPr>
          <p:nvPr/>
        </p:nvSpPr>
        <p:spPr bwMode="auto">
          <a:xfrm flipH="1" flipV="1">
            <a:off x="5562600" y="1287463"/>
            <a:ext cx="11430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6" name="Line 34"/>
          <p:cNvSpPr>
            <a:spLocks noChangeShapeType="1"/>
          </p:cNvSpPr>
          <p:nvPr/>
        </p:nvSpPr>
        <p:spPr bwMode="auto">
          <a:xfrm>
            <a:off x="5562600" y="1287463"/>
            <a:ext cx="7620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7" name="Line 35"/>
          <p:cNvSpPr>
            <a:spLocks noChangeShapeType="1"/>
          </p:cNvSpPr>
          <p:nvPr/>
        </p:nvSpPr>
        <p:spPr bwMode="auto">
          <a:xfrm flipH="1" flipV="1">
            <a:off x="5334000" y="2582863"/>
            <a:ext cx="99060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8" name="Line 36"/>
          <p:cNvSpPr>
            <a:spLocks noChangeShapeType="1"/>
          </p:cNvSpPr>
          <p:nvPr/>
        </p:nvSpPr>
        <p:spPr bwMode="auto">
          <a:xfrm flipV="1">
            <a:off x="5715000" y="2735263"/>
            <a:ext cx="6096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9" name="Line 37"/>
          <p:cNvSpPr>
            <a:spLocks noChangeShapeType="1"/>
          </p:cNvSpPr>
          <p:nvPr/>
        </p:nvSpPr>
        <p:spPr bwMode="auto">
          <a:xfrm flipV="1">
            <a:off x="6324600" y="1820863"/>
            <a:ext cx="3810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02" name="Line 50"/>
          <p:cNvSpPr>
            <a:spLocks noChangeShapeType="1"/>
          </p:cNvSpPr>
          <p:nvPr/>
        </p:nvSpPr>
        <p:spPr bwMode="auto">
          <a:xfrm flipV="1">
            <a:off x="1828800" y="2735263"/>
            <a:ext cx="14478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04" name="Line 52"/>
          <p:cNvSpPr>
            <a:spLocks noChangeShapeType="1"/>
          </p:cNvSpPr>
          <p:nvPr/>
        </p:nvSpPr>
        <p:spPr bwMode="auto">
          <a:xfrm flipV="1">
            <a:off x="4343400" y="1973263"/>
            <a:ext cx="5334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05" name="Line 53"/>
          <p:cNvSpPr>
            <a:spLocks noChangeShapeType="1"/>
          </p:cNvSpPr>
          <p:nvPr/>
        </p:nvSpPr>
        <p:spPr bwMode="auto">
          <a:xfrm>
            <a:off x="4876800" y="1973263"/>
            <a:ext cx="4572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06" name="Line 54"/>
          <p:cNvSpPr>
            <a:spLocks noChangeShapeType="1"/>
          </p:cNvSpPr>
          <p:nvPr/>
        </p:nvSpPr>
        <p:spPr bwMode="auto">
          <a:xfrm flipV="1">
            <a:off x="4876800" y="1287463"/>
            <a:ext cx="6858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07" name="Line 55"/>
          <p:cNvSpPr>
            <a:spLocks noChangeShapeType="1"/>
          </p:cNvSpPr>
          <p:nvPr/>
        </p:nvSpPr>
        <p:spPr bwMode="auto">
          <a:xfrm flipH="1" flipV="1">
            <a:off x="3962400" y="1287463"/>
            <a:ext cx="9144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08" name="Line 56"/>
          <p:cNvSpPr>
            <a:spLocks noChangeShapeType="1"/>
          </p:cNvSpPr>
          <p:nvPr/>
        </p:nvSpPr>
        <p:spPr bwMode="auto">
          <a:xfrm flipH="1">
            <a:off x="3276600" y="1287463"/>
            <a:ext cx="6858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09" name="Line 57"/>
          <p:cNvSpPr>
            <a:spLocks noChangeShapeType="1"/>
          </p:cNvSpPr>
          <p:nvPr/>
        </p:nvSpPr>
        <p:spPr bwMode="auto">
          <a:xfrm flipH="1">
            <a:off x="3276600" y="2506663"/>
            <a:ext cx="10668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10" name="Line 58"/>
          <p:cNvSpPr>
            <a:spLocks noChangeShapeType="1"/>
          </p:cNvSpPr>
          <p:nvPr/>
        </p:nvSpPr>
        <p:spPr bwMode="auto">
          <a:xfrm>
            <a:off x="3276600" y="2735263"/>
            <a:ext cx="53340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11" name="Line 59"/>
          <p:cNvSpPr>
            <a:spLocks noChangeShapeType="1"/>
          </p:cNvSpPr>
          <p:nvPr/>
        </p:nvSpPr>
        <p:spPr bwMode="auto">
          <a:xfrm flipH="1">
            <a:off x="2971800" y="2735263"/>
            <a:ext cx="304800" cy="1981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12" name="Line 60"/>
          <p:cNvSpPr>
            <a:spLocks noChangeShapeType="1"/>
          </p:cNvSpPr>
          <p:nvPr/>
        </p:nvSpPr>
        <p:spPr bwMode="auto">
          <a:xfrm flipH="1" flipV="1">
            <a:off x="1828800" y="2811463"/>
            <a:ext cx="1143000" cy="1905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13" name="Line 61"/>
          <p:cNvSpPr>
            <a:spLocks noChangeShapeType="1"/>
          </p:cNvSpPr>
          <p:nvPr/>
        </p:nvSpPr>
        <p:spPr bwMode="auto">
          <a:xfrm flipH="1">
            <a:off x="3810000" y="4640263"/>
            <a:ext cx="10668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14" name="Line 62"/>
          <p:cNvSpPr>
            <a:spLocks noChangeShapeType="1"/>
          </p:cNvSpPr>
          <p:nvPr/>
        </p:nvSpPr>
        <p:spPr bwMode="auto">
          <a:xfrm>
            <a:off x="2971800" y="4716463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15" name="Line 63"/>
          <p:cNvSpPr>
            <a:spLocks noChangeShapeType="1"/>
          </p:cNvSpPr>
          <p:nvPr/>
        </p:nvSpPr>
        <p:spPr bwMode="auto">
          <a:xfrm flipH="1">
            <a:off x="3810000" y="5478463"/>
            <a:ext cx="19812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16" name="Line 64"/>
          <p:cNvSpPr>
            <a:spLocks noChangeShapeType="1"/>
          </p:cNvSpPr>
          <p:nvPr/>
        </p:nvSpPr>
        <p:spPr bwMode="auto">
          <a:xfrm flipV="1">
            <a:off x="5791200" y="3573463"/>
            <a:ext cx="1600200" cy="1905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17" name="Line 65"/>
          <p:cNvSpPr>
            <a:spLocks noChangeShapeType="1"/>
          </p:cNvSpPr>
          <p:nvPr/>
        </p:nvSpPr>
        <p:spPr bwMode="auto">
          <a:xfrm flipH="1" flipV="1">
            <a:off x="5715000" y="3497263"/>
            <a:ext cx="16764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18" name="Line 66"/>
          <p:cNvSpPr>
            <a:spLocks noChangeShapeType="1"/>
          </p:cNvSpPr>
          <p:nvPr/>
        </p:nvSpPr>
        <p:spPr bwMode="auto">
          <a:xfrm flipH="1" flipV="1">
            <a:off x="6324600" y="2735263"/>
            <a:ext cx="10668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19" name="Line 67"/>
          <p:cNvSpPr>
            <a:spLocks noChangeShapeType="1"/>
          </p:cNvSpPr>
          <p:nvPr/>
        </p:nvSpPr>
        <p:spPr bwMode="auto">
          <a:xfrm flipH="1" flipV="1">
            <a:off x="6705600" y="1820863"/>
            <a:ext cx="685800" cy="1752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20" name="Line 68"/>
          <p:cNvSpPr>
            <a:spLocks noChangeShapeType="1"/>
          </p:cNvSpPr>
          <p:nvPr/>
        </p:nvSpPr>
        <p:spPr bwMode="auto">
          <a:xfrm flipH="1" flipV="1">
            <a:off x="6781800" y="982663"/>
            <a:ext cx="609600" cy="2590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21" name="Line 69"/>
          <p:cNvSpPr>
            <a:spLocks noChangeShapeType="1"/>
          </p:cNvSpPr>
          <p:nvPr/>
        </p:nvSpPr>
        <p:spPr bwMode="auto">
          <a:xfrm>
            <a:off x="5181600" y="525463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22" name="Line 70"/>
          <p:cNvSpPr>
            <a:spLocks noChangeShapeType="1"/>
          </p:cNvSpPr>
          <p:nvPr/>
        </p:nvSpPr>
        <p:spPr bwMode="auto">
          <a:xfrm>
            <a:off x="5181600" y="525463"/>
            <a:ext cx="381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23" name="Line 71"/>
          <p:cNvSpPr>
            <a:spLocks noChangeShapeType="1"/>
          </p:cNvSpPr>
          <p:nvPr/>
        </p:nvSpPr>
        <p:spPr bwMode="auto">
          <a:xfrm flipH="1">
            <a:off x="4876800" y="525463"/>
            <a:ext cx="3048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24" name="Line 72"/>
          <p:cNvSpPr>
            <a:spLocks noChangeShapeType="1"/>
          </p:cNvSpPr>
          <p:nvPr/>
        </p:nvSpPr>
        <p:spPr bwMode="auto">
          <a:xfrm flipH="1">
            <a:off x="3962400" y="525463"/>
            <a:ext cx="1219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28" name="Line 76"/>
          <p:cNvSpPr>
            <a:spLocks noChangeShapeType="1"/>
          </p:cNvSpPr>
          <p:nvPr/>
        </p:nvSpPr>
        <p:spPr bwMode="auto">
          <a:xfrm flipH="1">
            <a:off x="4800600" y="5478463"/>
            <a:ext cx="9906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29" name="Line 77"/>
          <p:cNvSpPr>
            <a:spLocks noChangeShapeType="1"/>
          </p:cNvSpPr>
          <p:nvPr/>
        </p:nvSpPr>
        <p:spPr bwMode="auto">
          <a:xfrm flipH="1" flipV="1">
            <a:off x="3810000" y="5554663"/>
            <a:ext cx="9906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30" name="Freeform 78"/>
          <p:cNvSpPr>
            <a:spLocks/>
          </p:cNvSpPr>
          <p:nvPr/>
        </p:nvSpPr>
        <p:spPr bwMode="auto">
          <a:xfrm>
            <a:off x="2959100" y="496888"/>
            <a:ext cx="2222500" cy="2238375"/>
          </a:xfrm>
          <a:custGeom>
            <a:avLst/>
            <a:gdLst>
              <a:gd name="T0" fmla="*/ 200 w 1400"/>
              <a:gd name="T1" fmla="*/ 1488 h 1488"/>
              <a:gd name="T2" fmla="*/ 200 w 1400"/>
              <a:gd name="T3" fmla="*/ 672 h 1488"/>
              <a:gd name="T4" fmla="*/ 1400 w 1400"/>
              <a:gd name="T5" fmla="*/ 0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00" h="1488">
                <a:moveTo>
                  <a:pt x="200" y="1488"/>
                </a:moveTo>
                <a:cubicBezTo>
                  <a:pt x="100" y="1204"/>
                  <a:pt x="0" y="920"/>
                  <a:pt x="200" y="672"/>
                </a:cubicBezTo>
                <a:cubicBezTo>
                  <a:pt x="400" y="424"/>
                  <a:pt x="1200" y="112"/>
                  <a:pt x="1400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31" name="Freeform 79"/>
          <p:cNvSpPr>
            <a:spLocks/>
          </p:cNvSpPr>
          <p:nvPr/>
        </p:nvSpPr>
        <p:spPr bwMode="auto">
          <a:xfrm>
            <a:off x="1828800" y="496888"/>
            <a:ext cx="3352800" cy="2314575"/>
          </a:xfrm>
          <a:custGeom>
            <a:avLst/>
            <a:gdLst>
              <a:gd name="T0" fmla="*/ 2112 w 2112"/>
              <a:gd name="T1" fmla="*/ 16 h 1552"/>
              <a:gd name="T2" fmla="*/ 672 w 2112"/>
              <a:gd name="T3" fmla="*/ 256 h 1552"/>
              <a:gd name="T4" fmla="*/ 0 w 2112"/>
              <a:gd name="T5" fmla="*/ 1552 h 1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12" h="1552">
                <a:moveTo>
                  <a:pt x="2112" y="16"/>
                </a:moveTo>
                <a:cubicBezTo>
                  <a:pt x="1568" y="8"/>
                  <a:pt x="1024" y="0"/>
                  <a:pt x="672" y="256"/>
                </a:cubicBezTo>
                <a:cubicBezTo>
                  <a:pt x="320" y="512"/>
                  <a:pt x="160" y="1032"/>
                  <a:pt x="0" y="1552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32" name="Freeform 80"/>
          <p:cNvSpPr>
            <a:spLocks/>
          </p:cNvSpPr>
          <p:nvPr/>
        </p:nvSpPr>
        <p:spPr bwMode="auto">
          <a:xfrm>
            <a:off x="1828800" y="2811463"/>
            <a:ext cx="1981200" cy="2743200"/>
          </a:xfrm>
          <a:custGeom>
            <a:avLst/>
            <a:gdLst>
              <a:gd name="T0" fmla="*/ 0 w 1248"/>
              <a:gd name="T1" fmla="*/ 0 h 1728"/>
              <a:gd name="T2" fmla="*/ 384 w 1248"/>
              <a:gd name="T3" fmla="*/ 1440 h 1728"/>
              <a:gd name="T4" fmla="*/ 1248 w 1248"/>
              <a:gd name="T5" fmla="*/ 1728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48" h="1728">
                <a:moveTo>
                  <a:pt x="0" y="0"/>
                </a:moveTo>
                <a:cubicBezTo>
                  <a:pt x="88" y="576"/>
                  <a:pt x="176" y="1152"/>
                  <a:pt x="384" y="1440"/>
                </a:cubicBezTo>
                <a:cubicBezTo>
                  <a:pt x="592" y="1728"/>
                  <a:pt x="920" y="1728"/>
                  <a:pt x="1248" y="172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33" name="Freeform 81"/>
          <p:cNvSpPr>
            <a:spLocks/>
          </p:cNvSpPr>
          <p:nvPr/>
        </p:nvSpPr>
        <p:spPr bwMode="auto">
          <a:xfrm>
            <a:off x="1714500" y="2811463"/>
            <a:ext cx="3086100" cy="3581400"/>
          </a:xfrm>
          <a:custGeom>
            <a:avLst/>
            <a:gdLst>
              <a:gd name="T0" fmla="*/ 72 w 1944"/>
              <a:gd name="T1" fmla="*/ 0 h 2256"/>
              <a:gd name="T2" fmla="*/ 72 w 1944"/>
              <a:gd name="T3" fmla="*/ 1536 h 2256"/>
              <a:gd name="T4" fmla="*/ 504 w 1944"/>
              <a:gd name="T5" fmla="*/ 2112 h 2256"/>
              <a:gd name="T6" fmla="*/ 1944 w 1944"/>
              <a:gd name="T7" fmla="*/ 2256 h 2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4" h="2256">
                <a:moveTo>
                  <a:pt x="72" y="0"/>
                </a:moveTo>
                <a:cubicBezTo>
                  <a:pt x="36" y="592"/>
                  <a:pt x="0" y="1184"/>
                  <a:pt x="72" y="1536"/>
                </a:cubicBezTo>
                <a:cubicBezTo>
                  <a:pt x="144" y="1888"/>
                  <a:pt x="192" y="1992"/>
                  <a:pt x="504" y="2112"/>
                </a:cubicBezTo>
                <a:cubicBezTo>
                  <a:pt x="816" y="2232"/>
                  <a:pt x="1380" y="2244"/>
                  <a:pt x="1944" y="225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34" name="Freeform 82"/>
          <p:cNvSpPr>
            <a:spLocks/>
          </p:cNvSpPr>
          <p:nvPr/>
        </p:nvSpPr>
        <p:spPr bwMode="auto">
          <a:xfrm>
            <a:off x="4800600" y="3573463"/>
            <a:ext cx="2590800" cy="2819400"/>
          </a:xfrm>
          <a:custGeom>
            <a:avLst/>
            <a:gdLst>
              <a:gd name="T0" fmla="*/ 0 w 1632"/>
              <a:gd name="T1" fmla="*/ 1776 h 1776"/>
              <a:gd name="T2" fmla="*/ 1248 w 1632"/>
              <a:gd name="T3" fmla="*/ 1440 h 1776"/>
              <a:gd name="T4" fmla="*/ 1632 w 1632"/>
              <a:gd name="T5" fmla="*/ 0 h 1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32" h="1776">
                <a:moveTo>
                  <a:pt x="0" y="1776"/>
                </a:moveTo>
                <a:cubicBezTo>
                  <a:pt x="488" y="1756"/>
                  <a:pt x="976" y="1736"/>
                  <a:pt x="1248" y="1440"/>
                </a:cubicBezTo>
                <a:cubicBezTo>
                  <a:pt x="1520" y="1144"/>
                  <a:pt x="1576" y="572"/>
                  <a:pt x="1632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35" name="Freeform 83"/>
          <p:cNvSpPr>
            <a:spLocks/>
          </p:cNvSpPr>
          <p:nvPr/>
        </p:nvSpPr>
        <p:spPr bwMode="auto">
          <a:xfrm>
            <a:off x="5181600" y="401638"/>
            <a:ext cx="2413000" cy="3171825"/>
          </a:xfrm>
          <a:custGeom>
            <a:avLst/>
            <a:gdLst>
              <a:gd name="T0" fmla="*/ 1392 w 1520"/>
              <a:gd name="T1" fmla="*/ 2080 h 2080"/>
              <a:gd name="T2" fmla="*/ 1488 w 1520"/>
              <a:gd name="T3" fmla="*/ 1024 h 2080"/>
              <a:gd name="T4" fmla="*/ 1200 w 1520"/>
              <a:gd name="T5" fmla="*/ 160 h 2080"/>
              <a:gd name="T6" fmla="*/ 0 w 1520"/>
              <a:gd name="T7" fmla="*/ 64 h 2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0" h="2080">
                <a:moveTo>
                  <a:pt x="1392" y="2080"/>
                </a:moveTo>
                <a:cubicBezTo>
                  <a:pt x="1456" y="1712"/>
                  <a:pt x="1520" y="1344"/>
                  <a:pt x="1488" y="1024"/>
                </a:cubicBezTo>
                <a:cubicBezTo>
                  <a:pt x="1456" y="704"/>
                  <a:pt x="1448" y="320"/>
                  <a:pt x="1200" y="160"/>
                </a:cubicBezTo>
                <a:cubicBezTo>
                  <a:pt x="952" y="0"/>
                  <a:pt x="476" y="32"/>
                  <a:pt x="0" y="64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94" name="Oval 42"/>
          <p:cNvSpPr>
            <a:spLocks noChangeArrowheads="1"/>
          </p:cNvSpPr>
          <p:nvPr/>
        </p:nvSpPr>
        <p:spPr bwMode="auto">
          <a:xfrm>
            <a:off x="3733800" y="5478463"/>
            <a:ext cx="152400" cy="152400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97" name="Oval 45"/>
          <p:cNvSpPr>
            <a:spLocks noChangeArrowheads="1"/>
          </p:cNvSpPr>
          <p:nvPr/>
        </p:nvSpPr>
        <p:spPr bwMode="auto">
          <a:xfrm>
            <a:off x="4800600" y="1897063"/>
            <a:ext cx="152400" cy="152400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36" name="Line 84"/>
          <p:cNvSpPr>
            <a:spLocks noChangeShapeType="1"/>
          </p:cNvSpPr>
          <p:nvPr/>
        </p:nvSpPr>
        <p:spPr bwMode="auto">
          <a:xfrm flipH="1" flipV="1">
            <a:off x="3962400" y="1287463"/>
            <a:ext cx="381000" cy="121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95" name="Oval 43"/>
          <p:cNvSpPr>
            <a:spLocks noChangeArrowheads="1"/>
          </p:cNvSpPr>
          <p:nvPr/>
        </p:nvSpPr>
        <p:spPr bwMode="auto">
          <a:xfrm>
            <a:off x="3886200" y="1211263"/>
            <a:ext cx="152400" cy="152400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96" name="Oval 44"/>
          <p:cNvSpPr>
            <a:spLocks noChangeArrowheads="1"/>
          </p:cNvSpPr>
          <p:nvPr/>
        </p:nvSpPr>
        <p:spPr bwMode="auto">
          <a:xfrm>
            <a:off x="3200400" y="2659063"/>
            <a:ext cx="152400" cy="152400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9246" name="Group 94"/>
          <p:cNvGrpSpPr>
            <a:grpSpLocks/>
          </p:cNvGrpSpPr>
          <p:nvPr/>
        </p:nvGrpSpPr>
        <p:grpSpPr bwMode="auto">
          <a:xfrm>
            <a:off x="762000" y="2590800"/>
            <a:ext cx="1143000" cy="457200"/>
            <a:chOff x="480" y="1632"/>
            <a:chExt cx="720" cy="288"/>
          </a:xfrm>
        </p:grpSpPr>
        <p:sp>
          <p:nvSpPr>
            <p:cNvPr id="49198" name="Oval 46"/>
            <p:cNvSpPr>
              <a:spLocks noChangeArrowheads="1"/>
            </p:cNvSpPr>
            <p:nvPr/>
          </p:nvSpPr>
          <p:spPr bwMode="auto">
            <a:xfrm>
              <a:off x="1104" y="1723"/>
              <a:ext cx="96" cy="96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237" name="Text Box 85"/>
            <p:cNvSpPr txBox="1">
              <a:spLocks noChangeArrowheads="1"/>
            </p:cNvSpPr>
            <p:nvPr/>
          </p:nvSpPr>
          <p:spPr bwMode="auto">
            <a:xfrm>
              <a:off x="480" y="1632"/>
              <a:ext cx="5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/>
                <a:t>west</a:t>
              </a:r>
              <a:endParaRPr lang="nl-NL" altLang="en-US"/>
            </a:p>
          </p:txBody>
        </p:sp>
      </p:grpSp>
      <p:grpSp>
        <p:nvGrpSpPr>
          <p:cNvPr id="49243" name="Group 91"/>
          <p:cNvGrpSpPr>
            <a:grpSpLocks/>
          </p:cNvGrpSpPr>
          <p:nvPr/>
        </p:nvGrpSpPr>
        <p:grpSpPr bwMode="auto">
          <a:xfrm>
            <a:off x="4591050" y="0"/>
            <a:ext cx="879475" cy="601663"/>
            <a:chOff x="2892" y="0"/>
            <a:chExt cx="554" cy="379"/>
          </a:xfrm>
        </p:grpSpPr>
        <p:sp>
          <p:nvSpPr>
            <p:cNvPr id="49200" name="Oval 48"/>
            <p:cNvSpPr>
              <a:spLocks noChangeArrowheads="1"/>
            </p:cNvSpPr>
            <p:nvPr/>
          </p:nvSpPr>
          <p:spPr bwMode="auto">
            <a:xfrm>
              <a:off x="3216" y="283"/>
              <a:ext cx="96" cy="96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238" name="Text Box 86"/>
            <p:cNvSpPr txBox="1">
              <a:spLocks noChangeArrowheads="1"/>
            </p:cNvSpPr>
            <p:nvPr/>
          </p:nvSpPr>
          <p:spPr bwMode="auto">
            <a:xfrm>
              <a:off x="2892" y="0"/>
              <a:ext cx="5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/>
                <a:t>north</a:t>
              </a:r>
              <a:endParaRPr lang="nl-NL" altLang="en-US"/>
            </a:p>
          </p:txBody>
        </p:sp>
      </p:grpSp>
      <p:grpSp>
        <p:nvGrpSpPr>
          <p:cNvPr id="49244" name="Group 92"/>
          <p:cNvGrpSpPr>
            <a:grpSpLocks/>
          </p:cNvGrpSpPr>
          <p:nvPr/>
        </p:nvGrpSpPr>
        <p:grpSpPr bwMode="auto">
          <a:xfrm>
            <a:off x="7315200" y="3352800"/>
            <a:ext cx="1065213" cy="457200"/>
            <a:chOff x="4608" y="2112"/>
            <a:chExt cx="671" cy="288"/>
          </a:xfrm>
        </p:grpSpPr>
        <p:sp>
          <p:nvSpPr>
            <p:cNvPr id="49199" name="Oval 47"/>
            <p:cNvSpPr>
              <a:spLocks noChangeArrowheads="1"/>
            </p:cNvSpPr>
            <p:nvPr/>
          </p:nvSpPr>
          <p:spPr bwMode="auto">
            <a:xfrm>
              <a:off x="4608" y="2203"/>
              <a:ext cx="96" cy="96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239" name="Text Box 87"/>
            <p:cNvSpPr txBox="1">
              <a:spLocks noChangeArrowheads="1"/>
            </p:cNvSpPr>
            <p:nvPr/>
          </p:nvSpPr>
          <p:spPr bwMode="auto">
            <a:xfrm>
              <a:off x="4800" y="2112"/>
              <a:ext cx="4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/>
                <a:t>east</a:t>
              </a:r>
              <a:endParaRPr lang="nl-NL" altLang="en-US"/>
            </a:p>
          </p:txBody>
        </p:sp>
      </p:grpSp>
      <p:grpSp>
        <p:nvGrpSpPr>
          <p:cNvPr id="49245" name="Group 93"/>
          <p:cNvGrpSpPr>
            <a:grpSpLocks/>
          </p:cNvGrpSpPr>
          <p:nvPr/>
        </p:nvGrpSpPr>
        <p:grpSpPr bwMode="auto">
          <a:xfrm>
            <a:off x="4343400" y="6316663"/>
            <a:ext cx="930275" cy="541337"/>
            <a:chOff x="2736" y="3979"/>
            <a:chExt cx="586" cy="341"/>
          </a:xfrm>
        </p:grpSpPr>
        <p:sp>
          <p:nvSpPr>
            <p:cNvPr id="49201" name="Oval 49"/>
            <p:cNvSpPr>
              <a:spLocks noChangeArrowheads="1"/>
            </p:cNvSpPr>
            <p:nvPr/>
          </p:nvSpPr>
          <p:spPr bwMode="auto">
            <a:xfrm>
              <a:off x="2976" y="3979"/>
              <a:ext cx="96" cy="96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240" name="Text Box 88"/>
            <p:cNvSpPr txBox="1">
              <a:spLocks noChangeArrowheads="1"/>
            </p:cNvSpPr>
            <p:nvPr/>
          </p:nvSpPr>
          <p:spPr bwMode="auto">
            <a:xfrm>
              <a:off x="2736" y="4032"/>
              <a:ext cx="58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/>
                <a:t>south</a:t>
              </a:r>
              <a:endParaRPr lang="nl-NL" altLang="en-US"/>
            </a:p>
          </p:txBody>
        </p:sp>
      </p:grpSp>
      <p:sp>
        <p:nvSpPr>
          <p:cNvPr id="49241" name="Freeform 89"/>
          <p:cNvSpPr>
            <a:spLocks/>
          </p:cNvSpPr>
          <p:nvPr/>
        </p:nvSpPr>
        <p:spPr bwMode="auto">
          <a:xfrm>
            <a:off x="3810000" y="3497263"/>
            <a:ext cx="1905000" cy="355600"/>
          </a:xfrm>
          <a:custGeom>
            <a:avLst/>
            <a:gdLst>
              <a:gd name="T0" fmla="*/ 0 w 1200"/>
              <a:gd name="T1" fmla="*/ 144 h 224"/>
              <a:gd name="T2" fmla="*/ 336 w 1200"/>
              <a:gd name="T3" fmla="*/ 192 h 224"/>
              <a:gd name="T4" fmla="*/ 720 w 1200"/>
              <a:gd name="T5" fmla="*/ 192 h 224"/>
              <a:gd name="T6" fmla="*/ 1200 w 1200"/>
              <a:gd name="T7" fmla="*/ 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00" h="224">
                <a:moveTo>
                  <a:pt x="0" y="144"/>
                </a:moveTo>
                <a:cubicBezTo>
                  <a:pt x="108" y="164"/>
                  <a:pt x="216" y="184"/>
                  <a:pt x="336" y="192"/>
                </a:cubicBezTo>
                <a:cubicBezTo>
                  <a:pt x="456" y="200"/>
                  <a:pt x="576" y="224"/>
                  <a:pt x="720" y="192"/>
                </a:cubicBezTo>
                <a:cubicBezTo>
                  <a:pt x="864" y="160"/>
                  <a:pt x="1032" y="80"/>
                  <a:pt x="1200" y="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7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9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9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9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9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9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9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9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9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9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9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9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4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4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4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9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9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4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4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4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4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4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02" grpId="0" animBg="1"/>
      <p:bldP spid="49204" grpId="0" animBg="1"/>
      <p:bldP spid="49205" grpId="0" animBg="1"/>
      <p:bldP spid="49206" grpId="0" animBg="1"/>
      <p:bldP spid="49207" grpId="0" animBg="1"/>
      <p:bldP spid="49208" grpId="0" animBg="1"/>
      <p:bldP spid="49209" grpId="0" animBg="1"/>
      <p:bldP spid="49210" grpId="0" animBg="1"/>
      <p:bldP spid="49211" grpId="0" animBg="1"/>
      <p:bldP spid="49212" grpId="0" animBg="1"/>
      <p:bldP spid="49213" grpId="0" animBg="1"/>
      <p:bldP spid="49214" grpId="0" animBg="1"/>
      <p:bldP spid="49215" grpId="0" animBg="1"/>
      <p:bldP spid="49216" grpId="0" animBg="1"/>
      <p:bldP spid="49217" grpId="0" animBg="1"/>
      <p:bldP spid="49218" grpId="0" animBg="1"/>
      <p:bldP spid="49219" grpId="0" animBg="1"/>
      <p:bldP spid="49220" grpId="0" animBg="1"/>
      <p:bldP spid="49221" grpId="0" animBg="1"/>
      <p:bldP spid="49222" grpId="0" animBg="1"/>
      <p:bldP spid="49223" grpId="0" animBg="1"/>
      <p:bldP spid="49224" grpId="0" animBg="1"/>
      <p:bldP spid="49228" grpId="0" animBg="1"/>
      <p:bldP spid="49229" grpId="0" animBg="1"/>
      <p:bldP spid="49230" grpId="0" animBg="1"/>
      <p:bldP spid="49231" grpId="0" animBg="1"/>
      <p:bldP spid="49232" grpId="0" animBg="1"/>
      <p:bldP spid="49233" grpId="0" animBg="1"/>
      <p:bldP spid="49234" grpId="0" animBg="1"/>
      <p:bldP spid="49235" grpId="0" animBg="1"/>
      <p:bldP spid="49194" grpId="0" animBg="1"/>
      <p:bldP spid="49197" grpId="0" animBg="1"/>
      <p:bldP spid="49236" grpId="0" animBg="1"/>
      <p:bldP spid="49195" grpId="0" animBg="1"/>
      <p:bldP spid="4919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Rectangular layout</a:t>
            </a:r>
            <a:endParaRPr lang="nl-NL" altLang="en-US"/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By the rectangular dual algorithm of Kant and He (1997)</a:t>
            </a:r>
          </a:p>
          <a:p>
            <a:endParaRPr lang="en-US" altLang="en-US" sz="1200" dirty="0" smtClean="0"/>
          </a:p>
          <a:p>
            <a:r>
              <a:rPr lang="en-US" altLang="en-US" dirty="0" smtClean="0"/>
              <a:t>O(n) time (for n rectangles)</a:t>
            </a:r>
          </a:p>
          <a:p>
            <a:endParaRPr lang="en-US" altLang="en-US" dirty="0"/>
          </a:p>
        </p:txBody>
      </p:sp>
      <p:grpSp>
        <p:nvGrpSpPr>
          <p:cNvPr id="50349" name="Group 173"/>
          <p:cNvGrpSpPr>
            <a:grpSpLocks/>
          </p:cNvGrpSpPr>
          <p:nvPr/>
        </p:nvGrpSpPr>
        <p:grpSpPr bwMode="auto">
          <a:xfrm>
            <a:off x="503238" y="2586038"/>
            <a:ext cx="4286250" cy="3946525"/>
            <a:chOff x="317" y="1629"/>
            <a:chExt cx="2700" cy="2486"/>
          </a:xfrm>
        </p:grpSpPr>
        <p:pic>
          <p:nvPicPr>
            <p:cNvPr id="50184" name="Picture 8" descr="nederland"/>
            <p:cNvPicPr>
              <a:picLocks noChangeAspect="1" noChangeArrowheads="1"/>
            </p:cNvPicPr>
            <p:nvPr/>
          </p:nvPicPr>
          <p:blipFill>
            <a:blip r:embed="rId3">
              <a:lum brigh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" y="1776"/>
              <a:ext cx="1848" cy="2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185" name="Oval 9"/>
            <p:cNvSpPr>
              <a:spLocks noChangeArrowheads="1"/>
            </p:cNvSpPr>
            <p:nvPr/>
          </p:nvSpPr>
          <p:spPr bwMode="auto">
            <a:xfrm>
              <a:off x="1557" y="2518"/>
              <a:ext cx="53" cy="5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6" name="Oval 10"/>
            <p:cNvSpPr>
              <a:spLocks noChangeArrowheads="1"/>
            </p:cNvSpPr>
            <p:nvPr/>
          </p:nvSpPr>
          <p:spPr bwMode="auto">
            <a:xfrm>
              <a:off x="1371" y="2942"/>
              <a:ext cx="53" cy="5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7" name="Oval 11"/>
            <p:cNvSpPr>
              <a:spLocks noChangeArrowheads="1"/>
            </p:cNvSpPr>
            <p:nvPr/>
          </p:nvSpPr>
          <p:spPr bwMode="auto">
            <a:xfrm>
              <a:off x="1080" y="3286"/>
              <a:ext cx="53" cy="5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8" name="Oval 12"/>
            <p:cNvSpPr>
              <a:spLocks noChangeArrowheads="1"/>
            </p:cNvSpPr>
            <p:nvPr/>
          </p:nvSpPr>
          <p:spPr bwMode="auto">
            <a:xfrm>
              <a:off x="1742" y="3260"/>
              <a:ext cx="53" cy="5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9" name="Oval 13"/>
            <p:cNvSpPr>
              <a:spLocks noChangeArrowheads="1"/>
            </p:cNvSpPr>
            <p:nvPr/>
          </p:nvSpPr>
          <p:spPr bwMode="auto">
            <a:xfrm>
              <a:off x="2060" y="3551"/>
              <a:ext cx="53" cy="5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0" name="Oval 14"/>
            <p:cNvSpPr>
              <a:spLocks noChangeArrowheads="1"/>
            </p:cNvSpPr>
            <p:nvPr/>
          </p:nvSpPr>
          <p:spPr bwMode="auto">
            <a:xfrm>
              <a:off x="2034" y="2862"/>
              <a:ext cx="53" cy="5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1" name="Oval 15"/>
            <p:cNvSpPr>
              <a:spLocks noChangeArrowheads="1"/>
            </p:cNvSpPr>
            <p:nvPr/>
          </p:nvSpPr>
          <p:spPr bwMode="auto">
            <a:xfrm>
              <a:off x="1716" y="2836"/>
              <a:ext cx="53" cy="5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2" name="Oval 16"/>
            <p:cNvSpPr>
              <a:spLocks noChangeArrowheads="1"/>
            </p:cNvSpPr>
            <p:nvPr/>
          </p:nvSpPr>
          <p:spPr bwMode="auto">
            <a:xfrm>
              <a:off x="2378" y="2280"/>
              <a:ext cx="53" cy="5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3" name="Oval 17"/>
            <p:cNvSpPr>
              <a:spLocks noChangeArrowheads="1"/>
            </p:cNvSpPr>
            <p:nvPr/>
          </p:nvSpPr>
          <p:spPr bwMode="auto">
            <a:xfrm>
              <a:off x="2245" y="2597"/>
              <a:ext cx="53" cy="5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4" name="Oval 18"/>
            <p:cNvSpPr>
              <a:spLocks noChangeArrowheads="1"/>
            </p:cNvSpPr>
            <p:nvPr/>
          </p:nvSpPr>
          <p:spPr bwMode="auto">
            <a:xfrm>
              <a:off x="1901" y="2544"/>
              <a:ext cx="53" cy="5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5" name="Oval 19"/>
            <p:cNvSpPr>
              <a:spLocks noChangeArrowheads="1"/>
            </p:cNvSpPr>
            <p:nvPr/>
          </p:nvSpPr>
          <p:spPr bwMode="auto">
            <a:xfrm>
              <a:off x="2404" y="1988"/>
              <a:ext cx="53" cy="5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6" name="Oval 20"/>
            <p:cNvSpPr>
              <a:spLocks noChangeArrowheads="1"/>
            </p:cNvSpPr>
            <p:nvPr/>
          </p:nvSpPr>
          <p:spPr bwMode="auto">
            <a:xfrm>
              <a:off x="1981" y="2094"/>
              <a:ext cx="53" cy="5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7" name="Line 21"/>
            <p:cNvSpPr>
              <a:spLocks noChangeShapeType="1"/>
            </p:cNvSpPr>
            <p:nvPr/>
          </p:nvSpPr>
          <p:spPr bwMode="auto">
            <a:xfrm>
              <a:off x="1583" y="2544"/>
              <a:ext cx="345" cy="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8" name="Line 22"/>
            <p:cNvSpPr>
              <a:spLocks noChangeShapeType="1"/>
            </p:cNvSpPr>
            <p:nvPr/>
          </p:nvSpPr>
          <p:spPr bwMode="auto">
            <a:xfrm flipH="1">
              <a:off x="1398" y="2544"/>
              <a:ext cx="185" cy="4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9" name="Line 23"/>
            <p:cNvSpPr>
              <a:spLocks noChangeShapeType="1"/>
            </p:cNvSpPr>
            <p:nvPr/>
          </p:nvSpPr>
          <p:spPr bwMode="auto">
            <a:xfrm flipH="1">
              <a:off x="1106" y="2968"/>
              <a:ext cx="292" cy="3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0" name="Line 24"/>
            <p:cNvSpPr>
              <a:spLocks noChangeShapeType="1"/>
            </p:cNvSpPr>
            <p:nvPr/>
          </p:nvSpPr>
          <p:spPr bwMode="auto">
            <a:xfrm flipV="1">
              <a:off x="1106" y="3286"/>
              <a:ext cx="663" cy="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1" name="Line 25"/>
            <p:cNvSpPr>
              <a:spLocks noChangeShapeType="1"/>
            </p:cNvSpPr>
            <p:nvPr/>
          </p:nvSpPr>
          <p:spPr bwMode="auto">
            <a:xfrm>
              <a:off x="1769" y="3286"/>
              <a:ext cx="318" cy="2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2" name="Line 26"/>
            <p:cNvSpPr>
              <a:spLocks noChangeShapeType="1"/>
            </p:cNvSpPr>
            <p:nvPr/>
          </p:nvSpPr>
          <p:spPr bwMode="auto">
            <a:xfrm flipH="1" flipV="1">
              <a:off x="2060" y="2889"/>
              <a:ext cx="27" cy="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3" name="Line 27"/>
            <p:cNvSpPr>
              <a:spLocks noChangeShapeType="1"/>
            </p:cNvSpPr>
            <p:nvPr/>
          </p:nvSpPr>
          <p:spPr bwMode="auto">
            <a:xfrm flipH="1">
              <a:off x="1769" y="2889"/>
              <a:ext cx="291" cy="39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4" name="Line 28"/>
            <p:cNvSpPr>
              <a:spLocks noChangeShapeType="1"/>
            </p:cNvSpPr>
            <p:nvPr/>
          </p:nvSpPr>
          <p:spPr bwMode="auto">
            <a:xfrm flipH="1" flipV="1">
              <a:off x="1398" y="2968"/>
              <a:ext cx="371" cy="3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5" name="Line 29"/>
            <p:cNvSpPr>
              <a:spLocks noChangeShapeType="1"/>
            </p:cNvSpPr>
            <p:nvPr/>
          </p:nvSpPr>
          <p:spPr bwMode="auto">
            <a:xfrm flipV="1">
              <a:off x="1398" y="2862"/>
              <a:ext cx="344" cy="1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6" name="Line 30"/>
            <p:cNvSpPr>
              <a:spLocks noChangeShapeType="1"/>
            </p:cNvSpPr>
            <p:nvPr/>
          </p:nvSpPr>
          <p:spPr bwMode="auto">
            <a:xfrm flipH="1" flipV="1">
              <a:off x="1583" y="2544"/>
              <a:ext cx="159" cy="3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7" name="Line 31"/>
            <p:cNvSpPr>
              <a:spLocks noChangeShapeType="1"/>
            </p:cNvSpPr>
            <p:nvPr/>
          </p:nvSpPr>
          <p:spPr bwMode="auto">
            <a:xfrm flipV="1">
              <a:off x="1742" y="2571"/>
              <a:ext cx="186" cy="2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8" name="Line 32"/>
            <p:cNvSpPr>
              <a:spLocks noChangeShapeType="1"/>
            </p:cNvSpPr>
            <p:nvPr/>
          </p:nvSpPr>
          <p:spPr bwMode="auto">
            <a:xfrm>
              <a:off x="1742" y="2862"/>
              <a:ext cx="318" cy="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9" name="Line 33"/>
            <p:cNvSpPr>
              <a:spLocks noChangeShapeType="1"/>
            </p:cNvSpPr>
            <p:nvPr/>
          </p:nvSpPr>
          <p:spPr bwMode="auto">
            <a:xfrm flipH="1" flipV="1">
              <a:off x="1928" y="2571"/>
              <a:ext cx="132" cy="3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0" name="Line 34"/>
            <p:cNvSpPr>
              <a:spLocks noChangeShapeType="1"/>
            </p:cNvSpPr>
            <p:nvPr/>
          </p:nvSpPr>
          <p:spPr bwMode="auto">
            <a:xfrm flipV="1">
              <a:off x="1928" y="2121"/>
              <a:ext cx="79" cy="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1" name="Line 35"/>
            <p:cNvSpPr>
              <a:spLocks noChangeShapeType="1"/>
            </p:cNvSpPr>
            <p:nvPr/>
          </p:nvSpPr>
          <p:spPr bwMode="auto">
            <a:xfrm flipV="1">
              <a:off x="2007" y="2015"/>
              <a:ext cx="424" cy="1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2" name="Line 36"/>
            <p:cNvSpPr>
              <a:spLocks noChangeShapeType="1"/>
            </p:cNvSpPr>
            <p:nvPr/>
          </p:nvSpPr>
          <p:spPr bwMode="auto">
            <a:xfrm flipH="1">
              <a:off x="2404" y="2015"/>
              <a:ext cx="27" cy="2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3" name="Line 37"/>
            <p:cNvSpPr>
              <a:spLocks noChangeShapeType="1"/>
            </p:cNvSpPr>
            <p:nvPr/>
          </p:nvSpPr>
          <p:spPr bwMode="auto">
            <a:xfrm flipH="1" flipV="1">
              <a:off x="2007" y="2121"/>
              <a:ext cx="397" cy="1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4" name="Line 38"/>
            <p:cNvSpPr>
              <a:spLocks noChangeShapeType="1"/>
            </p:cNvSpPr>
            <p:nvPr/>
          </p:nvSpPr>
          <p:spPr bwMode="auto">
            <a:xfrm>
              <a:off x="2007" y="2121"/>
              <a:ext cx="265" cy="5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5" name="Line 39"/>
            <p:cNvSpPr>
              <a:spLocks noChangeShapeType="1"/>
            </p:cNvSpPr>
            <p:nvPr/>
          </p:nvSpPr>
          <p:spPr bwMode="auto">
            <a:xfrm flipH="1" flipV="1">
              <a:off x="1928" y="2571"/>
              <a:ext cx="344" cy="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6" name="Line 40"/>
            <p:cNvSpPr>
              <a:spLocks noChangeShapeType="1"/>
            </p:cNvSpPr>
            <p:nvPr/>
          </p:nvSpPr>
          <p:spPr bwMode="auto">
            <a:xfrm flipV="1">
              <a:off x="2060" y="2624"/>
              <a:ext cx="212" cy="2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7" name="Line 41"/>
            <p:cNvSpPr>
              <a:spLocks noChangeShapeType="1"/>
            </p:cNvSpPr>
            <p:nvPr/>
          </p:nvSpPr>
          <p:spPr bwMode="auto">
            <a:xfrm flipV="1">
              <a:off x="2272" y="2306"/>
              <a:ext cx="132" cy="3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8" name="Line 42"/>
            <p:cNvSpPr>
              <a:spLocks noChangeShapeType="1"/>
            </p:cNvSpPr>
            <p:nvPr/>
          </p:nvSpPr>
          <p:spPr bwMode="auto">
            <a:xfrm flipV="1">
              <a:off x="709" y="2624"/>
              <a:ext cx="503" cy="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9" name="Line 43"/>
            <p:cNvSpPr>
              <a:spLocks noChangeShapeType="1"/>
            </p:cNvSpPr>
            <p:nvPr/>
          </p:nvSpPr>
          <p:spPr bwMode="auto">
            <a:xfrm flipV="1">
              <a:off x="1583" y="2359"/>
              <a:ext cx="186" cy="1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0" name="Line 44"/>
            <p:cNvSpPr>
              <a:spLocks noChangeShapeType="1"/>
            </p:cNvSpPr>
            <p:nvPr/>
          </p:nvSpPr>
          <p:spPr bwMode="auto">
            <a:xfrm>
              <a:off x="1769" y="2359"/>
              <a:ext cx="159" cy="2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1" name="Line 45"/>
            <p:cNvSpPr>
              <a:spLocks noChangeShapeType="1"/>
            </p:cNvSpPr>
            <p:nvPr/>
          </p:nvSpPr>
          <p:spPr bwMode="auto">
            <a:xfrm flipV="1">
              <a:off x="1769" y="2121"/>
              <a:ext cx="238" cy="2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2" name="Line 46"/>
            <p:cNvSpPr>
              <a:spLocks noChangeShapeType="1"/>
            </p:cNvSpPr>
            <p:nvPr/>
          </p:nvSpPr>
          <p:spPr bwMode="auto">
            <a:xfrm flipH="1" flipV="1">
              <a:off x="1451" y="2121"/>
              <a:ext cx="318" cy="2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3" name="Line 47"/>
            <p:cNvSpPr>
              <a:spLocks noChangeShapeType="1"/>
            </p:cNvSpPr>
            <p:nvPr/>
          </p:nvSpPr>
          <p:spPr bwMode="auto">
            <a:xfrm flipH="1">
              <a:off x="1212" y="2121"/>
              <a:ext cx="239" cy="5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4" name="Line 48"/>
            <p:cNvSpPr>
              <a:spLocks noChangeShapeType="1"/>
            </p:cNvSpPr>
            <p:nvPr/>
          </p:nvSpPr>
          <p:spPr bwMode="auto">
            <a:xfrm flipH="1">
              <a:off x="1212" y="2544"/>
              <a:ext cx="371" cy="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5" name="Line 49"/>
            <p:cNvSpPr>
              <a:spLocks noChangeShapeType="1"/>
            </p:cNvSpPr>
            <p:nvPr/>
          </p:nvSpPr>
          <p:spPr bwMode="auto">
            <a:xfrm>
              <a:off x="1212" y="2624"/>
              <a:ext cx="186" cy="3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6" name="Line 50"/>
            <p:cNvSpPr>
              <a:spLocks noChangeShapeType="1"/>
            </p:cNvSpPr>
            <p:nvPr/>
          </p:nvSpPr>
          <p:spPr bwMode="auto">
            <a:xfrm flipH="1">
              <a:off x="1106" y="2624"/>
              <a:ext cx="106" cy="68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7" name="Line 51"/>
            <p:cNvSpPr>
              <a:spLocks noChangeShapeType="1"/>
            </p:cNvSpPr>
            <p:nvPr/>
          </p:nvSpPr>
          <p:spPr bwMode="auto">
            <a:xfrm flipH="1" flipV="1">
              <a:off x="709" y="2650"/>
              <a:ext cx="397" cy="6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8" name="Line 52"/>
            <p:cNvSpPr>
              <a:spLocks noChangeShapeType="1"/>
            </p:cNvSpPr>
            <p:nvPr/>
          </p:nvSpPr>
          <p:spPr bwMode="auto">
            <a:xfrm flipH="1">
              <a:off x="1398" y="3286"/>
              <a:ext cx="371" cy="3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9" name="Line 53"/>
            <p:cNvSpPr>
              <a:spLocks noChangeShapeType="1"/>
            </p:cNvSpPr>
            <p:nvPr/>
          </p:nvSpPr>
          <p:spPr bwMode="auto">
            <a:xfrm>
              <a:off x="1106" y="3313"/>
              <a:ext cx="292" cy="2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30" name="Line 54"/>
            <p:cNvSpPr>
              <a:spLocks noChangeShapeType="1"/>
            </p:cNvSpPr>
            <p:nvPr/>
          </p:nvSpPr>
          <p:spPr bwMode="auto">
            <a:xfrm flipH="1">
              <a:off x="1398" y="3577"/>
              <a:ext cx="689" cy="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31" name="Line 55"/>
            <p:cNvSpPr>
              <a:spLocks noChangeShapeType="1"/>
            </p:cNvSpPr>
            <p:nvPr/>
          </p:nvSpPr>
          <p:spPr bwMode="auto">
            <a:xfrm flipV="1">
              <a:off x="2087" y="2915"/>
              <a:ext cx="556" cy="6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32" name="Line 56"/>
            <p:cNvSpPr>
              <a:spLocks noChangeShapeType="1"/>
            </p:cNvSpPr>
            <p:nvPr/>
          </p:nvSpPr>
          <p:spPr bwMode="auto">
            <a:xfrm flipH="1" flipV="1">
              <a:off x="2060" y="2889"/>
              <a:ext cx="583" cy="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33" name="Line 57"/>
            <p:cNvSpPr>
              <a:spLocks noChangeShapeType="1"/>
            </p:cNvSpPr>
            <p:nvPr/>
          </p:nvSpPr>
          <p:spPr bwMode="auto">
            <a:xfrm flipH="1" flipV="1">
              <a:off x="2272" y="2624"/>
              <a:ext cx="371" cy="2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34" name="Line 58"/>
            <p:cNvSpPr>
              <a:spLocks noChangeShapeType="1"/>
            </p:cNvSpPr>
            <p:nvPr/>
          </p:nvSpPr>
          <p:spPr bwMode="auto">
            <a:xfrm flipH="1" flipV="1">
              <a:off x="2404" y="2306"/>
              <a:ext cx="239" cy="6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35" name="Line 59"/>
            <p:cNvSpPr>
              <a:spLocks noChangeShapeType="1"/>
            </p:cNvSpPr>
            <p:nvPr/>
          </p:nvSpPr>
          <p:spPr bwMode="auto">
            <a:xfrm flipH="1" flipV="1">
              <a:off x="2431" y="2015"/>
              <a:ext cx="212" cy="9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36" name="Line 60"/>
            <p:cNvSpPr>
              <a:spLocks noChangeShapeType="1"/>
            </p:cNvSpPr>
            <p:nvPr/>
          </p:nvSpPr>
          <p:spPr bwMode="auto">
            <a:xfrm>
              <a:off x="1875" y="1856"/>
              <a:ext cx="556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37" name="Line 61"/>
            <p:cNvSpPr>
              <a:spLocks noChangeShapeType="1"/>
            </p:cNvSpPr>
            <p:nvPr/>
          </p:nvSpPr>
          <p:spPr bwMode="auto">
            <a:xfrm>
              <a:off x="1875" y="1856"/>
              <a:ext cx="132" cy="2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38" name="Line 62"/>
            <p:cNvSpPr>
              <a:spLocks noChangeShapeType="1"/>
            </p:cNvSpPr>
            <p:nvPr/>
          </p:nvSpPr>
          <p:spPr bwMode="auto">
            <a:xfrm flipH="1">
              <a:off x="1769" y="1856"/>
              <a:ext cx="106" cy="5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39" name="Line 63"/>
            <p:cNvSpPr>
              <a:spLocks noChangeShapeType="1"/>
            </p:cNvSpPr>
            <p:nvPr/>
          </p:nvSpPr>
          <p:spPr bwMode="auto">
            <a:xfrm flipH="1">
              <a:off x="1451" y="1856"/>
              <a:ext cx="424" cy="2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40" name="Line 64"/>
            <p:cNvSpPr>
              <a:spLocks noChangeShapeType="1"/>
            </p:cNvSpPr>
            <p:nvPr/>
          </p:nvSpPr>
          <p:spPr bwMode="auto">
            <a:xfrm flipH="1">
              <a:off x="1742" y="3577"/>
              <a:ext cx="345" cy="3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41" name="Line 65"/>
            <p:cNvSpPr>
              <a:spLocks noChangeShapeType="1"/>
            </p:cNvSpPr>
            <p:nvPr/>
          </p:nvSpPr>
          <p:spPr bwMode="auto">
            <a:xfrm flipH="1" flipV="1">
              <a:off x="1398" y="3604"/>
              <a:ext cx="344" cy="2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42" name="Freeform 66"/>
            <p:cNvSpPr>
              <a:spLocks/>
            </p:cNvSpPr>
            <p:nvPr/>
          </p:nvSpPr>
          <p:spPr bwMode="auto">
            <a:xfrm>
              <a:off x="1102" y="1846"/>
              <a:ext cx="773" cy="778"/>
            </a:xfrm>
            <a:custGeom>
              <a:avLst/>
              <a:gdLst>
                <a:gd name="T0" fmla="*/ 200 w 1400"/>
                <a:gd name="T1" fmla="*/ 1488 h 1488"/>
                <a:gd name="T2" fmla="*/ 200 w 1400"/>
                <a:gd name="T3" fmla="*/ 672 h 1488"/>
                <a:gd name="T4" fmla="*/ 1400 w 1400"/>
                <a:gd name="T5" fmla="*/ 0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00" h="1488">
                  <a:moveTo>
                    <a:pt x="200" y="1488"/>
                  </a:moveTo>
                  <a:cubicBezTo>
                    <a:pt x="100" y="1204"/>
                    <a:pt x="0" y="920"/>
                    <a:pt x="200" y="672"/>
                  </a:cubicBezTo>
                  <a:cubicBezTo>
                    <a:pt x="400" y="424"/>
                    <a:pt x="1200" y="112"/>
                    <a:pt x="140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43" name="Freeform 67"/>
            <p:cNvSpPr>
              <a:spLocks/>
            </p:cNvSpPr>
            <p:nvPr/>
          </p:nvSpPr>
          <p:spPr bwMode="auto">
            <a:xfrm>
              <a:off x="709" y="1846"/>
              <a:ext cx="1166" cy="804"/>
            </a:xfrm>
            <a:custGeom>
              <a:avLst/>
              <a:gdLst>
                <a:gd name="T0" fmla="*/ 2112 w 2112"/>
                <a:gd name="T1" fmla="*/ 16 h 1552"/>
                <a:gd name="T2" fmla="*/ 672 w 2112"/>
                <a:gd name="T3" fmla="*/ 256 h 1552"/>
                <a:gd name="T4" fmla="*/ 0 w 2112"/>
                <a:gd name="T5" fmla="*/ 1552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2" h="1552">
                  <a:moveTo>
                    <a:pt x="2112" y="16"/>
                  </a:moveTo>
                  <a:cubicBezTo>
                    <a:pt x="1568" y="8"/>
                    <a:pt x="1024" y="0"/>
                    <a:pt x="672" y="256"/>
                  </a:cubicBezTo>
                  <a:cubicBezTo>
                    <a:pt x="320" y="512"/>
                    <a:pt x="160" y="1032"/>
                    <a:pt x="0" y="1552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44" name="Freeform 68"/>
            <p:cNvSpPr>
              <a:spLocks/>
            </p:cNvSpPr>
            <p:nvPr/>
          </p:nvSpPr>
          <p:spPr bwMode="auto">
            <a:xfrm>
              <a:off x="709" y="2650"/>
              <a:ext cx="689" cy="954"/>
            </a:xfrm>
            <a:custGeom>
              <a:avLst/>
              <a:gdLst>
                <a:gd name="T0" fmla="*/ 0 w 1248"/>
                <a:gd name="T1" fmla="*/ 0 h 1728"/>
                <a:gd name="T2" fmla="*/ 384 w 1248"/>
                <a:gd name="T3" fmla="*/ 1440 h 1728"/>
                <a:gd name="T4" fmla="*/ 1248 w 1248"/>
                <a:gd name="T5" fmla="*/ 1728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48" h="1728">
                  <a:moveTo>
                    <a:pt x="0" y="0"/>
                  </a:moveTo>
                  <a:cubicBezTo>
                    <a:pt x="88" y="576"/>
                    <a:pt x="176" y="1152"/>
                    <a:pt x="384" y="1440"/>
                  </a:cubicBezTo>
                  <a:cubicBezTo>
                    <a:pt x="592" y="1728"/>
                    <a:pt x="920" y="1728"/>
                    <a:pt x="1248" y="1728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45" name="Freeform 69"/>
            <p:cNvSpPr>
              <a:spLocks/>
            </p:cNvSpPr>
            <p:nvPr/>
          </p:nvSpPr>
          <p:spPr bwMode="auto">
            <a:xfrm>
              <a:off x="669" y="2650"/>
              <a:ext cx="1073" cy="1245"/>
            </a:xfrm>
            <a:custGeom>
              <a:avLst/>
              <a:gdLst>
                <a:gd name="T0" fmla="*/ 72 w 1944"/>
                <a:gd name="T1" fmla="*/ 0 h 2256"/>
                <a:gd name="T2" fmla="*/ 72 w 1944"/>
                <a:gd name="T3" fmla="*/ 1536 h 2256"/>
                <a:gd name="T4" fmla="*/ 504 w 1944"/>
                <a:gd name="T5" fmla="*/ 2112 h 2256"/>
                <a:gd name="T6" fmla="*/ 1944 w 1944"/>
                <a:gd name="T7" fmla="*/ 2256 h 2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4" h="2256">
                  <a:moveTo>
                    <a:pt x="72" y="0"/>
                  </a:moveTo>
                  <a:cubicBezTo>
                    <a:pt x="36" y="592"/>
                    <a:pt x="0" y="1184"/>
                    <a:pt x="72" y="1536"/>
                  </a:cubicBezTo>
                  <a:cubicBezTo>
                    <a:pt x="144" y="1888"/>
                    <a:pt x="192" y="1992"/>
                    <a:pt x="504" y="2112"/>
                  </a:cubicBezTo>
                  <a:cubicBezTo>
                    <a:pt x="816" y="2232"/>
                    <a:pt x="1380" y="2244"/>
                    <a:pt x="1944" y="2256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46" name="Freeform 70"/>
            <p:cNvSpPr>
              <a:spLocks/>
            </p:cNvSpPr>
            <p:nvPr/>
          </p:nvSpPr>
          <p:spPr bwMode="auto">
            <a:xfrm>
              <a:off x="1742" y="2915"/>
              <a:ext cx="901" cy="980"/>
            </a:xfrm>
            <a:custGeom>
              <a:avLst/>
              <a:gdLst>
                <a:gd name="T0" fmla="*/ 0 w 1632"/>
                <a:gd name="T1" fmla="*/ 1776 h 1776"/>
                <a:gd name="T2" fmla="*/ 1248 w 1632"/>
                <a:gd name="T3" fmla="*/ 1440 h 1776"/>
                <a:gd name="T4" fmla="*/ 1632 w 1632"/>
                <a:gd name="T5" fmla="*/ 0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32" h="1776">
                  <a:moveTo>
                    <a:pt x="0" y="1776"/>
                  </a:moveTo>
                  <a:cubicBezTo>
                    <a:pt x="488" y="1756"/>
                    <a:pt x="976" y="1736"/>
                    <a:pt x="1248" y="1440"/>
                  </a:cubicBezTo>
                  <a:cubicBezTo>
                    <a:pt x="1520" y="1144"/>
                    <a:pt x="1576" y="572"/>
                    <a:pt x="1632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47" name="Freeform 71"/>
            <p:cNvSpPr>
              <a:spLocks/>
            </p:cNvSpPr>
            <p:nvPr/>
          </p:nvSpPr>
          <p:spPr bwMode="auto">
            <a:xfrm>
              <a:off x="1875" y="1813"/>
              <a:ext cx="839" cy="1102"/>
            </a:xfrm>
            <a:custGeom>
              <a:avLst/>
              <a:gdLst>
                <a:gd name="T0" fmla="*/ 1392 w 1520"/>
                <a:gd name="T1" fmla="*/ 2080 h 2080"/>
                <a:gd name="T2" fmla="*/ 1488 w 1520"/>
                <a:gd name="T3" fmla="*/ 1024 h 2080"/>
                <a:gd name="T4" fmla="*/ 1200 w 1520"/>
                <a:gd name="T5" fmla="*/ 160 h 2080"/>
                <a:gd name="T6" fmla="*/ 0 w 1520"/>
                <a:gd name="T7" fmla="*/ 64 h 2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0" h="2080">
                  <a:moveTo>
                    <a:pt x="1392" y="2080"/>
                  </a:moveTo>
                  <a:cubicBezTo>
                    <a:pt x="1456" y="1712"/>
                    <a:pt x="1520" y="1344"/>
                    <a:pt x="1488" y="1024"/>
                  </a:cubicBezTo>
                  <a:cubicBezTo>
                    <a:pt x="1456" y="704"/>
                    <a:pt x="1448" y="320"/>
                    <a:pt x="1200" y="160"/>
                  </a:cubicBezTo>
                  <a:cubicBezTo>
                    <a:pt x="952" y="0"/>
                    <a:pt x="476" y="32"/>
                    <a:pt x="0" y="64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48" name="Oval 72"/>
            <p:cNvSpPr>
              <a:spLocks noChangeArrowheads="1"/>
            </p:cNvSpPr>
            <p:nvPr/>
          </p:nvSpPr>
          <p:spPr bwMode="auto">
            <a:xfrm>
              <a:off x="1371" y="3577"/>
              <a:ext cx="53" cy="53"/>
            </a:xfrm>
            <a:prstGeom prst="ellipse">
              <a:avLst/>
            </a:prstGeom>
            <a:solidFill>
              <a:srgbClr val="3399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49" name="Oval 73"/>
            <p:cNvSpPr>
              <a:spLocks noChangeArrowheads="1"/>
            </p:cNvSpPr>
            <p:nvPr/>
          </p:nvSpPr>
          <p:spPr bwMode="auto">
            <a:xfrm>
              <a:off x="1742" y="2333"/>
              <a:ext cx="53" cy="53"/>
            </a:xfrm>
            <a:prstGeom prst="ellipse">
              <a:avLst/>
            </a:prstGeom>
            <a:solidFill>
              <a:srgbClr val="3399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50" name="Line 74"/>
            <p:cNvSpPr>
              <a:spLocks noChangeShapeType="1"/>
            </p:cNvSpPr>
            <p:nvPr/>
          </p:nvSpPr>
          <p:spPr bwMode="auto">
            <a:xfrm flipH="1" flipV="1">
              <a:off x="1451" y="2121"/>
              <a:ext cx="132" cy="4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51" name="Oval 75"/>
            <p:cNvSpPr>
              <a:spLocks noChangeArrowheads="1"/>
            </p:cNvSpPr>
            <p:nvPr/>
          </p:nvSpPr>
          <p:spPr bwMode="auto">
            <a:xfrm>
              <a:off x="1424" y="2094"/>
              <a:ext cx="53" cy="53"/>
            </a:xfrm>
            <a:prstGeom prst="ellipse">
              <a:avLst/>
            </a:prstGeom>
            <a:solidFill>
              <a:srgbClr val="3399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52" name="Oval 76"/>
            <p:cNvSpPr>
              <a:spLocks noChangeArrowheads="1"/>
            </p:cNvSpPr>
            <p:nvPr/>
          </p:nvSpPr>
          <p:spPr bwMode="auto">
            <a:xfrm>
              <a:off x="1186" y="2597"/>
              <a:ext cx="53" cy="53"/>
            </a:xfrm>
            <a:prstGeom prst="ellipse">
              <a:avLst/>
            </a:prstGeom>
            <a:solidFill>
              <a:srgbClr val="3399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54" name="Oval 78"/>
            <p:cNvSpPr>
              <a:spLocks noChangeArrowheads="1"/>
            </p:cNvSpPr>
            <p:nvPr/>
          </p:nvSpPr>
          <p:spPr bwMode="auto">
            <a:xfrm>
              <a:off x="682" y="2624"/>
              <a:ext cx="53" cy="5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55" name="Text Box 79"/>
            <p:cNvSpPr txBox="1">
              <a:spLocks noChangeArrowheads="1"/>
            </p:cNvSpPr>
            <p:nvPr/>
          </p:nvSpPr>
          <p:spPr bwMode="auto">
            <a:xfrm>
              <a:off x="317" y="2537"/>
              <a:ext cx="37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600"/>
                <a:t>west</a:t>
              </a:r>
              <a:endParaRPr lang="nl-NL" altLang="en-US" sz="1600"/>
            </a:p>
          </p:txBody>
        </p:sp>
        <p:sp>
          <p:nvSpPr>
            <p:cNvPr id="50257" name="Oval 81"/>
            <p:cNvSpPr>
              <a:spLocks noChangeArrowheads="1"/>
            </p:cNvSpPr>
            <p:nvPr/>
          </p:nvSpPr>
          <p:spPr bwMode="auto">
            <a:xfrm>
              <a:off x="1848" y="1830"/>
              <a:ext cx="53" cy="5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58" name="Text Box 82"/>
            <p:cNvSpPr txBox="1">
              <a:spLocks noChangeArrowheads="1"/>
            </p:cNvSpPr>
            <p:nvPr/>
          </p:nvSpPr>
          <p:spPr bwMode="auto">
            <a:xfrm>
              <a:off x="1676" y="1629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600"/>
                <a:t>north</a:t>
              </a:r>
              <a:endParaRPr lang="nl-NL" altLang="en-US" sz="1600"/>
            </a:p>
          </p:txBody>
        </p:sp>
        <p:sp>
          <p:nvSpPr>
            <p:cNvPr id="50260" name="Oval 84"/>
            <p:cNvSpPr>
              <a:spLocks noChangeArrowheads="1"/>
            </p:cNvSpPr>
            <p:nvPr/>
          </p:nvSpPr>
          <p:spPr bwMode="auto">
            <a:xfrm>
              <a:off x="2616" y="2889"/>
              <a:ext cx="53" cy="5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61" name="Text Box 85"/>
            <p:cNvSpPr txBox="1">
              <a:spLocks noChangeArrowheads="1"/>
            </p:cNvSpPr>
            <p:nvPr/>
          </p:nvSpPr>
          <p:spPr bwMode="auto">
            <a:xfrm>
              <a:off x="2659" y="2801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600"/>
                <a:t>east</a:t>
              </a:r>
              <a:endParaRPr lang="nl-NL" altLang="en-US" sz="1600"/>
            </a:p>
          </p:txBody>
        </p:sp>
        <p:sp>
          <p:nvSpPr>
            <p:cNvPr id="50263" name="Oval 87"/>
            <p:cNvSpPr>
              <a:spLocks noChangeArrowheads="1"/>
            </p:cNvSpPr>
            <p:nvPr/>
          </p:nvSpPr>
          <p:spPr bwMode="auto">
            <a:xfrm>
              <a:off x="1716" y="3869"/>
              <a:ext cx="53" cy="53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64" name="Text Box 88"/>
            <p:cNvSpPr txBox="1">
              <a:spLocks noChangeArrowheads="1"/>
            </p:cNvSpPr>
            <p:nvPr/>
          </p:nvSpPr>
          <p:spPr bwMode="auto">
            <a:xfrm>
              <a:off x="1534" y="3903"/>
              <a:ext cx="42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600"/>
                <a:t>south</a:t>
              </a:r>
              <a:endParaRPr lang="nl-NL" altLang="en-US" sz="1600"/>
            </a:p>
          </p:txBody>
        </p:sp>
        <p:sp>
          <p:nvSpPr>
            <p:cNvPr id="50265" name="Freeform 89"/>
            <p:cNvSpPr>
              <a:spLocks/>
            </p:cNvSpPr>
            <p:nvPr/>
          </p:nvSpPr>
          <p:spPr bwMode="auto">
            <a:xfrm>
              <a:off x="1398" y="2889"/>
              <a:ext cx="662" cy="123"/>
            </a:xfrm>
            <a:custGeom>
              <a:avLst/>
              <a:gdLst>
                <a:gd name="T0" fmla="*/ 0 w 1200"/>
                <a:gd name="T1" fmla="*/ 144 h 224"/>
                <a:gd name="T2" fmla="*/ 336 w 1200"/>
                <a:gd name="T3" fmla="*/ 192 h 224"/>
                <a:gd name="T4" fmla="*/ 720 w 1200"/>
                <a:gd name="T5" fmla="*/ 192 h 224"/>
                <a:gd name="T6" fmla="*/ 1200 w 1200"/>
                <a:gd name="T7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0" h="224">
                  <a:moveTo>
                    <a:pt x="0" y="144"/>
                  </a:moveTo>
                  <a:cubicBezTo>
                    <a:pt x="108" y="164"/>
                    <a:pt x="216" y="184"/>
                    <a:pt x="336" y="192"/>
                  </a:cubicBezTo>
                  <a:cubicBezTo>
                    <a:pt x="456" y="200"/>
                    <a:pt x="576" y="224"/>
                    <a:pt x="720" y="192"/>
                  </a:cubicBezTo>
                  <a:cubicBezTo>
                    <a:pt x="864" y="160"/>
                    <a:pt x="1032" y="80"/>
                    <a:pt x="120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266" name="Group 90"/>
          <p:cNvGrpSpPr>
            <a:grpSpLocks/>
          </p:cNvGrpSpPr>
          <p:nvPr/>
        </p:nvGrpSpPr>
        <p:grpSpPr bwMode="auto">
          <a:xfrm>
            <a:off x="762000" y="0"/>
            <a:ext cx="7618413" cy="6858000"/>
            <a:chOff x="480" y="0"/>
            <a:chExt cx="4799" cy="4320"/>
          </a:xfrm>
        </p:grpSpPr>
        <p:pic>
          <p:nvPicPr>
            <p:cNvPr id="50267" name="Picture 91" descr="nederland"/>
            <p:cNvPicPr>
              <a:picLocks noChangeAspect="1" noChangeArrowheads="1"/>
            </p:cNvPicPr>
            <p:nvPr/>
          </p:nvPicPr>
          <p:blipFill>
            <a:blip r:embed="rId3">
              <a:lum brigh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187"/>
              <a:ext cx="3349" cy="3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268" name="Oval 92"/>
            <p:cNvSpPr>
              <a:spLocks noChangeArrowheads="1"/>
            </p:cNvSpPr>
            <p:nvPr/>
          </p:nvSpPr>
          <p:spPr bwMode="auto">
            <a:xfrm>
              <a:off x="2688" y="1531"/>
              <a:ext cx="96" cy="9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69" name="Oval 93"/>
            <p:cNvSpPr>
              <a:spLocks noChangeArrowheads="1"/>
            </p:cNvSpPr>
            <p:nvPr/>
          </p:nvSpPr>
          <p:spPr bwMode="auto">
            <a:xfrm>
              <a:off x="2352" y="2299"/>
              <a:ext cx="96" cy="9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70" name="Oval 94"/>
            <p:cNvSpPr>
              <a:spLocks noChangeArrowheads="1"/>
            </p:cNvSpPr>
            <p:nvPr/>
          </p:nvSpPr>
          <p:spPr bwMode="auto">
            <a:xfrm>
              <a:off x="1824" y="2923"/>
              <a:ext cx="96" cy="9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71" name="Oval 95"/>
            <p:cNvSpPr>
              <a:spLocks noChangeArrowheads="1"/>
            </p:cNvSpPr>
            <p:nvPr/>
          </p:nvSpPr>
          <p:spPr bwMode="auto">
            <a:xfrm>
              <a:off x="3024" y="2875"/>
              <a:ext cx="96" cy="9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72" name="Oval 96"/>
            <p:cNvSpPr>
              <a:spLocks noChangeArrowheads="1"/>
            </p:cNvSpPr>
            <p:nvPr/>
          </p:nvSpPr>
          <p:spPr bwMode="auto">
            <a:xfrm>
              <a:off x="3600" y="3403"/>
              <a:ext cx="96" cy="9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73" name="Oval 97"/>
            <p:cNvSpPr>
              <a:spLocks noChangeArrowheads="1"/>
            </p:cNvSpPr>
            <p:nvPr/>
          </p:nvSpPr>
          <p:spPr bwMode="auto">
            <a:xfrm>
              <a:off x="3552" y="2155"/>
              <a:ext cx="96" cy="9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74" name="Oval 98"/>
            <p:cNvSpPr>
              <a:spLocks noChangeArrowheads="1"/>
            </p:cNvSpPr>
            <p:nvPr/>
          </p:nvSpPr>
          <p:spPr bwMode="auto">
            <a:xfrm>
              <a:off x="2976" y="2107"/>
              <a:ext cx="96" cy="9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75" name="Oval 99"/>
            <p:cNvSpPr>
              <a:spLocks noChangeArrowheads="1"/>
            </p:cNvSpPr>
            <p:nvPr/>
          </p:nvSpPr>
          <p:spPr bwMode="auto">
            <a:xfrm>
              <a:off x="4176" y="1099"/>
              <a:ext cx="96" cy="9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76" name="Oval 100"/>
            <p:cNvSpPr>
              <a:spLocks noChangeArrowheads="1"/>
            </p:cNvSpPr>
            <p:nvPr/>
          </p:nvSpPr>
          <p:spPr bwMode="auto">
            <a:xfrm>
              <a:off x="3936" y="1675"/>
              <a:ext cx="96" cy="9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77" name="Oval 101"/>
            <p:cNvSpPr>
              <a:spLocks noChangeArrowheads="1"/>
            </p:cNvSpPr>
            <p:nvPr/>
          </p:nvSpPr>
          <p:spPr bwMode="auto">
            <a:xfrm>
              <a:off x="3312" y="1579"/>
              <a:ext cx="96" cy="9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78" name="Oval 102"/>
            <p:cNvSpPr>
              <a:spLocks noChangeArrowheads="1"/>
            </p:cNvSpPr>
            <p:nvPr/>
          </p:nvSpPr>
          <p:spPr bwMode="auto">
            <a:xfrm>
              <a:off x="4224" y="571"/>
              <a:ext cx="96" cy="9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79" name="Oval 103"/>
            <p:cNvSpPr>
              <a:spLocks noChangeArrowheads="1"/>
            </p:cNvSpPr>
            <p:nvPr/>
          </p:nvSpPr>
          <p:spPr bwMode="auto">
            <a:xfrm>
              <a:off x="3456" y="763"/>
              <a:ext cx="96" cy="96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80" name="Line 104"/>
            <p:cNvSpPr>
              <a:spLocks noChangeShapeType="1"/>
            </p:cNvSpPr>
            <p:nvPr/>
          </p:nvSpPr>
          <p:spPr bwMode="auto">
            <a:xfrm>
              <a:off x="2736" y="1579"/>
              <a:ext cx="624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81" name="Line 105"/>
            <p:cNvSpPr>
              <a:spLocks noChangeShapeType="1"/>
            </p:cNvSpPr>
            <p:nvPr/>
          </p:nvSpPr>
          <p:spPr bwMode="auto">
            <a:xfrm flipH="1">
              <a:off x="2400" y="1579"/>
              <a:ext cx="336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82" name="Line 106"/>
            <p:cNvSpPr>
              <a:spLocks noChangeShapeType="1"/>
            </p:cNvSpPr>
            <p:nvPr/>
          </p:nvSpPr>
          <p:spPr bwMode="auto">
            <a:xfrm flipH="1">
              <a:off x="1872" y="2347"/>
              <a:ext cx="528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83" name="Line 107"/>
            <p:cNvSpPr>
              <a:spLocks noChangeShapeType="1"/>
            </p:cNvSpPr>
            <p:nvPr/>
          </p:nvSpPr>
          <p:spPr bwMode="auto">
            <a:xfrm flipV="1">
              <a:off x="1872" y="2923"/>
              <a:ext cx="1200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84" name="Line 108"/>
            <p:cNvSpPr>
              <a:spLocks noChangeShapeType="1"/>
            </p:cNvSpPr>
            <p:nvPr/>
          </p:nvSpPr>
          <p:spPr bwMode="auto">
            <a:xfrm>
              <a:off x="3072" y="2923"/>
              <a:ext cx="576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85" name="Line 109"/>
            <p:cNvSpPr>
              <a:spLocks noChangeShapeType="1"/>
            </p:cNvSpPr>
            <p:nvPr/>
          </p:nvSpPr>
          <p:spPr bwMode="auto">
            <a:xfrm flipH="1" flipV="1">
              <a:off x="3600" y="2203"/>
              <a:ext cx="48" cy="1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86" name="Line 110"/>
            <p:cNvSpPr>
              <a:spLocks noChangeShapeType="1"/>
            </p:cNvSpPr>
            <p:nvPr/>
          </p:nvSpPr>
          <p:spPr bwMode="auto">
            <a:xfrm flipH="1">
              <a:off x="3072" y="2203"/>
              <a:ext cx="528" cy="7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87" name="Line 111"/>
            <p:cNvSpPr>
              <a:spLocks noChangeShapeType="1"/>
            </p:cNvSpPr>
            <p:nvPr/>
          </p:nvSpPr>
          <p:spPr bwMode="auto">
            <a:xfrm flipH="1" flipV="1">
              <a:off x="2400" y="2347"/>
              <a:ext cx="672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88" name="Line 112"/>
            <p:cNvSpPr>
              <a:spLocks noChangeShapeType="1"/>
            </p:cNvSpPr>
            <p:nvPr/>
          </p:nvSpPr>
          <p:spPr bwMode="auto">
            <a:xfrm flipV="1">
              <a:off x="2400" y="2155"/>
              <a:ext cx="62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89" name="Line 113"/>
            <p:cNvSpPr>
              <a:spLocks noChangeShapeType="1"/>
            </p:cNvSpPr>
            <p:nvPr/>
          </p:nvSpPr>
          <p:spPr bwMode="auto">
            <a:xfrm flipH="1" flipV="1">
              <a:off x="2736" y="1579"/>
              <a:ext cx="288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90" name="Line 114"/>
            <p:cNvSpPr>
              <a:spLocks noChangeShapeType="1"/>
            </p:cNvSpPr>
            <p:nvPr/>
          </p:nvSpPr>
          <p:spPr bwMode="auto">
            <a:xfrm flipV="1">
              <a:off x="3024" y="1627"/>
              <a:ext cx="336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91" name="Line 115"/>
            <p:cNvSpPr>
              <a:spLocks noChangeShapeType="1"/>
            </p:cNvSpPr>
            <p:nvPr/>
          </p:nvSpPr>
          <p:spPr bwMode="auto">
            <a:xfrm>
              <a:off x="3024" y="2155"/>
              <a:ext cx="57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92" name="Line 116"/>
            <p:cNvSpPr>
              <a:spLocks noChangeShapeType="1"/>
            </p:cNvSpPr>
            <p:nvPr/>
          </p:nvSpPr>
          <p:spPr bwMode="auto">
            <a:xfrm flipH="1" flipV="1">
              <a:off x="3360" y="1627"/>
              <a:ext cx="240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93" name="Line 117"/>
            <p:cNvSpPr>
              <a:spLocks noChangeShapeType="1"/>
            </p:cNvSpPr>
            <p:nvPr/>
          </p:nvSpPr>
          <p:spPr bwMode="auto">
            <a:xfrm flipV="1">
              <a:off x="3360" y="811"/>
              <a:ext cx="144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94" name="Line 118"/>
            <p:cNvSpPr>
              <a:spLocks noChangeShapeType="1"/>
            </p:cNvSpPr>
            <p:nvPr/>
          </p:nvSpPr>
          <p:spPr bwMode="auto">
            <a:xfrm flipV="1">
              <a:off x="3504" y="619"/>
              <a:ext cx="768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95" name="Line 119"/>
            <p:cNvSpPr>
              <a:spLocks noChangeShapeType="1"/>
            </p:cNvSpPr>
            <p:nvPr/>
          </p:nvSpPr>
          <p:spPr bwMode="auto">
            <a:xfrm flipH="1">
              <a:off x="4224" y="619"/>
              <a:ext cx="48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96" name="Line 120"/>
            <p:cNvSpPr>
              <a:spLocks noChangeShapeType="1"/>
            </p:cNvSpPr>
            <p:nvPr/>
          </p:nvSpPr>
          <p:spPr bwMode="auto">
            <a:xfrm flipH="1" flipV="1">
              <a:off x="3504" y="811"/>
              <a:ext cx="72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97" name="Line 121"/>
            <p:cNvSpPr>
              <a:spLocks noChangeShapeType="1"/>
            </p:cNvSpPr>
            <p:nvPr/>
          </p:nvSpPr>
          <p:spPr bwMode="auto">
            <a:xfrm>
              <a:off x="3504" y="811"/>
              <a:ext cx="480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98" name="Line 122"/>
            <p:cNvSpPr>
              <a:spLocks noChangeShapeType="1"/>
            </p:cNvSpPr>
            <p:nvPr/>
          </p:nvSpPr>
          <p:spPr bwMode="auto">
            <a:xfrm flipH="1" flipV="1">
              <a:off x="3360" y="1627"/>
              <a:ext cx="624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99" name="Line 123"/>
            <p:cNvSpPr>
              <a:spLocks noChangeShapeType="1"/>
            </p:cNvSpPr>
            <p:nvPr/>
          </p:nvSpPr>
          <p:spPr bwMode="auto">
            <a:xfrm flipV="1">
              <a:off x="3600" y="1723"/>
              <a:ext cx="384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00" name="Line 124"/>
            <p:cNvSpPr>
              <a:spLocks noChangeShapeType="1"/>
            </p:cNvSpPr>
            <p:nvPr/>
          </p:nvSpPr>
          <p:spPr bwMode="auto">
            <a:xfrm flipV="1">
              <a:off x="3984" y="1147"/>
              <a:ext cx="240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01" name="Line 125"/>
            <p:cNvSpPr>
              <a:spLocks noChangeShapeType="1"/>
            </p:cNvSpPr>
            <p:nvPr/>
          </p:nvSpPr>
          <p:spPr bwMode="auto">
            <a:xfrm flipV="1">
              <a:off x="1152" y="1723"/>
              <a:ext cx="91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02" name="Line 126"/>
            <p:cNvSpPr>
              <a:spLocks noChangeShapeType="1"/>
            </p:cNvSpPr>
            <p:nvPr/>
          </p:nvSpPr>
          <p:spPr bwMode="auto">
            <a:xfrm flipV="1">
              <a:off x="2736" y="1243"/>
              <a:ext cx="33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03" name="Line 127"/>
            <p:cNvSpPr>
              <a:spLocks noChangeShapeType="1"/>
            </p:cNvSpPr>
            <p:nvPr/>
          </p:nvSpPr>
          <p:spPr bwMode="auto">
            <a:xfrm>
              <a:off x="3072" y="1243"/>
              <a:ext cx="288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04" name="Line 128"/>
            <p:cNvSpPr>
              <a:spLocks noChangeShapeType="1"/>
            </p:cNvSpPr>
            <p:nvPr/>
          </p:nvSpPr>
          <p:spPr bwMode="auto">
            <a:xfrm flipV="1">
              <a:off x="3072" y="811"/>
              <a:ext cx="43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05" name="Line 129"/>
            <p:cNvSpPr>
              <a:spLocks noChangeShapeType="1"/>
            </p:cNvSpPr>
            <p:nvPr/>
          </p:nvSpPr>
          <p:spPr bwMode="auto">
            <a:xfrm flipH="1" flipV="1">
              <a:off x="2496" y="811"/>
              <a:ext cx="576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06" name="Line 130"/>
            <p:cNvSpPr>
              <a:spLocks noChangeShapeType="1"/>
            </p:cNvSpPr>
            <p:nvPr/>
          </p:nvSpPr>
          <p:spPr bwMode="auto">
            <a:xfrm flipH="1">
              <a:off x="2064" y="811"/>
              <a:ext cx="432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07" name="Line 131"/>
            <p:cNvSpPr>
              <a:spLocks noChangeShapeType="1"/>
            </p:cNvSpPr>
            <p:nvPr/>
          </p:nvSpPr>
          <p:spPr bwMode="auto">
            <a:xfrm flipH="1">
              <a:off x="2064" y="1579"/>
              <a:ext cx="672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08" name="Line 132"/>
            <p:cNvSpPr>
              <a:spLocks noChangeShapeType="1"/>
            </p:cNvSpPr>
            <p:nvPr/>
          </p:nvSpPr>
          <p:spPr bwMode="auto">
            <a:xfrm>
              <a:off x="2064" y="1723"/>
              <a:ext cx="336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09" name="Line 133"/>
            <p:cNvSpPr>
              <a:spLocks noChangeShapeType="1"/>
            </p:cNvSpPr>
            <p:nvPr/>
          </p:nvSpPr>
          <p:spPr bwMode="auto">
            <a:xfrm flipH="1">
              <a:off x="1872" y="1723"/>
              <a:ext cx="192" cy="1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10" name="Line 134"/>
            <p:cNvSpPr>
              <a:spLocks noChangeShapeType="1"/>
            </p:cNvSpPr>
            <p:nvPr/>
          </p:nvSpPr>
          <p:spPr bwMode="auto">
            <a:xfrm flipH="1" flipV="1">
              <a:off x="1152" y="1771"/>
              <a:ext cx="72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11" name="Line 135"/>
            <p:cNvSpPr>
              <a:spLocks noChangeShapeType="1"/>
            </p:cNvSpPr>
            <p:nvPr/>
          </p:nvSpPr>
          <p:spPr bwMode="auto">
            <a:xfrm flipH="1">
              <a:off x="2400" y="2923"/>
              <a:ext cx="672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12" name="Line 136"/>
            <p:cNvSpPr>
              <a:spLocks noChangeShapeType="1"/>
            </p:cNvSpPr>
            <p:nvPr/>
          </p:nvSpPr>
          <p:spPr bwMode="auto">
            <a:xfrm>
              <a:off x="1872" y="2971"/>
              <a:ext cx="528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13" name="Line 137"/>
            <p:cNvSpPr>
              <a:spLocks noChangeShapeType="1"/>
            </p:cNvSpPr>
            <p:nvPr/>
          </p:nvSpPr>
          <p:spPr bwMode="auto">
            <a:xfrm flipH="1">
              <a:off x="2400" y="3451"/>
              <a:ext cx="12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14" name="Line 138"/>
            <p:cNvSpPr>
              <a:spLocks noChangeShapeType="1"/>
            </p:cNvSpPr>
            <p:nvPr/>
          </p:nvSpPr>
          <p:spPr bwMode="auto">
            <a:xfrm flipV="1">
              <a:off x="3648" y="2251"/>
              <a:ext cx="1008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15" name="Line 139"/>
            <p:cNvSpPr>
              <a:spLocks noChangeShapeType="1"/>
            </p:cNvSpPr>
            <p:nvPr/>
          </p:nvSpPr>
          <p:spPr bwMode="auto">
            <a:xfrm flipH="1" flipV="1">
              <a:off x="3600" y="2203"/>
              <a:ext cx="105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16" name="Line 140"/>
            <p:cNvSpPr>
              <a:spLocks noChangeShapeType="1"/>
            </p:cNvSpPr>
            <p:nvPr/>
          </p:nvSpPr>
          <p:spPr bwMode="auto">
            <a:xfrm flipH="1" flipV="1">
              <a:off x="3984" y="1723"/>
              <a:ext cx="672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17" name="Line 141"/>
            <p:cNvSpPr>
              <a:spLocks noChangeShapeType="1"/>
            </p:cNvSpPr>
            <p:nvPr/>
          </p:nvSpPr>
          <p:spPr bwMode="auto">
            <a:xfrm flipH="1" flipV="1">
              <a:off x="4224" y="1147"/>
              <a:ext cx="432" cy="11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18" name="Line 142"/>
            <p:cNvSpPr>
              <a:spLocks noChangeShapeType="1"/>
            </p:cNvSpPr>
            <p:nvPr/>
          </p:nvSpPr>
          <p:spPr bwMode="auto">
            <a:xfrm flipH="1" flipV="1">
              <a:off x="4272" y="619"/>
              <a:ext cx="384" cy="16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19" name="Line 143"/>
            <p:cNvSpPr>
              <a:spLocks noChangeShapeType="1"/>
            </p:cNvSpPr>
            <p:nvPr/>
          </p:nvSpPr>
          <p:spPr bwMode="auto">
            <a:xfrm>
              <a:off x="3264" y="331"/>
              <a:ext cx="100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20" name="Line 144"/>
            <p:cNvSpPr>
              <a:spLocks noChangeShapeType="1"/>
            </p:cNvSpPr>
            <p:nvPr/>
          </p:nvSpPr>
          <p:spPr bwMode="auto">
            <a:xfrm>
              <a:off x="3264" y="331"/>
              <a:ext cx="24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21" name="Line 145"/>
            <p:cNvSpPr>
              <a:spLocks noChangeShapeType="1"/>
            </p:cNvSpPr>
            <p:nvPr/>
          </p:nvSpPr>
          <p:spPr bwMode="auto">
            <a:xfrm flipH="1">
              <a:off x="3072" y="331"/>
              <a:ext cx="192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22" name="Line 146"/>
            <p:cNvSpPr>
              <a:spLocks noChangeShapeType="1"/>
            </p:cNvSpPr>
            <p:nvPr/>
          </p:nvSpPr>
          <p:spPr bwMode="auto">
            <a:xfrm flipH="1">
              <a:off x="2496" y="331"/>
              <a:ext cx="768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23" name="Line 147"/>
            <p:cNvSpPr>
              <a:spLocks noChangeShapeType="1"/>
            </p:cNvSpPr>
            <p:nvPr/>
          </p:nvSpPr>
          <p:spPr bwMode="auto">
            <a:xfrm flipH="1">
              <a:off x="3024" y="3451"/>
              <a:ext cx="624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24" name="Line 148"/>
            <p:cNvSpPr>
              <a:spLocks noChangeShapeType="1"/>
            </p:cNvSpPr>
            <p:nvPr/>
          </p:nvSpPr>
          <p:spPr bwMode="auto">
            <a:xfrm flipH="1" flipV="1">
              <a:off x="2400" y="3499"/>
              <a:ext cx="624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25" name="Freeform 149"/>
            <p:cNvSpPr>
              <a:spLocks/>
            </p:cNvSpPr>
            <p:nvPr/>
          </p:nvSpPr>
          <p:spPr bwMode="auto">
            <a:xfrm>
              <a:off x="1864" y="313"/>
              <a:ext cx="1400" cy="1410"/>
            </a:xfrm>
            <a:custGeom>
              <a:avLst/>
              <a:gdLst>
                <a:gd name="T0" fmla="*/ 200 w 1400"/>
                <a:gd name="T1" fmla="*/ 1488 h 1488"/>
                <a:gd name="T2" fmla="*/ 200 w 1400"/>
                <a:gd name="T3" fmla="*/ 672 h 1488"/>
                <a:gd name="T4" fmla="*/ 1400 w 1400"/>
                <a:gd name="T5" fmla="*/ 0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00" h="1488">
                  <a:moveTo>
                    <a:pt x="200" y="1488"/>
                  </a:moveTo>
                  <a:cubicBezTo>
                    <a:pt x="100" y="1204"/>
                    <a:pt x="0" y="920"/>
                    <a:pt x="200" y="672"/>
                  </a:cubicBezTo>
                  <a:cubicBezTo>
                    <a:pt x="400" y="424"/>
                    <a:pt x="1200" y="112"/>
                    <a:pt x="140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26" name="Freeform 150"/>
            <p:cNvSpPr>
              <a:spLocks/>
            </p:cNvSpPr>
            <p:nvPr/>
          </p:nvSpPr>
          <p:spPr bwMode="auto">
            <a:xfrm>
              <a:off x="1152" y="313"/>
              <a:ext cx="2112" cy="1458"/>
            </a:xfrm>
            <a:custGeom>
              <a:avLst/>
              <a:gdLst>
                <a:gd name="T0" fmla="*/ 2112 w 2112"/>
                <a:gd name="T1" fmla="*/ 16 h 1552"/>
                <a:gd name="T2" fmla="*/ 672 w 2112"/>
                <a:gd name="T3" fmla="*/ 256 h 1552"/>
                <a:gd name="T4" fmla="*/ 0 w 2112"/>
                <a:gd name="T5" fmla="*/ 1552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2" h="1552">
                  <a:moveTo>
                    <a:pt x="2112" y="16"/>
                  </a:moveTo>
                  <a:cubicBezTo>
                    <a:pt x="1568" y="8"/>
                    <a:pt x="1024" y="0"/>
                    <a:pt x="672" y="256"/>
                  </a:cubicBezTo>
                  <a:cubicBezTo>
                    <a:pt x="320" y="512"/>
                    <a:pt x="160" y="1032"/>
                    <a:pt x="0" y="1552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27" name="Freeform 151"/>
            <p:cNvSpPr>
              <a:spLocks/>
            </p:cNvSpPr>
            <p:nvPr/>
          </p:nvSpPr>
          <p:spPr bwMode="auto">
            <a:xfrm>
              <a:off x="1152" y="1771"/>
              <a:ext cx="1248" cy="1728"/>
            </a:xfrm>
            <a:custGeom>
              <a:avLst/>
              <a:gdLst>
                <a:gd name="T0" fmla="*/ 0 w 1248"/>
                <a:gd name="T1" fmla="*/ 0 h 1728"/>
                <a:gd name="T2" fmla="*/ 384 w 1248"/>
                <a:gd name="T3" fmla="*/ 1440 h 1728"/>
                <a:gd name="T4" fmla="*/ 1248 w 1248"/>
                <a:gd name="T5" fmla="*/ 1728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48" h="1728">
                  <a:moveTo>
                    <a:pt x="0" y="0"/>
                  </a:moveTo>
                  <a:cubicBezTo>
                    <a:pt x="88" y="576"/>
                    <a:pt x="176" y="1152"/>
                    <a:pt x="384" y="1440"/>
                  </a:cubicBezTo>
                  <a:cubicBezTo>
                    <a:pt x="592" y="1728"/>
                    <a:pt x="920" y="1728"/>
                    <a:pt x="1248" y="1728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28" name="Freeform 152"/>
            <p:cNvSpPr>
              <a:spLocks/>
            </p:cNvSpPr>
            <p:nvPr/>
          </p:nvSpPr>
          <p:spPr bwMode="auto">
            <a:xfrm>
              <a:off x="1080" y="1771"/>
              <a:ext cx="1944" cy="2256"/>
            </a:xfrm>
            <a:custGeom>
              <a:avLst/>
              <a:gdLst>
                <a:gd name="T0" fmla="*/ 72 w 1944"/>
                <a:gd name="T1" fmla="*/ 0 h 2256"/>
                <a:gd name="T2" fmla="*/ 72 w 1944"/>
                <a:gd name="T3" fmla="*/ 1536 h 2256"/>
                <a:gd name="T4" fmla="*/ 504 w 1944"/>
                <a:gd name="T5" fmla="*/ 2112 h 2256"/>
                <a:gd name="T6" fmla="*/ 1944 w 1944"/>
                <a:gd name="T7" fmla="*/ 2256 h 2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4" h="2256">
                  <a:moveTo>
                    <a:pt x="72" y="0"/>
                  </a:moveTo>
                  <a:cubicBezTo>
                    <a:pt x="36" y="592"/>
                    <a:pt x="0" y="1184"/>
                    <a:pt x="72" y="1536"/>
                  </a:cubicBezTo>
                  <a:cubicBezTo>
                    <a:pt x="144" y="1888"/>
                    <a:pt x="192" y="1992"/>
                    <a:pt x="504" y="2112"/>
                  </a:cubicBezTo>
                  <a:cubicBezTo>
                    <a:pt x="816" y="2232"/>
                    <a:pt x="1380" y="2244"/>
                    <a:pt x="1944" y="2256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29" name="Freeform 153"/>
            <p:cNvSpPr>
              <a:spLocks/>
            </p:cNvSpPr>
            <p:nvPr/>
          </p:nvSpPr>
          <p:spPr bwMode="auto">
            <a:xfrm>
              <a:off x="3024" y="2251"/>
              <a:ext cx="1632" cy="1776"/>
            </a:xfrm>
            <a:custGeom>
              <a:avLst/>
              <a:gdLst>
                <a:gd name="T0" fmla="*/ 0 w 1632"/>
                <a:gd name="T1" fmla="*/ 1776 h 1776"/>
                <a:gd name="T2" fmla="*/ 1248 w 1632"/>
                <a:gd name="T3" fmla="*/ 1440 h 1776"/>
                <a:gd name="T4" fmla="*/ 1632 w 1632"/>
                <a:gd name="T5" fmla="*/ 0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32" h="1776">
                  <a:moveTo>
                    <a:pt x="0" y="1776"/>
                  </a:moveTo>
                  <a:cubicBezTo>
                    <a:pt x="488" y="1756"/>
                    <a:pt x="976" y="1736"/>
                    <a:pt x="1248" y="1440"/>
                  </a:cubicBezTo>
                  <a:cubicBezTo>
                    <a:pt x="1520" y="1144"/>
                    <a:pt x="1576" y="572"/>
                    <a:pt x="1632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30" name="Freeform 154"/>
            <p:cNvSpPr>
              <a:spLocks/>
            </p:cNvSpPr>
            <p:nvPr/>
          </p:nvSpPr>
          <p:spPr bwMode="auto">
            <a:xfrm>
              <a:off x="3264" y="253"/>
              <a:ext cx="1520" cy="1998"/>
            </a:xfrm>
            <a:custGeom>
              <a:avLst/>
              <a:gdLst>
                <a:gd name="T0" fmla="*/ 1392 w 1520"/>
                <a:gd name="T1" fmla="*/ 2080 h 2080"/>
                <a:gd name="T2" fmla="*/ 1488 w 1520"/>
                <a:gd name="T3" fmla="*/ 1024 h 2080"/>
                <a:gd name="T4" fmla="*/ 1200 w 1520"/>
                <a:gd name="T5" fmla="*/ 160 h 2080"/>
                <a:gd name="T6" fmla="*/ 0 w 1520"/>
                <a:gd name="T7" fmla="*/ 64 h 2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0" h="2080">
                  <a:moveTo>
                    <a:pt x="1392" y="2080"/>
                  </a:moveTo>
                  <a:cubicBezTo>
                    <a:pt x="1456" y="1712"/>
                    <a:pt x="1520" y="1344"/>
                    <a:pt x="1488" y="1024"/>
                  </a:cubicBezTo>
                  <a:cubicBezTo>
                    <a:pt x="1456" y="704"/>
                    <a:pt x="1448" y="320"/>
                    <a:pt x="1200" y="160"/>
                  </a:cubicBezTo>
                  <a:cubicBezTo>
                    <a:pt x="952" y="0"/>
                    <a:pt x="476" y="32"/>
                    <a:pt x="0" y="64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31" name="Oval 155"/>
            <p:cNvSpPr>
              <a:spLocks noChangeArrowheads="1"/>
            </p:cNvSpPr>
            <p:nvPr/>
          </p:nvSpPr>
          <p:spPr bwMode="auto">
            <a:xfrm>
              <a:off x="2352" y="3451"/>
              <a:ext cx="96" cy="96"/>
            </a:xfrm>
            <a:prstGeom prst="ellipse">
              <a:avLst/>
            </a:prstGeom>
            <a:solidFill>
              <a:srgbClr val="3399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332" name="Oval 156"/>
            <p:cNvSpPr>
              <a:spLocks noChangeArrowheads="1"/>
            </p:cNvSpPr>
            <p:nvPr/>
          </p:nvSpPr>
          <p:spPr bwMode="auto">
            <a:xfrm>
              <a:off x="3024" y="1195"/>
              <a:ext cx="96" cy="96"/>
            </a:xfrm>
            <a:prstGeom prst="ellipse">
              <a:avLst/>
            </a:prstGeom>
            <a:solidFill>
              <a:srgbClr val="3399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333" name="Line 157"/>
            <p:cNvSpPr>
              <a:spLocks noChangeShapeType="1"/>
            </p:cNvSpPr>
            <p:nvPr/>
          </p:nvSpPr>
          <p:spPr bwMode="auto">
            <a:xfrm flipH="1" flipV="1">
              <a:off x="2496" y="811"/>
              <a:ext cx="24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34" name="Oval 158"/>
            <p:cNvSpPr>
              <a:spLocks noChangeArrowheads="1"/>
            </p:cNvSpPr>
            <p:nvPr/>
          </p:nvSpPr>
          <p:spPr bwMode="auto">
            <a:xfrm>
              <a:off x="2448" y="763"/>
              <a:ext cx="96" cy="96"/>
            </a:xfrm>
            <a:prstGeom prst="ellipse">
              <a:avLst/>
            </a:prstGeom>
            <a:solidFill>
              <a:srgbClr val="3399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335" name="Oval 159"/>
            <p:cNvSpPr>
              <a:spLocks noChangeArrowheads="1"/>
            </p:cNvSpPr>
            <p:nvPr/>
          </p:nvSpPr>
          <p:spPr bwMode="auto">
            <a:xfrm>
              <a:off x="2016" y="1675"/>
              <a:ext cx="96" cy="96"/>
            </a:xfrm>
            <a:prstGeom prst="ellipse">
              <a:avLst/>
            </a:prstGeom>
            <a:solidFill>
              <a:srgbClr val="3399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0336" name="Group 160"/>
            <p:cNvGrpSpPr>
              <a:grpSpLocks/>
            </p:cNvGrpSpPr>
            <p:nvPr/>
          </p:nvGrpSpPr>
          <p:grpSpPr bwMode="auto">
            <a:xfrm>
              <a:off x="480" y="1632"/>
              <a:ext cx="720" cy="288"/>
              <a:chOff x="480" y="1632"/>
              <a:chExt cx="720" cy="288"/>
            </a:xfrm>
          </p:grpSpPr>
          <p:sp>
            <p:nvSpPr>
              <p:cNvPr id="50337" name="Oval 161"/>
              <p:cNvSpPr>
                <a:spLocks noChangeArrowheads="1"/>
              </p:cNvSpPr>
              <p:nvPr/>
            </p:nvSpPr>
            <p:spPr bwMode="auto">
              <a:xfrm>
                <a:off x="1104" y="1723"/>
                <a:ext cx="96" cy="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38" name="Text Box 162"/>
              <p:cNvSpPr txBox="1">
                <a:spLocks noChangeArrowheads="1"/>
              </p:cNvSpPr>
              <p:nvPr/>
            </p:nvSpPr>
            <p:spPr bwMode="auto">
              <a:xfrm>
                <a:off x="480" y="1632"/>
                <a:ext cx="51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/>
                  <a:t>west</a:t>
                </a:r>
                <a:endParaRPr lang="nl-NL" altLang="en-US"/>
              </a:p>
            </p:txBody>
          </p:sp>
        </p:grpSp>
        <p:grpSp>
          <p:nvGrpSpPr>
            <p:cNvPr id="50339" name="Group 163"/>
            <p:cNvGrpSpPr>
              <a:grpSpLocks/>
            </p:cNvGrpSpPr>
            <p:nvPr/>
          </p:nvGrpSpPr>
          <p:grpSpPr bwMode="auto">
            <a:xfrm>
              <a:off x="2892" y="0"/>
              <a:ext cx="554" cy="379"/>
              <a:chOff x="2892" y="0"/>
              <a:chExt cx="554" cy="379"/>
            </a:xfrm>
          </p:grpSpPr>
          <p:sp>
            <p:nvSpPr>
              <p:cNvPr id="50340" name="Oval 164"/>
              <p:cNvSpPr>
                <a:spLocks noChangeArrowheads="1"/>
              </p:cNvSpPr>
              <p:nvPr/>
            </p:nvSpPr>
            <p:spPr bwMode="auto">
              <a:xfrm>
                <a:off x="3216" y="283"/>
                <a:ext cx="96" cy="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41" name="Text Box 165"/>
              <p:cNvSpPr txBox="1">
                <a:spLocks noChangeArrowheads="1"/>
              </p:cNvSpPr>
              <p:nvPr/>
            </p:nvSpPr>
            <p:spPr bwMode="auto">
              <a:xfrm>
                <a:off x="2892" y="0"/>
                <a:ext cx="55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/>
                  <a:t>north</a:t>
                </a:r>
                <a:endParaRPr lang="nl-NL" altLang="en-US"/>
              </a:p>
            </p:txBody>
          </p:sp>
        </p:grpSp>
        <p:grpSp>
          <p:nvGrpSpPr>
            <p:cNvPr id="50342" name="Group 166"/>
            <p:cNvGrpSpPr>
              <a:grpSpLocks/>
            </p:cNvGrpSpPr>
            <p:nvPr/>
          </p:nvGrpSpPr>
          <p:grpSpPr bwMode="auto">
            <a:xfrm>
              <a:off x="4608" y="2112"/>
              <a:ext cx="671" cy="288"/>
              <a:chOff x="4608" y="2112"/>
              <a:chExt cx="671" cy="288"/>
            </a:xfrm>
          </p:grpSpPr>
          <p:sp>
            <p:nvSpPr>
              <p:cNvPr id="50343" name="Oval 167"/>
              <p:cNvSpPr>
                <a:spLocks noChangeArrowheads="1"/>
              </p:cNvSpPr>
              <p:nvPr/>
            </p:nvSpPr>
            <p:spPr bwMode="auto">
              <a:xfrm>
                <a:off x="4608" y="2203"/>
                <a:ext cx="96" cy="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44" name="Text Box 168"/>
              <p:cNvSpPr txBox="1">
                <a:spLocks noChangeArrowheads="1"/>
              </p:cNvSpPr>
              <p:nvPr/>
            </p:nvSpPr>
            <p:spPr bwMode="auto">
              <a:xfrm>
                <a:off x="4800" y="2112"/>
                <a:ext cx="47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/>
                  <a:t>east</a:t>
                </a:r>
                <a:endParaRPr lang="nl-NL" altLang="en-US"/>
              </a:p>
            </p:txBody>
          </p:sp>
        </p:grpSp>
        <p:grpSp>
          <p:nvGrpSpPr>
            <p:cNvPr id="50345" name="Group 169"/>
            <p:cNvGrpSpPr>
              <a:grpSpLocks/>
            </p:cNvGrpSpPr>
            <p:nvPr/>
          </p:nvGrpSpPr>
          <p:grpSpPr bwMode="auto">
            <a:xfrm>
              <a:off x="2736" y="3979"/>
              <a:ext cx="586" cy="341"/>
              <a:chOff x="2736" y="3979"/>
              <a:chExt cx="586" cy="341"/>
            </a:xfrm>
          </p:grpSpPr>
          <p:sp>
            <p:nvSpPr>
              <p:cNvPr id="50346" name="Oval 170"/>
              <p:cNvSpPr>
                <a:spLocks noChangeArrowheads="1"/>
              </p:cNvSpPr>
              <p:nvPr/>
            </p:nvSpPr>
            <p:spPr bwMode="auto">
              <a:xfrm>
                <a:off x="2976" y="3979"/>
                <a:ext cx="96" cy="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47" name="Text Box 171"/>
              <p:cNvSpPr txBox="1">
                <a:spLocks noChangeArrowheads="1"/>
              </p:cNvSpPr>
              <p:nvPr/>
            </p:nvSpPr>
            <p:spPr bwMode="auto">
              <a:xfrm>
                <a:off x="2736" y="4032"/>
                <a:ext cx="58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/>
                  <a:t>south</a:t>
                </a:r>
                <a:endParaRPr lang="nl-NL" altLang="en-US"/>
              </a:p>
            </p:txBody>
          </p:sp>
        </p:grpSp>
        <p:sp>
          <p:nvSpPr>
            <p:cNvPr id="50348" name="Freeform 172"/>
            <p:cNvSpPr>
              <a:spLocks/>
            </p:cNvSpPr>
            <p:nvPr/>
          </p:nvSpPr>
          <p:spPr bwMode="auto">
            <a:xfrm>
              <a:off x="2400" y="2203"/>
              <a:ext cx="1200" cy="224"/>
            </a:xfrm>
            <a:custGeom>
              <a:avLst/>
              <a:gdLst>
                <a:gd name="T0" fmla="*/ 0 w 1200"/>
                <a:gd name="T1" fmla="*/ 144 h 224"/>
                <a:gd name="T2" fmla="*/ 336 w 1200"/>
                <a:gd name="T3" fmla="*/ 192 h 224"/>
                <a:gd name="T4" fmla="*/ 720 w 1200"/>
                <a:gd name="T5" fmla="*/ 192 h 224"/>
                <a:gd name="T6" fmla="*/ 1200 w 1200"/>
                <a:gd name="T7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0" h="224">
                  <a:moveTo>
                    <a:pt x="0" y="144"/>
                  </a:moveTo>
                  <a:cubicBezTo>
                    <a:pt x="108" y="164"/>
                    <a:pt x="216" y="184"/>
                    <a:pt x="336" y="192"/>
                  </a:cubicBezTo>
                  <a:cubicBezTo>
                    <a:pt x="456" y="200"/>
                    <a:pt x="576" y="224"/>
                    <a:pt x="720" y="192"/>
                  </a:cubicBezTo>
                  <a:cubicBezTo>
                    <a:pt x="864" y="160"/>
                    <a:pt x="1032" y="80"/>
                    <a:pt x="120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0350" name="Picture 174" descr="rcartarean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3" y="2755900"/>
            <a:ext cx="2916237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36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0266"/>
                                        </p:tgtEl>
                                      </p:cBhvr>
                                      <p:by x="58000" y="58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01874E-6 L -0.20122 0.1614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0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69" y="80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0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0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11111E-6 -4.96646E-6 L 0.45122 -4.96646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0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530" name="Picture 8" descr="ExampleSubdivision03cDirected.ip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50" y="2859088"/>
            <a:ext cx="4906963" cy="373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6531" name="Picture 7" descr="RELConditionsDirected.ip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375" y="2041525"/>
            <a:ext cx="2511425" cy="413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653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Regular Edge Labeling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>
                <a:solidFill>
                  <a:schemeClr val="accent1"/>
                </a:solidFill>
              </a:rPr>
              <a:t>regular edge labeling (REL) </a:t>
            </a:r>
            <a:r>
              <a:rPr lang="en-US"/>
              <a:t>of an irreducible triangulation:</a:t>
            </a:r>
          </a:p>
          <a:p>
            <a:pPr lvl="1"/>
            <a:r>
              <a:rPr lang="en-US"/>
              <a:t>Partition of interior edges into </a:t>
            </a:r>
            <a:r>
              <a:rPr lang="en-US">
                <a:solidFill>
                  <a:srgbClr val="FF0000"/>
                </a:solidFill>
              </a:rPr>
              <a:t>red</a:t>
            </a:r>
            <a:r>
              <a:rPr lang="en-US"/>
              <a:t> and </a:t>
            </a:r>
            <a:r>
              <a:rPr lang="en-US">
                <a:solidFill>
                  <a:srgbClr val="0000FF"/>
                </a:solidFill>
              </a:rPr>
              <a:t>blue</a:t>
            </a:r>
            <a:r>
              <a:rPr lang="en-US"/>
              <a:t> edges</a:t>
            </a:r>
          </a:p>
          <a:p>
            <a:pPr lvl="1"/>
            <a:r>
              <a:rPr lang="en-US"/>
              <a:t>We will omit the directions</a:t>
            </a:r>
          </a:p>
          <a:p>
            <a:endParaRPr lang="en-US"/>
          </a:p>
        </p:txBody>
      </p:sp>
      <p:pic>
        <p:nvPicPr>
          <p:cNvPr id="6" name="Picture 5" descr="ExampleSubdivision03c.ip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7250" y="2859088"/>
            <a:ext cx="4929188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RELConditions.ipe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29375" y="2041525"/>
            <a:ext cx="2505075" cy="412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07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Rectangular </a:t>
            </a:r>
            <a:r>
              <a:rPr lang="en-US" dirty="0"/>
              <a:t>Layouts</a:t>
            </a:r>
          </a:p>
        </p:txBody>
      </p:sp>
      <p:pic>
        <p:nvPicPr>
          <p:cNvPr id="410627" name="Content Placeholder 3" descr="EuropeInput.ipe.pn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7950" y="1628775"/>
            <a:ext cx="3824288" cy="4103688"/>
          </a:xfrm>
        </p:spPr>
      </p:pic>
      <p:pic>
        <p:nvPicPr>
          <p:cNvPr id="5" name="Picture 4" descr="EuropeGood.ip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78275" y="1628775"/>
            <a:ext cx="5116513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EuropeBad.ip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78275" y="1627188"/>
            <a:ext cx="51403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56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ttice_IPE7.ip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6113"/>
            <a:ext cx="9144000" cy="346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1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Distributive Lattice</a:t>
            </a:r>
          </a:p>
        </p:txBody>
      </p:sp>
      <p:sp>
        <p:nvSpPr>
          <p:cNvPr id="411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set of regular edge labelings of </a:t>
            </a:r>
            <a:r>
              <a:rPr lang="en-US" dirty="0" smtClean="0"/>
              <a:t>an </a:t>
            </a:r>
            <a:r>
              <a:rPr lang="en-US" smtClean="0"/>
              <a:t>irreducible triangulation </a:t>
            </a:r>
            <a:r>
              <a:rPr lang="en-US" dirty="0"/>
              <a:t>form a distributive lattice </a:t>
            </a:r>
            <a:r>
              <a:rPr lang="en-US" dirty="0">
                <a:solidFill>
                  <a:schemeClr val="accent1"/>
                </a:solidFill>
              </a:rPr>
              <a:t>[</a:t>
            </a:r>
            <a:r>
              <a:rPr lang="en-US" dirty="0" err="1">
                <a:solidFill>
                  <a:schemeClr val="accent1"/>
                </a:solidFill>
              </a:rPr>
              <a:t>Fusy</a:t>
            </a:r>
            <a:r>
              <a:rPr lang="en-US" dirty="0">
                <a:solidFill>
                  <a:schemeClr val="accent1"/>
                </a:solidFill>
              </a:rPr>
              <a:t> 2009]</a:t>
            </a:r>
          </a:p>
          <a:p>
            <a:pPr>
              <a:buNone/>
            </a:pP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11653" name="Picture 6" descr="Alternating4Cycles.ip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4941888"/>
            <a:ext cx="388620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092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Correct areas</a:t>
            </a:r>
            <a:endParaRPr lang="en-GB"/>
          </a:p>
        </p:txBody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98600"/>
            <a:ext cx="8156575" cy="4810720"/>
          </a:xfrm>
        </p:spPr>
        <p:txBody>
          <a:bodyPr/>
          <a:lstStyle/>
          <a:p>
            <a:r>
              <a:rPr lang="en-US" dirty="0"/>
              <a:t>It cannot always be </a:t>
            </a:r>
            <a:r>
              <a:rPr lang="en-US" dirty="0" smtClean="0"/>
              <a:t>done</a:t>
            </a:r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pPr>
              <a:buNone/>
            </a:pPr>
            <a:endParaRPr lang="nl-NL" dirty="0" smtClean="0"/>
          </a:p>
          <a:p>
            <a:pPr>
              <a:buNone/>
            </a:pPr>
            <a:endParaRPr lang="nl-NL" sz="800" dirty="0" smtClean="0"/>
          </a:p>
          <a:p>
            <a:r>
              <a:rPr lang="en-US" dirty="0" smtClean="0"/>
              <a:t>But if a solution exists, then it is unique …</a:t>
            </a:r>
            <a:endParaRPr lang="en-GB" dirty="0" smtClean="0"/>
          </a:p>
          <a:p>
            <a:pPr>
              <a:buNone/>
            </a:pPr>
            <a:endParaRPr lang="en-GB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295400" y="2235200"/>
            <a:ext cx="2286000" cy="2770188"/>
            <a:chOff x="816" y="1728"/>
            <a:chExt cx="1440" cy="174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816" y="1728"/>
              <a:ext cx="1440" cy="1392"/>
              <a:chOff x="1008" y="1680"/>
              <a:chExt cx="1225" cy="1392"/>
            </a:xfrm>
          </p:grpSpPr>
          <p:sp>
            <p:nvSpPr>
              <p:cNvPr id="411654" name="Rectangle 6"/>
              <p:cNvSpPr>
                <a:spLocks noChangeArrowheads="1"/>
              </p:cNvSpPr>
              <p:nvPr/>
            </p:nvSpPr>
            <p:spPr bwMode="auto">
              <a:xfrm>
                <a:off x="1183" y="2376"/>
                <a:ext cx="292" cy="52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1655" name="Rectangle 7"/>
              <p:cNvSpPr>
                <a:spLocks noChangeArrowheads="1"/>
              </p:cNvSpPr>
              <p:nvPr/>
            </p:nvSpPr>
            <p:spPr bwMode="auto">
              <a:xfrm>
                <a:off x="1475" y="2376"/>
                <a:ext cx="589" cy="52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1656" name="Rectangle 8"/>
              <p:cNvSpPr>
                <a:spLocks noChangeArrowheads="1"/>
              </p:cNvSpPr>
              <p:nvPr/>
            </p:nvSpPr>
            <p:spPr bwMode="auto">
              <a:xfrm>
                <a:off x="1680" y="1854"/>
                <a:ext cx="378" cy="52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1657" name="Rectangle 9"/>
              <p:cNvSpPr>
                <a:spLocks noChangeArrowheads="1"/>
              </p:cNvSpPr>
              <p:nvPr/>
            </p:nvSpPr>
            <p:spPr bwMode="auto">
              <a:xfrm>
                <a:off x="1183" y="1854"/>
                <a:ext cx="497" cy="52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1658" name="Rectangle 10"/>
              <p:cNvSpPr>
                <a:spLocks noChangeArrowheads="1"/>
              </p:cNvSpPr>
              <p:nvPr/>
            </p:nvSpPr>
            <p:spPr bwMode="auto">
              <a:xfrm>
                <a:off x="1008" y="1680"/>
                <a:ext cx="1225" cy="174"/>
              </a:xfrm>
              <a:prstGeom prst="rect">
                <a:avLst/>
              </a:prstGeom>
              <a:solidFill>
                <a:srgbClr val="479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1659" name="Rectangle 11"/>
              <p:cNvSpPr>
                <a:spLocks noChangeArrowheads="1"/>
              </p:cNvSpPr>
              <p:nvPr/>
            </p:nvSpPr>
            <p:spPr bwMode="auto">
              <a:xfrm>
                <a:off x="1008" y="1854"/>
                <a:ext cx="175" cy="1044"/>
              </a:xfrm>
              <a:prstGeom prst="rect">
                <a:avLst/>
              </a:prstGeom>
              <a:solidFill>
                <a:srgbClr val="479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1660" name="Rectangle 12"/>
              <p:cNvSpPr>
                <a:spLocks noChangeArrowheads="1"/>
              </p:cNvSpPr>
              <p:nvPr/>
            </p:nvSpPr>
            <p:spPr bwMode="auto">
              <a:xfrm>
                <a:off x="2058" y="1854"/>
                <a:ext cx="175" cy="1044"/>
              </a:xfrm>
              <a:prstGeom prst="rect">
                <a:avLst/>
              </a:prstGeom>
              <a:solidFill>
                <a:srgbClr val="479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1661" name="Rectangle 13"/>
              <p:cNvSpPr>
                <a:spLocks noChangeArrowheads="1"/>
              </p:cNvSpPr>
              <p:nvPr/>
            </p:nvSpPr>
            <p:spPr bwMode="auto">
              <a:xfrm>
                <a:off x="1008" y="2898"/>
                <a:ext cx="1225" cy="174"/>
              </a:xfrm>
              <a:prstGeom prst="rect">
                <a:avLst/>
              </a:prstGeom>
              <a:solidFill>
                <a:srgbClr val="479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11662" name="Text Box 14"/>
            <p:cNvSpPr txBox="1">
              <a:spLocks noChangeArrowheads="1"/>
            </p:cNvSpPr>
            <p:nvPr/>
          </p:nvSpPr>
          <p:spPr bwMode="auto">
            <a:xfrm>
              <a:off x="1056" y="2595"/>
              <a:ext cx="29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/>
                <a:t>60</a:t>
              </a:r>
              <a:endParaRPr lang="en-GB"/>
            </a:p>
          </p:txBody>
        </p:sp>
        <p:sp>
          <p:nvSpPr>
            <p:cNvPr id="411663" name="Text Box 15"/>
            <p:cNvSpPr txBox="1">
              <a:spLocks noChangeArrowheads="1"/>
            </p:cNvSpPr>
            <p:nvPr/>
          </p:nvSpPr>
          <p:spPr bwMode="auto">
            <a:xfrm>
              <a:off x="1680" y="2067"/>
              <a:ext cx="29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/>
                <a:t>60</a:t>
              </a:r>
              <a:endParaRPr lang="en-GB"/>
            </a:p>
          </p:txBody>
        </p:sp>
        <p:sp>
          <p:nvSpPr>
            <p:cNvPr id="411664" name="Text Box 16"/>
            <p:cNvSpPr txBox="1">
              <a:spLocks noChangeArrowheads="1"/>
            </p:cNvSpPr>
            <p:nvPr/>
          </p:nvSpPr>
          <p:spPr bwMode="auto">
            <a:xfrm>
              <a:off x="1584" y="2595"/>
              <a:ext cx="29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/>
                <a:t>20</a:t>
              </a:r>
              <a:endParaRPr lang="en-GB"/>
            </a:p>
          </p:txBody>
        </p:sp>
        <p:sp>
          <p:nvSpPr>
            <p:cNvPr id="411665" name="Text Box 17"/>
            <p:cNvSpPr txBox="1">
              <a:spLocks noChangeArrowheads="1"/>
            </p:cNvSpPr>
            <p:nvPr/>
          </p:nvSpPr>
          <p:spPr bwMode="auto">
            <a:xfrm>
              <a:off x="1152" y="2067"/>
              <a:ext cx="29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/>
                <a:t>20</a:t>
              </a:r>
              <a:endParaRPr lang="en-GB"/>
            </a:p>
          </p:txBody>
        </p:sp>
        <p:sp>
          <p:nvSpPr>
            <p:cNvPr id="411666" name="Text Box 18"/>
            <p:cNvSpPr txBox="1">
              <a:spLocks noChangeArrowheads="1"/>
            </p:cNvSpPr>
            <p:nvPr/>
          </p:nvSpPr>
          <p:spPr bwMode="auto">
            <a:xfrm>
              <a:off x="870" y="3221"/>
              <a:ext cx="1122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000" dirty="0"/>
                <a:t>Desired areas</a:t>
              </a:r>
              <a:endParaRPr lang="en-GB" sz="2000" dirty="0"/>
            </a:p>
          </p:txBody>
        </p:sp>
      </p:grp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4495800" y="2235200"/>
            <a:ext cx="2286000" cy="3078163"/>
            <a:chOff x="2832" y="1728"/>
            <a:chExt cx="1440" cy="1939"/>
          </a:xfrm>
        </p:grpSpPr>
        <p:sp>
          <p:nvSpPr>
            <p:cNvPr id="411668" name="Rectangle 20"/>
            <p:cNvSpPr>
              <a:spLocks noChangeArrowheads="1"/>
            </p:cNvSpPr>
            <p:nvPr/>
          </p:nvSpPr>
          <p:spPr bwMode="auto">
            <a:xfrm>
              <a:off x="3038" y="2424"/>
              <a:ext cx="514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669" name="Rectangle 21"/>
            <p:cNvSpPr>
              <a:spLocks noChangeArrowheads="1"/>
            </p:cNvSpPr>
            <p:nvPr/>
          </p:nvSpPr>
          <p:spPr bwMode="auto">
            <a:xfrm>
              <a:off x="3552" y="2424"/>
              <a:ext cx="521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670" name="Rectangle 22"/>
            <p:cNvSpPr>
              <a:spLocks noChangeArrowheads="1"/>
            </p:cNvSpPr>
            <p:nvPr/>
          </p:nvSpPr>
          <p:spPr bwMode="auto">
            <a:xfrm>
              <a:off x="3552" y="1902"/>
              <a:ext cx="514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671" name="Rectangle 23"/>
            <p:cNvSpPr>
              <a:spLocks noChangeArrowheads="1"/>
            </p:cNvSpPr>
            <p:nvPr/>
          </p:nvSpPr>
          <p:spPr bwMode="auto">
            <a:xfrm>
              <a:off x="3038" y="1902"/>
              <a:ext cx="514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672" name="Rectangle 24"/>
            <p:cNvSpPr>
              <a:spLocks noChangeArrowheads="1"/>
            </p:cNvSpPr>
            <p:nvPr/>
          </p:nvSpPr>
          <p:spPr bwMode="auto">
            <a:xfrm>
              <a:off x="2832" y="1728"/>
              <a:ext cx="1440" cy="174"/>
            </a:xfrm>
            <a:prstGeom prst="rect">
              <a:avLst/>
            </a:prstGeom>
            <a:solidFill>
              <a:srgbClr val="479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673" name="Rectangle 25"/>
            <p:cNvSpPr>
              <a:spLocks noChangeArrowheads="1"/>
            </p:cNvSpPr>
            <p:nvPr/>
          </p:nvSpPr>
          <p:spPr bwMode="auto">
            <a:xfrm>
              <a:off x="2832" y="1902"/>
              <a:ext cx="206" cy="1044"/>
            </a:xfrm>
            <a:prstGeom prst="rect">
              <a:avLst/>
            </a:prstGeom>
            <a:solidFill>
              <a:srgbClr val="479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674" name="Rectangle 26"/>
            <p:cNvSpPr>
              <a:spLocks noChangeArrowheads="1"/>
            </p:cNvSpPr>
            <p:nvPr/>
          </p:nvSpPr>
          <p:spPr bwMode="auto">
            <a:xfrm>
              <a:off x="4066" y="1902"/>
              <a:ext cx="206" cy="1044"/>
            </a:xfrm>
            <a:prstGeom prst="rect">
              <a:avLst/>
            </a:prstGeom>
            <a:solidFill>
              <a:srgbClr val="479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675" name="Rectangle 27"/>
            <p:cNvSpPr>
              <a:spLocks noChangeArrowheads="1"/>
            </p:cNvSpPr>
            <p:nvPr/>
          </p:nvSpPr>
          <p:spPr bwMode="auto">
            <a:xfrm>
              <a:off x="2832" y="2946"/>
              <a:ext cx="1440" cy="174"/>
            </a:xfrm>
            <a:prstGeom prst="rect">
              <a:avLst/>
            </a:prstGeom>
            <a:solidFill>
              <a:srgbClr val="479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676" name="Text Box 28"/>
            <p:cNvSpPr txBox="1">
              <a:spLocks noChangeArrowheads="1"/>
            </p:cNvSpPr>
            <p:nvPr/>
          </p:nvSpPr>
          <p:spPr bwMode="auto">
            <a:xfrm>
              <a:off x="3120" y="2595"/>
              <a:ext cx="29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/>
                <a:t>40</a:t>
              </a:r>
              <a:endParaRPr lang="en-GB"/>
            </a:p>
          </p:txBody>
        </p:sp>
        <p:sp>
          <p:nvSpPr>
            <p:cNvPr id="411677" name="Text Box 29"/>
            <p:cNvSpPr txBox="1">
              <a:spLocks noChangeArrowheads="1"/>
            </p:cNvSpPr>
            <p:nvPr/>
          </p:nvSpPr>
          <p:spPr bwMode="auto">
            <a:xfrm>
              <a:off x="3648" y="2067"/>
              <a:ext cx="29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/>
                <a:t>40</a:t>
              </a:r>
              <a:endParaRPr lang="en-GB"/>
            </a:p>
          </p:txBody>
        </p:sp>
        <p:sp>
          <p:nvSpPr>
            <p:cNvPr id="411678" name="Text Box 30"/>
            <p:cNvSpPr txBox="1">
              <a:spLocks noChangeArrowheads="1"/>
            </p:cNvSpPr>
            <p:nvPr/>
          </p:nvSpPr>
          <p:spPr bwMode="auto">
            <a:xfrm>
              <a:off x="3648" y="2595"/>
              <a:ext cx="29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/>
                <a:t>40</a:t>
              </a:r>
              <a:endParaRPr lang="en-GB"/>
            </a:p>
          </p:txBody>
        </p:sp>
        <p:sp>
          <p:nvSpPr>
            <p:cNvPr id="411679" name="Text Box 31"/>
            <p:cNvSpPr txBox="1">
              <a:spLocks noChangeArrowheads="1"/>
            </p:cNvSpPr>
            <p:nvPr/>
          </p:nvSpPr>
          <p:spPr bwMode="auto">
            <a:xfrm>
              <a:off x="3120" y="2067"/>
              <a:ext cx="29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/>
                <a:t>40</a:t>
              </a:r>
              <a:endParaRPr lang="en-GB"/>
            </a:p>
          </p:txBody>
        </p:sp>
        <p:sp>
          <p:nvSpPr>
            <p:cNvPr id="411680" name="Text Box 32"/>
            <p:cNvSpPr txBox="1">
              <a:spLocks noChangeArrowheads="1"/>
            </p:cNvSpPr>
            <p:nvPr/>
          </p:nvSpPr>
          <p:spPr bwMode="auto">
            <a:xfrm>
              <a:off x="2832" y="3221"/>
              <a:ext cx="1264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000" dirty="0"/>
                <a:t>Best we can get</a:t>
              </a:r>
              <a:br>
                <a:rPr lang="en-US" sz="2000" dirty="0"/>
              </a:br>
              <a:r>
                <a:rPr lang="en-US" sz="2000" dirty="0"/>
                <a:t>( 40+</a:t>
              </a:r>
              <a:r>
                <a:rPr lang="en-US" sz="2000" dirty="0">
                  <a:sym typeface="Symbol" pitchFamily="18" charset="2"/>
                </a:rPr>
                <a:t> , 40- )</a:t>
              </a:r>
              <a:endParaRPr lang="en-GB" sz="2000" dirty="0">
                <a:sym typeface="Symbol" pitchFamily="18" charset="2"/>
              </a:endParaRPr>
            </a:p>
          </p:txBody>
        </p:sp>
      </p:grpSp>
      <p:sp>
        <p:nvSpPr>
          <p:cNvPr id="411681" name="Oval 33"/>
          <p:cNvSpPr>
            <a:spLocks noChangeArrowheads="1"/>
          </p:cNvSpPr>
          <p:nvPr/>
        </p:nvSpPr>
        <p:spPr bwMode="auto">
          <a:xfrm>
            <a:off x="5486400" y="3225800"/>
            <a:ext cx="304800" cy="228600"/>
          </a:xfrm>
          <a:prstGeom prst="ellipse">
            <a:avLst/>
          </a:prstGeom>
          <a:noFill/>
          <a:ln w="28575" cap="rnd">
            <a:solidFill>
              <a:srgbClr val="CC00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1682" name="Line 34"/>
          <p:cNvSpPr>
            <a:spLocks noChangeShapeType="1"/>
          </p:cNvSpPr>
          <p:nvPr/>
        </p:nvSpPr>
        <p:spPr bwMode="auto">
          <a:xfrm>
            <a:off x="5867400" y="3378200"/>
            <a:ext cx="15240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7543800" y="3606800"/>
            <a:ext cx="990600" cy="762000"/>
            <a:chOff x="4752" y="2592"/>
            <a:chExt cx="624" cy="480"/>
          </a:xfrm>
        </p:grpSpPr>
        <p:sp>
          <p:nvSpPr>
            <p:cNvPr id="411684" name="Oval 36"/>
            <p:cNvSpPr>
              <a:spLocks noChangeArrowheads="1"/>
            </p:cNvSpPr>
            <p:nvPr/>
          </p:nvSpPr>
          <p:spPr bwMode="auto">
            <a:xfrm>
              <a:off x="4752" y="2592"/>
              <a:ext cx="624" cy="480"/>
            </a:xfrm>
            <a:prstGeom prst="ellipse">
              <a:avLst/>
            </a:prstGeom>
            <a:noFill/>
            <a:ln w="38100" cap="rnd">
              <a:solidFill>
                <a:srgbClr val="CC000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685" name="Line 37"/>
            <p:cNvSpPr>
              <a:spLocks noChangeShapeType="1"/>
            </p:cNvSpPr>
            <p:nvPr/>
          </p:nvSpPr>
          <p:spPr bwMode="auto">
            <a:xfrm>
              <a:off x="4752" y="2832"/>
              <a:ext cx="6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1686" name="Line 38"/>
            <p:cNvSpPr>
              <a:spLocks noChangeShapeType="1"/>
            </p:cNvSpPr>
            <p:nvPr/>
          </p:nvSpPr>
          <p:spPr bwMode="auto">
            <a:xfrm>
              <a:off x="5088" y="2592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1687" name="Line 39"/>
            <p:cNvSpPr>
              <a:spLocks noChangeShapeType="1"/>
            </p:cNvSpPr>
            <p:nvPr/>
          </p:nvSpPr>
          <p:spPr bwMode="auto">
            <a:xfrm>
              <a:off x="5040" y="2832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992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1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681" grpId="0" animBg="1"/>
      <p:bldP spid="41168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Possible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nl-NL" dirty="0" smtClean="0"/>
              <a:t>try </a:t>
            </a:r>
            <a:r>
              <a:rPr lang="nl-NL" dirty="0" smtClean="0">
                <a:solidFill>
                  <a:schemeClr val="accent1"/>
                </a:solidFill>
              </a:rPr>
              <a:t>all</a:t>
            </a:r>
            <a:r>
              <a:rPr lang="nl-NL" dirty="0" smtClean="0"/>
              <a:t> layouts</a:t>
            </a:r>
          </a:p>
          <a:p>
            <a:pPr marL="457200" indent="-457200">
              <a:buFont typeface="+mj-lt"/>
              <a:buAutoNum type="arabicPeriod"/>
            </a:pPr>
            <a:endParaRPr lang="nl-NL" sz="800" dirty="0"/>
          </a:p>
          <a:p>
            <a:pPr marL="457200" indent="-457200">
              <a:buNone/>
            </a:pPr>
            <a:r>
              <a:rPr lang="nl-NL" dirty="0" smtClean="0"/>
              <a:t>	</a:t>
            </a:r>
            <a:r>
              <a:rPr lang="nl-NL" i="1" dirty="0" smtClean="0"/>
              <a:t>exponentially many:</a:t>
            </a:r>
            <a:r>
              <a:rPr lang="nl-NL" dirty="0" smtClean="0"/>
              <a:t> lower bound </a:t>
            </a:r>
            <a:r>
              <a:rPr lang="nl-NL" dirty="0" smtClean="0">
                <a:solidFill>
                  <a:schemeClr val="accent1"/>
                </a:solidFill>
              </a:rPr>
              <a:t>3.04263</a:t>
            </a:r>
            <a:r>
              <a:rPr lang="nl-NL" sz="2800" baseline="30000" dirty="0" smtClean="0">
                <a:solidFill>
                  <a:schemeClr val="accent1"/>
                </a:solidFill>
              </a:rPr>
              <a:t>n</a:t>
            </a:r>
            <a:r>
              <a:rPr lang="nl-NL" dirty="0" smtClean="0"/>
              <a:t> and upper bound </a:t>
            </a:r>
            <a:r>
              <a:rPr lang="nl-NL" dirty="0" smtClean="0">
                <a:solidFill>
                  <a:srgbClr val="0070C0"/>
                </a:solidFill>
              </a:rPr>
              <a:t>4.68</a:t>
            </a:r>
            <a:r>
              <a:rPr lang="nl-NL" sz="2800" baseline="30000" dirty="0" smtClean="0">
                <a:solidFill>
                  <a:srgbClr val="0070C0"/>
                </a:solidFill>
              </a:rPr>
              <a:t>n</a:t>
            </a:r>
          </a:p>
          <a:p>
            <a:pPr marL="457200" indent="-457200">
              <a:buNone/>
            </a:pPr>
            <a:endParaRPr lang="nl-NL" dirty="0" smtClean="0">
              <a:solidFill>
                <a:schemeClr val="accent1"/>
              </a:solidFill>
            </a:endParaRPr>
          </a:p>
          <a:p>
            <a:pPr marL="457200" indent="-457200">
              <a:buSzPct val="100000"/>
              <a:buFont typeface="+mj-lt"/>
              <a:buAutoNum type="arabicPeriod" startAt="2"/>
            </a:pPr>
            <a:r>
              <a:rPr lang="nl-NL" dirty="0" smtClean="0">
                <a:solidFill>
                  <a:schemeClr val="accent1"/>
                </a:solidFill>
              </a:rPr>
              <a:t>“good” </a:t>
            </a:r>
            <a:r>
              <a:rPr lang="nl-NL" dirty="0" smtClean="0"/>
              <a:t>layouts</a:t>
            </a:r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None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nl-NL" dirty="0" smtClean="0"/>
              <a:t>different shapes</a:t>
            </a:r>
          </a:p>
          <a:p>
            <a:pPr marL="457200" indent="-457200">
              <a:buSzPct val="100000"/>
              <a:buFont typeface="+mj-lt"/>
              <a:buAutoNum type="arabicPeriod" startAt="3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nl-NL" dirty="0" smtClean="0"/>
              <a:t>tolerate small errors in </a:t>
            </a:r>
            <a:r>
              <a:rPr lang="nl-NL" dirty="0" err="1" smtClean="0"/>
              <a:t>size</a:t>
            </a:r>
            <a:endParaRPr lang="nl-NL" dirty="0" smtClean="0"/>
          </a:p>
          <a:p>
            <a:pPr marL="457200" indent="-457200">
              <a:buSzPct val="100000"/>
              <a:buNone/>
            </a:pPr>
            <a:r>
              <a:rPr lang="nl-NL" dirty="0" smtClean="0"/>
              <a:t>	</a:t>
            </a:r>
            <a:r>
              <a:rPr lang="nl-NL" i="1" dirty="0" smtClean="0">
                <a:solidFill>
                  <a:schemeClr val="accent1"/>
                </a:solidFill>
              </a:rPr>
              <a:t>search in the lattice for good layouts</a:t>
            </a:r>
          </a:p>
          <a:p>
            <a:pPr marL="457200" indent="-457200">
              <a:buSzPct val="100000"/>
              <a:buFont typeface="+mj-lt"/>
              <a:buAutoNum type="arabicPeriod" startAt="3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3"/>
            </a:pPr>
            <a:endParaRPr lang="nl-NL" dirty="0" smtClean="0"/>
          </a:p>
        </p:txBody>
      </p:sp>
      <p:grpSp>
        <p:nvGrpSpPr>
          <p:cNvPr id="61" name="Group 60"/>
          <p:cNvGrpSpPr/>
          <p:nvPr/>
        </p:nvGrpSpPr>
        <p:grpSpPr>
          <a:xfrm>
            <a:off x="3176845" y="2441651"/>
            <a:ext cx="1438569" cy="1886589"/>
            <a:chOff x="3206546" y="2753784"/>
            <a:chExt cx="1438569" cy="1886589"/>
          </a:xfrm>
        </p:grpSpPr>
        <p:grpSp>
          <p:nvGrpSpPr>
            <p:cNvPr id="9" name="Group 182"/>
            <p:cNvGrpSpPr>
              <a:grpSpLocks/>
            </p:cNvGrpSpPr>
            <p:nvPr/>
          </p:nvGrpSpPr>
          <p:grpSpPr bwMode="auto">
            <a:xfrm>
              <a:off x="3206546" y="2753784"/>
              <a:ext cx="1438569" cy="1382473"/>
              <a:chOff x="3703" y="2604"/>
              <a:chExt cx="1154" cy="1109"/>
            </a:xfrm>
          </p:grpSpPr>
          <p:sp>
            <p:nvSpPr>
              <p:cNvPr id="11" name="Rectangle 170"/>
              <p:cNvSpPr>
                <a:spLocks noChangeArrowheads="1"/>
              </p:cNvSpPr>
              <p:nvPr/>
            </p:nvSpPr>
            <p:spPr bwMode="auto">
              <a:xfrm>
                <a:off x="3703" y="2618"/>
                <a:ext cx="1154" cy="109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2" name="Line 172"/>
              <p:cNvSpPr>
                <a:spLocks noChangeShapeType="1"/>
              </p:cNvSpPr>
              <p:nvPr/>
            </p:nvSpPr>
            <p:spPr bwMode="auto">
              <a:xfrm>
                <a:off x="3942" y="2604"/>
                <a:ext cx="0" cy="11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3" name="Line 173"/>
              <p:cNvSpPr>
                <a:spLocks noChangeShapeType="1"/>
              </p:cNvSpPr>
              <p:nvPr/>
            </p:nvSpPr>
            <p:spPr bwMode="auto">
              <a:xfrm>
                <a:off x="3942" y="2946"/>
                <a:ext cx="9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4" name="Line 174"/>
              <p:cNvSpPr>
                <a:spLocks noChangeShapeType="1"/>
              </p:cNvSpPr>
              <p:nvPr/>
            </p:nvSpPr>
            <p:spPr bwMode="auto">
              <a:xfrm>
                <a:off x="4448" y="2946"/>
                <a:ext cx="0" cy="7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5" name="Line 175"/>
              <p:cNvSpPr>
                <a:spLocks noChangeShapeType="1"/>
              </p:cNvSpPr>
              <p:nvPr/>
            </p:nvSpPr>
            <p:spPr bwMode="auto">
              <a:xfrm>
                <a:off x="3942" y="3366"/>
                <a:ext cx="5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6" name="Line 178"/>
              <p:cNvSpPr>
                <a:spLocks noChangeShapeType="1"/>
              </p:cNvSpPr>
              <p:nvPr/>
            </p:nvSpPr>
            <p:spPr bwMode="auto">
              <a:xfrm>
                <a:off x="4649" y="2946"/>
                <a:ext cx="0" cy="7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7" name="Line 179"/>
              <p:cNvSpPr>
                <a:spLocks noChangeShapeType="1"/>
              </p:cNvSpPr>
              <p:nvPr/>
            </p:nvSpPr>
            <p:spPr bwMode="auto">
              <a:xfrm>
                <a:off x="4301" y="2618"/>
                <a:ext cx="0" cy="31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8" name="Line 180"/>
              <p:cNvSpPr>
                <a:spLocks noChangeShapeType="1"/>
              </p:cNvSpPr>
              <p:nvPr/>
            </p:nvSpPr>
            <p:spPr bwMode="auto">
              <a:xfrm>
                <a:off x="4301" y="2793"/>
                <a:ext cx="5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9" name="Line 181"/>
              <p:cNvSpPr>
                <a:spLocks noChangeShapeType="1"/>
              </p:cNvSpPr>
              <p:nvPr/>
            </p:nvSpPr>
            <p:spPr bwMode="auto">
              <a:xfrm>
                <a:off x="3942" y="3561"/>
                <a:ext cx="5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</p:grpSp>
        <p:sp>
          <p:nvSpPr>
            <p:cNvPr id="10" name="Text Box 186"/>
            <p:cNvSpPr txBox="1">
              <a:spLocks noChangeArrowheads="1"/>
            </p:cNvSpPr>
            <p:nvPr/>
          </p:nvSpPr>
          <p:spPr bwMode="auto">
            <a:xfrm>
              <a:off x="3317114" y="4238082"/>
              <a:ext cx="1217432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sliceable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957265" y="2441650"/>
            <a:ext cx="1446049" cy="1886590"/>
            <a:chOff x="6957265" y="2441650"/>
            <a:chExt cx="1446049" cy="1886590"/>
          </a:xfrm>
        </p:grpSpPr>
        <p:grpSp>
          <p:nvGrpSpPr>
            <p:cNvPr id="51" name="Group 137"/>
            <p:cNvGrpSpPr>
              <a:grpSpLocks/>
            </p:cNvGrpSpPr>
            <p:nvPr/>
          </p:nvGrpSpPr>
          <p:grpSpPr bwMode="auto">
            <a:xfrm>
              <a:off x="6957265" y="2441650"/>
              <a:ext cx="1446049" cy="1365020"/>
              <a:chOff x="2124" y="2598"/>
              <a:chExt cx="1160" cy="1095"/>
            </a:xfrm>
          </p:grpSpPr>
          <p:sp>
            <p:nvSpPr>
              <p:cNvPr id="53" name="Rectangle 112"/>
              <p:cNvSpPr>
                <a:spLocks noChangeArrowheads="1"/>
              </p:cNvSpPr>
              <p:nvPr/>
            </p:nvSpPr>
            <p:spPr bwMode="auto">
              <a:xfrm>
                <a:off x="2130" y="2598"/>
                <a:ext cx="1154" cy="109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4" name="Freeform 122"/>
              <p:cNvSpPr>
                <a:spLocks/>
              </p:cNvSpPr>
              <p:nvPr/>
            </p:nvSpPr>
            <p:spPr bwMode="auto">
              <a:xfrm>
                <a:off x="2226" y="2712"/>
                <a:ext cx="642" cy="744"/>
              </a:xfrm>
              <a:custGeom>
                <a:avLst/>
                <a:gdLst/>
                <a:ahLst/>
                <a:cxnLst>
                  <a:cxn ang="0">
                    <a:pos x="114" y="492"/>
                  </a:cxn>
                  <a:cxn ang="0">
                    <a:pos x="114" y="0"/>
                  </a:cxn>
                  <a:cxn ang="0">
                    <a:pos x="240" y="0"/>
                  </a:cxn>
                  <a:cxn ang="0">
                    <a:pos x="240" y="150"/>
                  </a:cxn>
                  <a:cxn ang="0">
                    <a:pos x="642" y="150"/>
                  </a:cxn>
                  <a:cxn ang="0">
                    <a:pos x="642" y="294"/>
                  </a:cxn>
                  <a:cxn ang="0">
                    <a:pos x="510" y="294"/>
                  </a:cxn>
                  <a:cxn ang="0">
                    <a:pos x="510" y="744"/>
                  </a:cxn>
                  <a:cxn ang="0">
                    <a:pos x="384" y="744"/>
                  </a:cxn>
                  <a:cxn ang="0">
                    <a:pos x="384" y="624"/>
                  </a:cxn>
                  <a:cxn ang="0">
                    <a:pos x="0" y="624"/>
                  </a:cxn>
                  <a:cxn ang="0">
                    <a:pos x="0" y="492"/>
                  </a:cxn>
                  <a:cxn ang="0">
                    <a:pos x="114" y="492"/>
                  </a:cxn>
                </a:cxnLst>
                <a:rect l="0" t="0" r="r" b="b"/>
                <a:pathLst>
                  <a:path w="642" h="744">
                    <a:moveTo>
                      <a:pt x="114" y="492"/>
                    </a:moveTo>
                    <a:lnTo>
                      <a:pt x="114" y="0"/>
                    </a:lnTo>
                    <a:lnTo>
                      <a:pt x="240" y="0"/>
                    </a:lnTo>
                    <a:lnTo>
                      <a:pt x="240" y="150"/>
                    </a:lnTo>
                    <a:lnTo>
                      <a:pt x="642" y="150"/>
                    </a:lnTo>
                    <a:lnTo>
                      <a:pt x="642" y="294"/>
                    </a:lnTo>
                    <a:lnTo>
                      <a:pt x="510" y="294"/>
                    </a:lnTo>
                    <a:lnTo>
                      <a:pt x="510" y="744"/>
                    </a:lnTo>
                    <a:lnTo>
                      <a:pt x="384" y="744"/>
                    </a:lnTo>
                    <a:lnTo>
                      <a:pt x="384" y="624"/>
                    </a:lnTo>
                    <a:lnTo>
                      <a:pt x="0" y="624"/>
                    </a:lnTo>
                    <a:lnTo>
                      <a:pt x="0" y="492"/>
                    </a:lnTo>
                    <a:lnTo>
                      <a:pt x="114" y="492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5" name="Line 123"/>
              <p:cNvSpPr>
                <a:spLocks noChangeShapeType="1"/>
              </p:cNvSpPr>
              <p:nvPr/>
            </p:nvSpPr>
            <p:spPr bwMode="auto">
              <a:xfrm>
                <a:off x="2136" y="2808"/>
                <a:ext cx="21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6" name="Freeform 126"/>
              <p:cNvSpPr>
                <a:spLocks/>
              </p:cNvSpPr>
              <p:nvPr/>
            </p:nvSpPr>
            <p:spPr bwMode="auto">
              <a:xfrm>
                <a:off x="2124" y="3330"/>
                <a:ext cx="318" cy="192"/>
              </a:xfrm>
              <a:custGeom>
                <a:avLst/>
                <a:gdLst/>
                <a:ahLst/>
                <a:cxnLst>
                  <a:cxn ang="0">
                    <a:pos x="318" y="0"/>
                  </a:cxn>
                  <a:cxn ang="0">
                    <a:pos x="318" y="192"/>
                  </a:cxn>
                  <a:cxn ang="0">
                    <a:pos x="0" y="192"/>
                  </a:cxn>
                </a:cxnLst>
                <a:rect l="0" t="0" r="r" b="b"/>
                <a:pathLst>
                  <a:path w="318" h="192">
                    <a:moveTo>
                      <a:pt x="318" y="0"/>
                    </a:moveTo>
                    <a:lnTo>
                      <a:pt x="318" y="192"/>
                    </a:lnTo>
                    <a:lnTo>
                      <a:pt x="0" y="192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7" name="Freeform 133"/>
              <p:cNvSpPr>
                <a:spLocks/>
              </p:cNvSpPr>
              <p:nvPr/>
            </p:nvSpPr>
            <p:spPr bwMode="auto">
              <a:xfrm>
                <a:off x="2808" y="2730"/>
                <a:ext cx="282" cy="534"/>
              </a:xfrm>
              <a:custGeom>
                <a:avLst/>
                <a:gdLst/>
                <a:ahLst/>
                <a:cxnLst>
                  <a:cxn ang="0">
                    <a:pos x="0" y="120"/>
                  </a:cxn>
                  <a:cxn ang="0">
                    <a:pos x="0" y="0"/>
                  </a:cxn>
                  <a:cxn ang="0">
                    <a:pos x="282" y="0"/>
                  </a:cxn>
                  <a:cxn ang="0">
                    <a:pos x="282" y="534"/>
                  </a:cxn>
                </a:cxnLst>
                <a:rect l="0" t="0" r="r" b="b"/>
                <a:pathLst>
                  <a:path w="282" h="534">
                    <a:moveTo>
                      <a:pt x="0" y="120"/>
                    </a:moveTo>
                    <a:lnTo>
                      <a:pt x="0" y="0"/>
                    </a:lnTo>
                    <a:lnTo>
                      <a:pt x="282" y="0"/>
                    </a:lnTo>
                    <a:lnTo>
                      <a:pt x="282" y="534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8" name="Freeform 135"/>
              <p:cNvSpPr>
                <a:spLocks/>
              </p:cNvSpPr>
              <p:nvPr/>
            </p:nvSpPr>
            <p:spPr bwMode="auto">
              <a:xfrm>
                <a:off x="2736" y="3156"/>
                <a:ext cx="546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2" y="0"/>
                  </a:cxn>
                  <a:cxn ang="0">
                    <a:pos x="162" y="204"/>
                  </a:cxn>
                  <a:cxn ang="0">
                    <a:pos x="294" y="204"/>
                  </a:cxn>
                  <a:cxn ang="0">
                    <a:pos x="294" y="120"/>
                  </a:cxn>
                  <a:cxn ang="0">
                    <a:pos x="462" y="120"/>
                  </a:cxn>
                  <a:cxn ang="0">
                    <a:pos x="462" y="420"/>
                  </a:cxn>
                  <a:cxn ang="0">
                    <a:pos x="546" y="420"/>
                  </a:cxn>
                </a:cxnLst>
                <a:rect l="0" t="0" r="r" b="b"/>
                <a:pathLst>
                  <a:path w="546" h="420">
                    <a:moveTo>
                      <a:pt x="0" y="0"/>
                    </a:moveTo>
                    <a:lnTo>
                      <a:pt x="162" y="0"/>
                    </a:lnTo>
                    <a:lnTo>
                      <a:pt x="162" y="204"/>
                    </a:lnTo>
                    <a:lnTo>
                      <a:pt x="294" y="204"/>
                    </a:lnTo>
                    <a:lnTo>
                      <a:pt x="294" y="120"/>
                    </a:lnTo>
                    <a:lnTo>
                      <a:pt x="462" y="120"/>
                    </a:lnTo>
                    <a:lnTo>
                      <a:pt x="462" y="420"/>
                    </a:lnTo>
                    <a:lnTo>
                      <a:pt x="546" y="42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52" name="Text Box 184"/>
            <p:cNvSpPr txBox="1">
              <a:spLocks noChangeArrowheads="1"/>
            </p:cNvSpPr>
            <p:nvPr/>
          </p:nvSpPr>
          <p:spPr bwMode="auto">
            <a:xfrm>
              <a:off x="7026279" y="3925949"/>
              <a:ext cx="1308021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rectilinear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64561" y="2440267"/>
            <a:ext cx="1443556" cy="1887973"/>
            <a:chOff x="5064561" y="2440267"/>
            <a:chExt cx="1443556" cy="1887973"/>
          </a:xfrm>
        </p:grpSpPr>
        <p:sp>
          <p:nvSpPr>
            <p:cNvPr id="33" name="Text Box 186"/>
            <p:cNvSpPr txBox="1">
              <a:spLocks noChangeArrowheads="1"/>
            </p:cNvSpPr>
            <p:nvPr/>
          </p:nvSpPr>
          <p:spPr bwMode="auto">
            <a:xfrm>
              <a:off x="5130473" y="3925949"/>
              <a:ext cx="1311733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one-sided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064561" y="2440267"/>
              <a:ext cx="1443556" cy="1385240"/>
              <a:chOff x="2555875" y="2565400"/>
              <a:chExt cx="4176713" cy="3024188"/>
            </a:xfrm>
          </p:grpSpPr>
          <p:sp>
            <p:nvSpPr>
              <p:cNvPr id="39" name="Rectangle 4"/>
              <p:cNvSpPr>
                <a:spLocks noChangeArrowheads="1"/>
              </p:cNvSpPr>
              <p:nvPr/>
            </p:nvSpPr>
            <p:spPr bwMode="auto">
              <a:xfrm>
                <a:off x="2555875" y="2565400"/>
                <a:ext cx="4176713" cy="30241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Rectangle 5"/>
              <p:cNvSpPr>
                <a:spLocks noChangeArrowheads="1"/>
              </p:cNvSpPr>
              <p:nvPr/>
            </p:nvSpPr>
            <p:spPr bwMode="auto">
              <a:xfrm>
                <a:off x="2555875" y="2565400"/>
                <a:ext cx="431800" cy="30241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Rectangle 6"/>
              <p:cNvSpPr>
                <a:spLocks noChangeArrowheads="1"/>
              </p:cNvSpPr>
              <p:nvPr/>
            </p:nvSpPr>
            <p:spPr bwMode="auto">
              <a:xfrm>
                <a:off x="2987675" y="5157788"/>
                <a:ext cx="3744913" cy="431800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2987675" y="2565400"/>
                <a:ext cx="3168650" cy="50323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8"/>
              <p:cNvSpPr>
                <a:spLocks noChangeArrowheads="1"/>
              </p:cNvSpPr>
              <p:nvPr/>
            </p:nvSpPr>
            <p:spPr bwMode="auto">
              <a:xfrm>
                <a:off x="6156325" y="2565400"/>
                <a:ext cx="576263" cy="25923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Rectangle 9"/>
              <p:cNvSpPr>
                <a:spLocks noChangeArrowheads="1"/>
              </p:cNvSpPr>
              <p:nvPr/>
            </p:nvSpPr>
            <p:spPr bwMode="auto">
              <a:xfrm>
                <a:off x="3635375" y="4508500"/>
                <a:ext cx="2520950" cy="6492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Rectangle 10"/>
              <p:cNvSpPr>
                <a:spLocks noChangeArrowheads="1"/>
              </p:cNvSpPr>
              <p:nvPr/>
            </p:nvSpPr>
            <p:spPr bwMode="auto">
              <a:xfrm>
                <a:off x="3635375" y="3789363"/>
                <a:ext cx="1296988" cy="71913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Rectangle 11"/>
              <p:cNvSpPr>
                <a:spLocks noChangeArrowheads="1"/>
              </p:cNvSpPr>
              <p:nvPr/>
            </p:nvSpPr>
            <p:spPr bwMode="auto">
              <a:xfrm>
                <a:off x="2987675" y="3789363"/>
                <a:ext cx="647700" cy="136842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" name="Rectangle 12"/>
              <p:cNvSpPr>
                <a:spLocks noChangeArrowheads="1"/>
              </p:cNvSpPr>
              <p:nvPr/>
            </p:nvSpPr>
            <p:spPr bwMode="auto">
              <a:xfrm>
                <a:off x="2987675" y="3068638"/>
                <a:ext cx="1944688" cy="72072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3635375" y="3789363"/>
                <a:ext cx="649288" cy="71913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9" name="Rectangle 14"/>
              <p:cNvSpPr>
                <a:spLocks noChangeArrowheads="1"/>
              </p:cNvSpPr>
              <p:nvPr/>
            </p:nvSpPr>
            <p:spPr bwMode="auto">
              <a:xfrm>
                <a:off x="4932363" y="3068638"/>
                <a:ext cx="576262" cy="1439862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0" name="Rectangle 15"/>
              <p:cNvSpPr>
                <a:spLocks noChangeArrowheads="1"/>
              </p:cNvSpPr>
              <p:nvPr/>
            </p:nvSpPr>
            <p:spPr bwMode="auto">
              <a:xfrm>
                <a:off x="5508625" y="3068638"/>
                <a:ext cx="647700" cy="108108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620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Possible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nl-NL" dirty="0" smtClean="0"/>
              <a:t>try </a:t>
            </a:r>
            <a:r>
              <a:rPr lang="nl-NL" dirty="0" smtClean="0">
                <a:solidFill>
                  <a:schemeClr val="accent1"/>
                </a:solidFill>
              </a:rPr>
              <a:t>all</a:t>
            </a:r>
            <a:r>
              <a:rPr lang="nl-NL" dirty="0" smtClean="0"/>
              <a:t> layouts</a:t>
            </a:r>
          </a:p>
          <a:p>
            <a:pPr marL="457200" indent="-457200">
              <a:buFont typeface="+mj-lt"/>
              <a:buAutoNum type="arabicPeriod"/>
            </a:pPr>
            <a:endParaRPr lang="nl-NL" sz="800" dirty="0"/>
          </a:p>
          <a:p>
            <a:pPr marL="457200" indent="-457200">
              <a:buNone/>
            </a:pPr>
            <a:r>
              <a:rPr lang="nl-NL" dirty="0" smtClean="0"/>
              <a:t>	</a:t>
            </a:r>
            <a:r>
              <a:rPr lang="nl-NL" i="1" dirty="0" smtClean="0"/>
              <a:t>exponentially many:</a:t>
            </a:r>
            <a:r>
              <a:rPr lang="nl-NL" dirty="0" smtClean="0"/>
              <a:t> lower bound </a:t>
            </a:r>
            <a:r>
              <a:rPr lang="nl-NL" dirty="0" smtClean="0">
                <a:solidFill>
                  <a:schemeClr val="accent1"/>
                </a:solidFill>
              </a:rPr>
              <a:t>3.04263</a:t>
            </a:r>
            <a:r>
              <a:rPr lang="nl-NL" sz="2800" baseline="30000" dirty="0" smtClean="0">
                <a:solidFill>
                  <a:schemeClr val="accent1"/>
                </a:solidFill>
              </a:rPr>
              <a:t>n</a:t>
            </a:r>
            <a:r>
              <a:rPr lang="nl-NL" dirty="0" smtClean="0"/>
              <a:t> and upper bound </a:t>
            </a:r>
            <a:r>
              <a:rPr lang="nl-NL" dirty="0" smtClean="0">
                <a:solidFill>
                  <a:srgbClr val="0070C0"/>
                </a:solidFill>
              </a:rPr>
              <a:t>4.68</a:t>
            </a:r>
            <a:r>
              <a:rPr lang="nl-NL" sz="2800" baseline="30000" dirty="0" smtClean="0">
                <a:solidFill>
                  <a:srgbClr val="0070C0"/>
                </a:solidFill>
              </a:rPr>
              <a:t>n</a:t>
            </a:r>
          </a:p>
          <a:p>
            <a:pPr marL="457200" indent="-457200">
              <a:buNone/>
            </a:pPr>
            <a:endParaRPr lang="nl-NL" dirty="0" smtClean="0">
              <a:solidFill>
                <a:schemeClr val="accent1"/>
              </a:solidFill>
            </a:endParaRPr>
          </a:p>
          <a:p>
            <a:pPr marL="457200" indent="-457200">
              <a:buSzPct val="100000"/>
              <a:buFont typeface="+mj-lt"/>
              <a:buAutoNum type="arabicPeriod" startAt="2"/>
            </a:pPr>
            <a:r>
              <a:rPr lang="nl-NL" dirty="0" smtClean="0">
                <a:solidFill>
                  <a:schemeClr val="accent1"/>
                </a:solidFill>
              </a:rPr>
              <a:t>“good” </a:t>
            </a:r>
            <a:r>
              <a:rPr lang="nl-NL" dirty="0" smtClean="0"/>
              <a:t>layouts</a:t>
            </a:r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None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nl-NL" dirty="0" smtClean="0"/>
              <a:t>different shapes</a:t>
            </a:r>
          </a:p>
          <a:p>
            <a:pPr marL="457200" indent="-457200">
              <a:buSzPct val="100000"/>
              <a:buFont typeface="+mj-lt"/>
              <a:buAutoNum type="arabicPeriod" startAt="3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nl-NL" dirty="0" smtClean="0"/>
              <a:t>tolerate small errors in </a:t>
            </a:r>
            <a:r>
              <a:rPr lang="nl-NL" dirty="0" err="1" smtClean="0"/>
              <a:t>size</a:t>
            </a:r>
            <a:r>
              <a:rPr lang="nl-NL" dirty="0" smtClean="0"/>
              <a:t> </a:t>
            </a:r>
          </a:p>
          <a:p>
            <a:pPr marL="457200" indent="-457200">
              <a:buSzPct val="100000"/>
              <a:buNone/>
            </a:pPr>
            <a:r>
              <a:rPr lang="nl-NL" dirty="0" smtClean="0"/>
              <a:t>	</a:t>
            </a:r>
            <a:r>
              <a:rPr lang="nl-NL" i="1" dirty="0" smtClean="0">
                <a:solidFill>
                  <a:schemeClr val="accent1"/>
                </a:solidFill>
              </a:rPr>
              <a:t>search in the lattice for </a:t>
            </a:r>
            <a:r>
              <a:rPr lang="nl-NL" i="1" dirty="0" err="1" smtClean="0">
                <a:solidFill>
                  <a:schemeClr val="accent1"/>
                </a:solidFill>
              </a:rPr>
              <a:t>good</a:t>
            </a:r>
            <a:r>
              <a:rPr lang="nl-NL" i="1" dirty="0" smtClean="0">
                <a:solidFill>
                  <a:schemeClr val="accent1"/>
                </a:solidFill>
              </a:rPr>
              <a:t> </a:t>
            </a:r>
            <a:r>
              <a:rPr lang="nl-NL" i="1" dirty="0" err="1" smtClean="0">
                <a:solidFill>
                  <a:schemeClr val="accent1"/>
                </a:solidFill>
              </a:rPr>
              <a:t>layouts</a:t>
            </a:r>
            <a:endParaRPr lang="nl-NL" i="1" dirty="0" smtClean="0">
              <a:solidFill>
                <a:schemeClr val="accent1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76845" y="2441651"/>
            <a:ext cx="1438569" cy="1886589"/>
            <a:chOff x="3206546" y="2753784"/>
            <a:chExt cx="1438569" cy="1886589"/>
          </a:xfrm>
        </p:grpSpPr>
        <p:grpSp>
          <p:nvGrpSpPr>
            <p:cNvPr id="9" name="Group 182"/>
            <p:cNvGrpSpPr>
              <a:grpSpLocks/>
            </p:cNvGrpSpPr>
            <p:nvPr/>
          </p:nvGrpSpPr>
          <p:grpSpPr bwMode="auto">
            <a:xfrm>
              <a:off x="3206546" y="2753784"/>
              <a:ext cx="1438569" cy="1382473"/>
              <a:chOff x="3703" y="2604"/>
              <a:chExt cx="1154" cy="1109"/>
            </a:xfrm>
          </p:grpSpPr>
          <p:sp>
            <p:nvSpPr>
              <p:cNvPr id="11" name="Rectangle 170"/>
              <p:cNvSpPr>
                <a:spLocks noChangeArrowheads="1"/>
              </p:cNvSpPr>
              <p:nvPr/>
            </p:nvSpPr>
            <p:spPr bwMode="auto">
              <a:xfrm>
                <a:off x="3703" y="2618"/>
                <a:ext cx="1154" cy="109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2" name="Line 172"/>
              <p:cNvSpPr>
                <a:spLocks noChangeShapeType="1"/>
              </p:cNvSpPr>
              <p:nvPr/>
            </p:nvSpPr>
            <p:spPr bwMode="auto">
              <a:xfrm>
                <a:off x="3942" y="2604"/>
                <a:ext cx="0" cy="11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3" name="Line 173"/>
              <p:cNvSpPr>
                <a:spLocks noChangeShapeType="1"/>
              </p:cNvSpPr>
              <p:nvPr/>
            </p:nvSpPr>
            <p:spPr bwMode="auto">
              <a:xfrm>
                <a:off x="3942" y="2946"/>
                <a:ext cx="9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4" name="Line 174"/>
              <p:cNvSpPr>
                <a:spLocks noChangeShapeType="1"/>
              </p:cNvSpPr>
              <p:nvPr/>
            </p:nvSpPr>
            <p:spPr bwMode="auto">
              <a:xfrm>
                <a:off x="4448" y="2946"/>
                <a:ext cx="0" cy="7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5" name="Line 175"/>
              <p:cNvSpPr>
                <a:spLocks noChangeShapeType="1"/>
              </p:cNvSpPr>
              <p:nvPr/>
            </p:nvSpPr>
            <p:spPr bwMode="auto">
              <a:xfrm>
                <a:off x="3942" y="3366"/>
                <a:ext cx="5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6" name="Line 178"/>
              <p:cNvSpPr>
                <a:spLocks noChangeShapeType="1"/>
              </p:cNvSpPr>
              <p:nvPr/>
            </p:nvSpPr>
            <p:spPr bwMode="auto">
              <a:xfrm>
                <a:off x="4649" y="2946"/>
                <a:ext cx="0" cy="7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7" name="Line 179"/>
              <p:cNvSpPr>
                <a:spLocks noChangeShapeType="1"/>
              </p:cNvSpPr>
              <p:nvPr/>
            </p:nvSpPr>
            <p:spPr bwMode="auto">
              <a:xfrm>
                <a:off x="4301" y="2618"/>
                <a:ext cx="0" cy="31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8" name="Line 180"/>
              <p:cNvSpPr>
                <a:spLocks noChangeShapeType="1"/>
              </p:cNvSpPr>
              <p:nvPr/>
            </p:nvSpPr>
            <p:spPr bwMode="auto">
              <a:xfrm>
                <a:off x="4301" y="2793"/>
                <a:ext cx="5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9" name="Line 181"/>
              <p:cNvSpPr>
                <a:spLocks noChangeShapeType="1"/>
              </p:cNvSpPr>
              <p:nvPr/>
            </p:nvSpPr>
            <p:spPr bwMode="auto">
              <a:xfrm>
                <a:off x="3942" y="3561"/>
                <a:ext cx="5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</p:grpSp>
        <p:sp>
          <p:nvSpPr>
            <p:cNvPr id="10" name="Text Box 186"/>
            <p:cNvSpPr txBox="1">
              <a:spLocks noChangeArrowheads="1"/>
            </p:cNvSpPr>
            <p:nvPr/>
          </p:nvSpPr>
          <p:spPr bwMode="auto">
            <a:xfrm>
              <a:off x="3317114" y="4238082"/>
              <a:ext cx="1217432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sliceable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957265" y="2441650"/>
            <a:ext cx="1446049" cy="1886590"/>
            <a:chOff x="6957265" y="2441650"/>
            <a:chExt cx="1446049" cy="1886590"/>
          </a:xfrm>
        </p:grpSpPr>
        <p:grpSp>
          <p:nvGrpSpPr>
            <p:cNvPr id="51" name="Group 137"/>
            <p:cNvGrpSpPr>
              <a:grpSpLocks/>
            </p:cNvGrpSpPr>
            <p:nvPr/>
          </p:nvGrpSpPr>
          <p:grpSpPr bwMode="auto">
            <a:xfrm>
              <a:off x="6957265" y="2441650"/>
              <a:ext cx="1446049" cy="1365020"/>
              <a:chOff x="2124" y="2598"/>
              <a:chExt cx="1160" cy="1095"/>
            </a:xfrm>
          </p:grpSpPr>
          <p:sp>
            <p:nvSpPr>
              <p:cNvPr id="53" name="Rectangle 112"/>
              <p:cNvSpPr>
                <a:spLocks noChangeArrowheads="1"/>
              </p:cNvSpPr>
              <p:nvPr/>
            </p:nvSpPr>
            <p:spPr bwMode="auto">
              <a:xfrm>
                <a:off x="2130" y="2598"/>
                <a:ext cx="1154" cy="109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4" name="Freeform 122"/>
              <p:cNvSpPr>
                <a:spLocks/>
              </p:cNvSpPr>
              <p:nvPr/>
            </p:nvSpPr>
            <p:spPr bwMode="auto">
              <a:xfrm>
                <a:off x="2226" y="2712"/>
                <a:ext cx="642" cy="744"/>
              </a:xfrm>
              <a:custGeom>
                <a:avLst/>
                <a:gdLst/>
                <a:ahLst/>
                <a:cxnLst>
                  <a:cxn ang="0">
                    <a:pos x="114" y="492"/>
                  </a:cxn>
                  <a:cxn ang="0">
                    <a:pos x="114" y="0"/>
                  </a:cxn>
                  <a:cxn ang="0">
                    <a:pos x="240" y="0"/>
                  </a:cxn>
                  <a:cxn ang="0">
                    <a:pos x="240" y="150"/>
                  </a:cxn>
                  <a:cxn ang="0">
                    <a:pos x="642" y="150"/>
                  </a:cxn>
                  <a:cxn ang="0">
                    <a:pos x="642" y="294"/>
                  </a:cxn>
                  <a:cxn ang="0">
                    <a:pos x="510" y="294"/>
                  </a:cxn>
                  <a:cxn ang="0">
                    <a:pos x="510" y="744"/>
                  </a:cxn>
                  <a:cxn ang="0">
                    <a:pos x="384" y="744"/>
                  </a:cxn>
                  <a:cxn ang="0">
                    <a:pos x="384" y="624"/>
                  </a:cxn>
                  <a:cxn ang="0">
                    <a:pos x="0" y="624"/>
                  </a:cxn>
                  <a:cxn ang="0">
                    <a:pos x="0" y="492"/>
                  </a:cxn>
                  <a:cxn ang="0">
                    <a:pos x="114" y="492"/>
                  </a:cxn>
                </a:cxnLst>
                <a:rect l="0" t="0" r="r" b="b"/>
                <a:pathLst>
                  <a:path w="642" h="744">
                    <a:moveTo>
                      <a:pt x="114" y="492"/>
                    </a:moveTo>
                    <a:lnTo>
                      <a:pt x="114" y="0"/>
                    </a:lnTo>
                    <a:lnTo>
                      <a:pt x="240" y="0"/>
                    </a:lnTo>
                    <a:lnTo>
                      <a:pt x="240" y="150"/>
                    </a:lnTo>
                    <a:lnTo>
                      <a:pt x="642" y="150"/>
                    </a:lnTo>
                    <a:lnTo>
                      <a:pt x="642" y="294"/>
                    </a:lnTo>
                    <a:lnTo>
                      <a:pt x="510" y="294"/>
                    </a:lnTo>
                    <a:lnTo>
                      <a:pt x="510" y="744"/>
                    </a:lnTo>
                    <a:lnTo>
                      <a:pt x="384" y="744"/>
                    </a:lnTo>
                    <a:lnTo>
                      <a:pt x="384" y="624"/>
                    </a:lnTo>
                    <a:lnTo>
                      <a:pt x="0" y="624"/>
                    </a:lnTo>
                    <a:lnTo>
                      <a:pt x="0" y="492"/>
                    </a:lnTo>
                    <a:lnTo>
                      <a:pt x="114" y="492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5" name="Line 123"/>
              <p:cNvSpPr>
                <a:spLocks noChangeShapeType="1"/>
              </p:cNvSpPr>
              <p:nvPr/>
            </p:nvSpPr>
            <p:spPr bwMode="auto">
              <a:xfrm>
                <a:off x="2136" y="2808"/>
                <a:ext cx="21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6" name="Freeform 126"/>
              <p:cNvSpPr>
                <a:spLocks/>
              </p:cNvSpPr>
              <p:nvPr/>
            </p:nvSpPr>
            <p:spPr bwMode="auto">
              <a:xfrm>
                <a:off x="2124" y="3330"/>
                <a:ext cx="318" cy="192"/>
              </a:xfrm>
              <a:custGeom>
                <a:avLst/>
                <a:gdLst/>
                <a:ahLst/>
                <a:cxnLst>
                  <a:cxn ang="0">
                    <a:pos x="318" y="0"/>
                  </a:cxn>
                  <a:cxn ang="0">
                    <a:pos x="318" y="192"/>
                  </a:cxn>
                  <a:cxn ang="0">
                    <a:pos x="0" y="192"/>
                  </a:cxn>
                </a:cxnLst>
                <a:rect l="0" t="0" r="r" b="b"/>
                <a:pathLst>
                  <a:path w="318" h="192">
                    <a:moveTo>
                      <a:pt x="318" y="0"/>
                    </a:moveTo>
                    <a:lnTo>
                      <a:pt x="318" y="192"/>
                    </a:lnTo>
                    <a:lnTo>
                      <a:pt x="0" y="192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7" name="Freeform 133"/>
              <p:cNvSpPr>
                <a:spLocks/>
              </p:cNvSpPr>
              <p:nvPr/>
            </p:nvSpPr>
            <p:spPr bwMode="auto">
              <a:xfrm>
                <a:off x="2808" y="2730"/>
                <a:ext cx="282" cy="534"/>
              </a:xfrm>
              <a:custGeom>
                <a:avLst/>
                <a:gdLst/>
                <a:ahLst/>
                <a:cxnLst>
                  <a:cxn ang="0">
                    <a:pos x="0" y="120"/>
                  </a:cxn>
                  <a:cxn ang="0">
                    <a:pos x="0" y="0"/>
                  </a:cxn>
                  <a:cxn ang="0">
                    <a:pos x="282" y="0"/>
                  </a:cxn>
                  <a:cxn ang="0">
                    <a:pos x="282" y="534"/>
                  </a:cxn>
                </a:cxnLst>
                <a:rect l="0" t="0" r="r" b="b"/>
                <a:pathLst>
                  <a:path w="282" h="534">
                    <a:moveTo>
                      <a:pt x="0" y="120"/>
                    </a:moveTo>
                    <a:lnTo>
                      <a:pt x="0" y="0"/>
                    </a:lnTo>
                    <a:lnTo>
                      <a:pt x="282" y="0"/>
                    </a:lnTo>
                    <a:lnTo>
                      <a:pt x="282" y="534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8" name="Freeform 135"/>
              <p:cNvSpPr>
                <a:spLocks/>
              </p:cNvSpPr>
              <p:nvPr/>
            </p:nvSpPr>
            <p:spPr bwMode="auto">
              <a:xfrm>
                <a:off x="2736" y="3156"/>
                <a:ext cx="546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2" y="0"/>
                  </a:cxn>
                  <a:cxn ang="0">
                    <a:pos x="162" y="204"/>
                  </a:cxn>
                  <a:cxn ang="0">
                    <a:pos x="294" y="204"/>
                  </a:cxn>
                  <a:cxn ang="0">
                    <a:pos x="294" y="120"/>
                  </a:cxn>
                  <a:cxn ang="0">
                    <a:pos x="462" y="120"/>
                  </a:cxn>
                  <a:cxn ang="0">
                    <a:pos x="462" y="420"/>
                  </a:cxn>
                  <a:cxn ang="0">
                    <a:pos x="546" y="420"/>
                  </a:cxn>
                </a:cxnLst>
                <a:rect l="0" t="0" r="r" b="b"/>
                <a:pathLst>
                  <a:path w="546" h="420">
                    <a:moveTo>
                      <a:pt x="0" y="0"/>
                    </a:moveTo>
                    <a:lnTo>
                      <a:pt x="162" y="0"/>
                    </a:lnTo>
                    <a:lnTo>
                      <a:pt x="162" y="204"/>
                    </a:lnTo>
                    <a:lnTo>
                      <a:pt x="294" y="204"/>
                    </a:lnTo>
                    <a:lnTo>
                      <a:pt x="294" y="120"/>
                    </a:lnTo>
                    <a:lnTo>
                      <a:pt x="462" y="120"/>
                    </a:lnTo>
                    <a:lnTo>
                      <a:pt x="462" y="420"/>
                    </a:lnTo>
                    <a:lnTo>
                      <a:pt x="546" y="42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52" name="Text Box 184"/>
            <p:cNvSpPr txBox="1">
              <a:spLocks noChangeArrowheads="1"/>
            </p:cNvSpPr>
            <p:nvPr/>
          </p:nvSpPr>
          <p:spPr bwMode="auto">
            <a:xfrm>
              <a:off x="7026279" y="3925949"/>
              <a:ext cx="1308021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rectilinear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64561" y="2440267"/>
            <a:ext cx="1443556" cy="1887973"/>
            <a:chOff x="5064561" y="2440267"/>
            <a:chExt cx="1443556" cy="1887973"/>
          </a:xfrm>
        </p:grpSpPr>
        <p:sp>
          <p:nvSpPr>
            <p:cNvPr id="33" name="Text Box 186"/>
            <p:cNvSpPr txBox="1">
              <a:spLocks noChangeArrowheads="1"/>
            </p:cNvSpPr>
            <p:nvPr/>
          </p:nvSpPr>
          <p:spPr bwMode="auto">
            <a:xfrm>
              <a:off x="5130473" y="3925949"/>
              <a:ext cx="1311733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one-sided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064561" y="2440267"/>
              <a:ext cx="1443556" cy="1385240"/>
              <a:chOff x="2555875" y="2565400"/>
              <a:chExt cx="4176713" cy="3024188"/>
            </a:xfrm>
          </p:grpSpPr>
          <p:sp>
            <p:nvSpPr>
              <p:cNvPr id="39" name="Rectangle 4"/>
              <p:cNvSpPr>
                <a:spLocks noChangeArrowheads="1"/>
              </p:cNvSpPr>
              <p:nvPr/>
            </p:nvSpPr>
            <p:spPr bwMode="auto">
              <a:xfrm>
                <a:off x="2555875" y="2565400"/>
                <a:ext cx="4176713" cy="30241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Rectangle 5"/>
              <p:cNvSpPr>
                <a:spLocks noChangeArrowheads="1"/>
              </p:cNvSpPr>
              <p:nvPr/>
            </p:nvSpPr>
            <p:spPr bwMode="auto">
              <a:xfrm>
                <a:off x="2555875" y="2565400"/>
                <a:ext cx="431800" cy="30241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Rectangle 6"/>
              <p:cNvSpPr>
                <a:spLocks noChangeArrowheads="1"/>
              </p:cNvSpPr>
              <p:nvPr/>
            </p:nvSpPr>
            <p:spPr bwMode="auto">
              <a:xfrm>
                <a:off x="2987675" y="5157788"/>
                <a:ext cx="3744913" cy="431800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2987675" y="2565400"/>
                <a:ext cx="3168650" cy="50323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8"/>
              <p:cNvSpPr>
                <a:spLocks noChangeArrowheads="1"/>
              </p:cNvSpPr>
              <p:nvPr/>
            </p:nvSpPr>
            <p:spPr bwMode="auto">
              <a:xfrm>
                <a:off x="6156325" y="2565400"/>
                <a:ext cx="576263" cy="25923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Rectangle 9"/>
              <p:cNvSpPr>
                <a:spLocks noChangeArrowheads="1"/>
              </p:cNvSpPr>
              <p:nvPr/>
            </p:nvSpPr>
            <p:spPr bwMode="auto">
              <a:xfrm>
                <a:off x="3635375" y="4508500"/>
                <a:ext cx="2520950" cy="6492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Rectangle 10"/>
              <p:cNvSpPr>
                <a:spLocks noChangeArrowheads="1"/>
              </p:cNvSpPr>
              <p:nvPr/>
            </p:nvSpPr>
            <p:spPr bwMode="auto">
              <a:xfrm>
                <a:off x="3635375" y="3789363"/>
                <a:ext cx="1296988" cy="71913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Rectangle 11"/>
              <p:cNvSpPr>
                <a:spLocks noChangeArrowheads="1"/>
              </p:cNvSpPr>
              <p:nvPr/>
            </p:nvSpPr>
            <p:spPr bwMode="auto">
              <a:xfrm>
                <a:off x="2987675" y="3789363"/>
                <a:ext cx="647700" cy="136842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" name="Rectangle 12"/>
              <p:cNvSpPr>
                <a:spLocks noChangeArrowheads="1"/>
              </p:cNvSpPr>
              <p:nvPr/>
            </p:nvSpPr>
            <p:spPr bwMode="auto">
              <a:xfrm>
                <a:off x="2987675" y="3068638"/>
                <a:ext cx="1944688" cy="72072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3635375" y="3789363"/>
                <a:ext cx="649288" cy="71913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9" name="Rectangle 14"/>
              <p:cNvSpPr>
                <a:spLocks noChangeArrowheads="1"/>
              </p:cNvSpPr>
              <p:nvPr/>
            </p:nvSpPr>
            <p:spPr bwMode="auto">
              <a:xfrm>
                <a:off x="4932363" y="3068638"/>
                <a:ext cx="576262" cy="1439862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0" name="Rectangle 15"/>
              <p:cNvSpPr>
                <a:spLocks noChangeArrowheads="1"/>
              </p:cNvSpPr>
              <p:nvPr/>
            </p:nvSpPr>
            <p:spPr bwMode="auto">
              <a:xfrm>
                <a:off x="5508625" y="3068638"/>
                <a:ext cx="647700" cy="108108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7" name="Rectangle 6"/>
          <p:cNvSpPr/>
          <p:nvPr/>
        </p:nvSpPr>
        <p:spPr bwMode="auto">
          <a:xfrm>
            <a:off x="251520" y="2168860"/>
            <a:ext cx="8640960" cy="3960440"/>
          </a:xfrm>
          <a:prstGeom prst="rect">
            <a:avLst/>
          </a:prstGeom>
          <a:solidFill>
            <a:srgbClr val="FFFFFF">
              <a:alpha val="65098"/>
            </a:srgb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72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Lower Bound</a:t>
            </a:r>
          </a:p>
        </p:txBody>
      </p:sp>
      <p:sp>
        <p:nvSpPr>
          <p:cNvPr id="46387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/>
              <a:t>Exponentially many:</a:t>
            </a:r>
          </a:p>
        </p:txBody>
      </p:sp>
      <p:graphicFrame>
        <p:nvGraphicFramePr>
          <p:cNvPr id="463876" name="Object 4"/>
          <p:cNvGraphicFramePr>
            <a:graphicFrameLocks noChangeAspect="1"/>
          </p:cNvGraphicFramePr>
          <p:nvPr/>
        </p:nvGraphicFramePr>
        <p:xfrm>
          <a:off x="7072313" y="3436938"/>
          <a:ext cx="129222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Vergelijking" r:id="rId4" imgW="495000" imgH="215640" progId="Equation.3">
                  <p:embed/>
                </p:oleObj>
              </mc:Choice>
              <mc:Fallback>
                <p:oleObj name="Vergelijking" r:id="rId4" imgW="4950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2313" y="3436938"/>
                        <a:ext cx="1292225" cy="563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3877" name="Picture 6" descr="EasyExponential.ipe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7213" y="1570038"/>
            <a:ext cx="6300787" cy="528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00188" y="4643438"/>
            <a:ext cx="4429125" cy="914400"/>
          </a:xfrm>
          <a:prstGeom prst="rect">
            <a:avLst/>
          </a:prstGeom>
          <a:solidFill>
            <a:schemeClr val="accent1"/>
          </a:solidFill>
          <a:ln w="38100" algn="ctr">
            <a:solidFill>
              <a:schemeClr val="folHlink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200">
                <a:solidFill>
                  <a:schemeClr val="bg1"/>
                </a:solidFill>
              </a:rPr>
              <a:t>Very restrictive: all grid edges are already coloured</a:t>
            </a:r>
          </a:p>
        </p:txBody>
      </p:sp>
    </p:spTree>
    <p:extLst>
      <p:ext uri="{BB962C8B-B14F-4D97-AF65-F5344CB8AC3E}">
        <p14:creationId xmlns:p14="http://schemas.microsoft.com/office/powerpoint/2010/main" val="138209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Lower Bound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11188" y="1196975"/>
            <a:ext cx="7993062" cy="454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68288" indent="-268288">
              <a:spcBef>
                <a:spcPct val="20000"/>
              </a:spcBef>
              <a:buClr>
                <a:schemeClr val="accent1"/>
              </a:buClr>
            </a:pPr>
            <a:r>
              <a:rPr lang="en-US" sz="2000"/>
              <a:t>A simple case:</a:t>
            </a:r>
          </a:p>
        </p:txBody>
      </p:sp>
      <p:pic>
        <p:nvPicPr>
          <p:cNvPr id="465924" name="Content Placeholder 6" descr="Example TG 1.ipe.png"/>
          <p:cNvPicPr>
            <a:picLocks noGrp="1" noChangeAspect="1"/>
          </p:cNvPicPr>
          <p:nvPr>
            <p:ph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65163" y="1852613"/>
            <a:ext cx="7886700" cy="4076700"/>
          </a:xfrm>
        </p:spPr>
      </p:pic>
    </p:spTree>
    <p:extLst>
      <p:ext uri="{BB962C8B-B14F-4D97-AF65-F5344CB8AC3E}">
        <p14:creationId xmlns:p14="http://schemas.microsoft.com/office/powerpoint/2010/main" val="59052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Cartograms</a:t>
            </a:r>
          </a:p>
        </p:txBody>
      </p:sp>
      <p:pic>
        <p:nvPicPr>
          <p:cNvPr id="5123" name="Afbeelding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258888"/>
            <a:ext cx="7327900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Afbeelding 6" descr="starbu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3294063"/>
            <a:ext cx="91122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Afbeelding 5" descr="starbucks-legen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38" y="2663825"/>
            <a:ext cx="77946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47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970" name="Picture 11" descr="Transitions TG 1 - Base.ip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5" y="1185863"/>
            <a:ext cx="828675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7971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Lower Bound</a:t>
            </a:r>
          </a:p>
        </p:txBody>
      </p:sp>
      <p:pic>
        <p:nvPicPr>
          <p:cNvPr id="13" name="Picture 12" descr="Transitions TG 1 - FromTo.ip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5" y="1185863"/>
            <a:ext cx="828675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Transitions TG 1.ip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3863" y="1185863"/>
            <a:ext cx="829627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ransitions TG 1 - Matrix.ipe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86250" y="3786188"/>
            <a:ext cx="19907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939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Lower Bound</a:t>
            </a:r>
          </a:p>
        </p:txBody>
      </p:sp>
      <p:pic>
        <p:nvPicPr>
          <p:cNvPr id="8" name="Content Placeholder 7" descr="Transitions TG 1 - Example.ipe.png"/>
          <p:cNvPicPr>
            <a:picLocks noGrp="1" noChangeAspect="1"/>
          </p:cNvPicPr>
          <p:nvPr>
            <p:ph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00063" y="3190875"/>
            <a:ext cx="7993062" cy="1881188"/>
          </a:xfrm>
        </p:spPr>
      </p:pic>
      <p:graphicFrame>
        <p:nvGraphicFramePr>
          <p:cNvPr id="470020" name="Object 4"/>
          <p:cNvGraphicFramePr>
            <a:graphicFrameLocks noChangeAspect="1"/>
          </p:cNvGraphicFramePr>
          <p:nvPr/>
        </p:nvGraphicFramePr>
        <p:xfrm>
          <a:off x="642938" y="1214438"/>
          <a:ext cx="4333875" cy="150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Vergelijking" r:id="rId5" imgW="1320480" imgH="457200" progId="Equation.3">
                  <p:embed/>
                </p:oleObj>
              </mc:Choice>
              <mc:Fallback>
                <p:oleObj name="Vergelijking" r:id="rId5" imgW="13204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" y="1214438"/>
                        <a:ext cx="4333875" cy="1500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" name="Object 5"/>
          <p:cNvGraphicFramePr>
            <a:graphicFrameLocks noChangeAspect="1"/>
          </p:cNvGraphicFramePr>
          <p:nvPr/>
        </p:nvGraphicFramePr>
        <p:xfrm>
          <a:off x="642938" y="2733675"/>
          <a:ext cx="7624762" cy="162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Vergelijking" r:id="rId7" imgW="2323800" imgH="495000" progId="Equation.3">
                  <p:embed/>
                </p:oleObj>
              </mc:Choice>
              <mc:Fallback>
                <p:oleObj name="Vergelijking" r:id="rId7" imgW="232380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" y="2733675"/>
                        <a:ext cx="7624762" cy="1624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6"/>
          <p:cNvGraphicFramePr>
            <a:graphicFrameLocks noChangeAspect="1"/>
          </p:cNvGraphicFramePr>
          <p:nvPr/>
        </p:nvGraphicFramePr>
        <p:xfrm>
          <a:off x="642938" y="4381500"/>
          <a:ext cx="7958137" cy="183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Vergelijking" r:id="rId9" imgW="2425680" imgH="558720" progId="Equation.3">
                  <p:embed/>
                </p:oleObj>
              </mc:Choice>
              <mc:Fallback>
                <p:oleObj name="Vergelijking" r:id="rId9" imgW="242568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" y="4381500"/>
                        <a:ext cx="7958137" cy="1833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209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114" name="Picture 14" descr="Example TG 1 - Glued.ip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225" y="1690688"/>
            <a:ext cx="4714875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4115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Lower Bound</a:t>
            </a:r>
          </a:p>
        </p:txBody>
      </p:sp>
      <p:sp>
        <p:nvSpPr>
          <p:cNvPr id="474116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/>
              <a:t>If we glue </a:t>
            </a:r>
            <a:r>
              <a:rPr lang="en-US" dirty="0">
                <a:solidFill>
                  <a:schemeClr val="accent1"/>
                </a:solidFill>
              </a:rPr>
              <a:t>k </a:t>
            </a:r>
            <a:r>
              <a:rPr lang="en-US" dirty="0"/>
              <a:t>of these rows together:</a:t>
            </a:r>
          </a:p>
        </p:txBody>
      </p:sp>
      <p:sp>
        <p:nvSpPr>
          <p:cNvPr id="6" name="Rectangle 5"/>
          <p:cNvSpPr/>
          <p:nvPr/>
        </p:nvSpPr>
        <p:spPr>
          <a:xfrm>
            <a:off x="3714750" y="2725738"/>
            <a:ext cx="874713" cy="300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aphicFrame>
        <p:nvGraphicFramePr>
          <p:cNvPr id="7" name="Content Placeholder 4"/>
          <p:cNvGraphicFramePr>
            <a:graphicFrameLocks noChangeAspect="1"/>
          </p:cNvGraphicFramePr>
          <p:nvPr/>
        </p:nvGraphicFramePr>
        <p:xfrm>
          <a:off x="3714750" y="2714625"/>
          <a:ext cx="92868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Vergelijking" r:id="rId4" imgW="482400" imgH="203040" progId="Equation.3">
                  <p:embed/>
                </p:oleObj>
              </mc:Choice>
              <mc:Fallback>
                <p:oleObj name="Vergelijking" r:id="rId4" imgW="482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50" y="2714625"/>
                        <a:ext cx="928688" cy="390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714750" y="3478213"/>
            <a:ext cx="874713" cy="300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3714750" y="3467100"/>
          <a:ext cx="92868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Vergelijking" r:id="rId6" imgW="482400" imgH="203040" progId="Equation.3">
                  <p:embed/>
                </p:oleObj>
              </mc:Choice>
              <mc:Fallback>
                <p:oleObj name="Vergelijking" r:id="rId6" imgW="482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50" y="3467100"/>
                        <a:ext cx="928688" cy="390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3714750" y="5011738"/>
            <a:ext cx="874713" cy="300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aphicFrame>
        <p:nvGraphicFramePr>
          <p:cNvPr id="11" name="Object 11"/>
          <p:cNvGraphicFramePr>
            <a:graphicFrameLocks noChangeAspect="1"/>
          </p:cNvGraphicFramePr>
          <p:nvPr/>
        </p:nvGraphicFramePr>
        <p:xfrm>
          <a:off x="3714750" y="5000625"/>
          <a:ext cx="92868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Vergelijking" r:id="rId7" imgW="482400" imgH="203040" progId="Equation.3">
                  <p:embed/>
                </p:oleObj>
              </mc:Choice>
              <mc:Fallback>
                <p:oleObj name="Vergelijking" r:id="rId7" imgW="482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50" y="5000625"/>
                        <a:ext cx="928688" cy="390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/>
        </p:nvGraphicFramePr>
        <p:xfrm>
          <a:off x="5564188" y="3286125"/>
          <a:ext cx="3365500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Vergelijking" r:id="rId8" imgW="1333440" imgH="393480" progId="Equation.3">
                  <p:embed/>
                </p:oleObj>
              </mc:Choice>
              <mc:Fallback>
                <p:oleObj name="Vergelijking" r:id="rId8" imgW="13334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4188" y="3286125"/>
                        <a:ext cx="3365500" cy="993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500688" y="3500438"/>
            <a:ext cx="642937" cy="714375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500938" y="3500438"/>
            <a:ext cx="1428750" cy="714375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57188" y="4429125"/>
            <a:ext cx="6870700" cy="755650"/>
          </a:xfrm>
          <a:prstGeom prst="rect">
            <a:avLst/>
          </a:prstGeom>
          <a:solidFill>
            <a:schemeClr val="accent1"/>
          </a:solidFill>
          <a:ln w="38100" algn="ctr">
            <a:solidFill>
              <a:schemeClr val="folHlink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All horizontal edges are blue </a:t>
            </a:r>
            <a:r>
              <a:rPr lang="en-US" sz="2200" dirty="0">
                <a:solidFill>
                  <a:srgbClr val="FFFF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Wingdings" pitchFamily="2" charset="2"/>
              </a:rPr>
              <a:t>➨</a:t>
            </a:r>
            <a:r>
              <a:rPr lang="en-US" sz="2200" dirty="0">
                <a:solidFill>
                  <a:schemeClr val="bg1"/>
                </a:solidFill>
              </a:rPr>
              <a:t> still quite restrictive</a:t>
            </a:r>
          </a:p>
        </p:txBody>
      </p:sp>
    </p:spTree>
    <p:extLst>
      <p:ext uri="{BB962C8B-B14F-4D97-AF65-F5344CB8AC3E}">
        <p14:creationId xmlns:p14="http://schemas.microsoft.com/office/powerpoint/2010/main" val="221959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3" grpId="0" animBg="1"/>
      <p:bldP spid="14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xample TG 1 - Glued.ip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50" y="2233613"/>
            <a:ext cx="4357688" cy="435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513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Lower Bound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/>
              <a:t>By applying the technique to multiple rows, we get better bounds.</a:t>
            </a:r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r>
              <a:rPr lang="en-US"/>
              <a:t>					      </a:t>
            </a:r>
          </a:p>
          <a:p>
            <a:pPr>
              <a:buFont typeface="Wingdings" pitchFamily="2" charset="2"/>
              <a:buNone/>
            </a:pPr>
            <a:r>
              <a:rPr lang="en-US"/>
              <a:t>                                                   		For 7 rows, the bound is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5024438" y="2640013"/>
          <a:ext cx="1296987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Vergelijking" r:id="rId4" imgW="596880" imgH="228600" progId="Equation.3">
                  <p:embed/>
                </p:oleObj>
              </mc:Choice>
              <mc:Fallback>
                <p:oleObj name="Vergelijking" r:id="rId4" imgW="596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38" y="2640013"/>
                        <a:ext cx="1296987" cy="496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43000" y="3090863"/>
            <a:ext cx="2643188" cy="5000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latin typeface="+mn-lt"/>
              </a:rPr>
              <a:t>7 rows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43000" y="3805238"/>
            <a:ext cx="2643188" cy="5000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latin typeface="+mn-lt"/>
              </a:rPr>
              <a:t>7 rows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43000" y="5200650"/>
            <a:ext cx="2643188" cy="500063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latin typeface="+mn-lt"/>
              </a:rPr>
              <a:t>7 rows</a:t>
            </a:r>
          </a:p>
        </p:txBody>
      </p:sp>
    </p:spTree>
    <p:extLst>
      <p:ext uri="{BB962C8B-B14F-4D97-AF65-F5344CB8AC3E}">
        <p14:creationId xmlns:p14="http://schemas.microsoft.com/office/powerpoint/2010/main" val="396067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Upper Bound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93713" y="1196975"/>
            <a:ext cx="7993062" cy="454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68288" indent="-268288">
              <a:spcBef>
                <a:spcPct val="20000"/>
              </a:spcBef>
              <a:buClr>
                <a:schemeClr val="accent1"/>
              </a:buClr>
            </a:pPr>
            <a:r>
              <a:rPr lang="en-US" sz="2400">
                <a:solidFill>
                  <a:schemeClr val="accent1"/>
                </a:solidFill>
              </a:rPr>
              <a:t>Shearer’s entropy lemma</a:t>
            </a:r>
            <a:endParaRPr lang="en-US" sz="2400" b="1">
              <a:solidFill>
                <a:schemeClr val="accent1"/>
              </a:solidFill>
            </a:endParaRPr>
          </a:p>
        </p:txBody>
      </p:sp>
      <p:pic>
        <p:nvPicPr>
          <p:cNvPr id="476164" name="Content Placeholder 8" descr="UpperboundLemma.ipe.png"/>
          <p:cNvPicPr>
            <a:picLocks noGrp="1" noChangeAspect="1"/>
          </p:cNvPicPr>
          <p:nvPr>
            <p:ph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01650" y="1779588"/>
            <a:ext cx="7993063" cy="1981200"/>
          </a:xfrm>
        </p:spPr>
      </p:pic>
      <p:graphicFrame>
        <p:nvGraphicFramePr>
          <p:cNvPr id="476165" name="Object 5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Vergelijking" r:id="rId5" imgW="114120" imgH="215640" progId="Equation.3">
                  <p:embed/>
                </p:oleObj>
              </mc:Choice>
              <mc:Fallback>
                <p:oleObj name="Vergelijking" r:id="rId5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 descr="UpperboundF.ipe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2938" y="4357688"/>
            <a:ext cx="7813675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527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Upper Bound</a:t>
            </a:r>
          </a:p>
        </p:txBody>
      </p:sp>
      <p:pic>
        <p:nvPicPr>
          <p:cNvPr id="478211" name="Content Placeholder 8" descr="UpperboundLemma.ipe.png"/>
          <p:cNvPicPr>
            <a:picLocks noGrp="1" noChangeAspect="1"/>
          </p:cNvPicPr>
          <p:nvPr>
            <p:ph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01650" y="1779588"/>
            <a:ext cx="7993063" cy="1981200"/>
          </a:xfrm>
        </p:spPr>
      </p:pic>
      <p:graphicFrame>
        <p:nvGraphicFramePr>
          <p:cNvPr id="478212" name="Object 2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8" name="Vergelijking" r:id="rId5" imgW="114120" imgH="215640" progId="Equation.3">
                  <p:embed/>
                </p:oleObj>
              </mc:Choice>
              <mc:Fallback>
                <p:oleObj name="Vergelijking" r:id="rId5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8213" name="Content Placeholder 9" descr="UpperboundNeighbourhood.ipe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8750" y="3643313"/>
            <a:ext cx="26765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UpperboundEdgeNeighbourhood.ipe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86500" y="4071938"/>
            <a:ext cx="168592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78215" name="Object 7"/>
          <p:cNvGraphicFramePr>
            <a:graphicFrameLocks noChangeAspect="1"/>
          </p:cNvGraphicFramePr>
          <p:nvPr/>
        </p:nvGraphicFramePr>
        <p:xfrm>
          <a:off x="519113" y="3500438"/>
          <a:ext cx="76676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" name="Vergelijking" r:id="rId9" imgW="304560" imgH="228600" progId="Equation.3">
                  <p:embed/>
                </p:oleObj>
              </mc:Choice>
              <mc:Fallback>
                <p:oleObj name="Vergelijking" r:id="rId9" imgW="3045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113" y="3500438"/>
                        <a:ext cx="766762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/>
          <p:cNvGraphicFramePr>
            <a:graphicFrameLocks noChangeAspect="1"/>
          </p:cNvGraphicFramePr>
          <p:nvPr/>
        </p:nvGraphicFramePr>
        <p:xfrm>
          <a:off x="6786563" y="3571875"/>
          <a:ext cx="90011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" name="Vergelijking" r:id="rId11" imgW="355320" imgH="177480" progId="Equation.3">
                  <p:embed/>
                </p:oleObj>
              </mc:Choice>
              <mc:Fallback>
                <p:oleObj name="Vergelijking" r:id="rId11" imgW="3553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6563" y="3571875"/>
                        <a:ext cx="900112" cy="45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17" name="Object 9"/>
          <p:cNvGraphicFramePr>
            <a:graphicFrameLocks noChangeAspect="1"/>
          </p:cNvGraphicFramePr>
          <p:nvPr/>
        </p:nvGraphicFramePr>
        <p:xfrm>
          <a:off x="2857500" y="5000625"/>
          <a:ext cx="3524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" name="Vergelijking" r:id="rId13" imgW="139680" imgH="228600" progId="Equation.3">
                  <p:embed/>
                </p:oleObj>
              </mc:Choice>
              <mc:Fallback>
                <p:oleObj name="Vergelijking" r:id="rId13" imgW="139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5000625"/>
                        <a:ext cx="352425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93713" y="1196975"/>
            <a:ext cx="7993062" cy="454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68288" indent="-268288">
              <a:spcBef>
                <a:spcPct val="20000"/>
              </a:spcBef>
              <a:buClr>
                <a:schemeClr val="accent1"/>
              </a:buClr>
            </a:pPr>
            <a:r>
              <a:rPr lang="en-US" sz="2400">
                <a:solidFill>
                  <a:schemeClr val="accent1"/>
                </a:solidFill>
              </a:rPr>
              <a:t>Shearer’s entropy lemma</a:t>
            </a:r>
            <a:endParaRPr lang="en-US" sz="24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15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Upper Bound</a:t>
            </a:r>
          </a:p>
        </p:txBody>
      </p:sp>
      <p:pic>
        <p:nvPicPr>
          <p:cNvPr id="480259" name="Content Placeholder 8" descr="UpperboundLemma.ipe.png"/>
          <p:cNvPicPr>
            <a:picLocks noGrp="1" noChangeAspect="1"/>
          </p:cNvPicPr>
          <p:nvPr>
            <p:ph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01650" y="1779588"/>
            <a:ext cx="7993063" cy="1981200"/>
          </a:xfrm>
        </p:spPr>
      </p:pic>
      <p:graphicFrame>
        <p:nvGraphicFramePr>
          <p:cNvPr id="480260" name="Object 2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Vergelijking" r:id="rId5" imgW="114120" imgH="215640" progId="Equation.3">
                  <p:embed/>
                </p:oleObj>
              </mc:Choice>
              <mc:Fallback>
                <p:oleObj name="Vergelijking" r:id="rId5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0261" name="Picture 6" descr="UpperboundNeighbourhoodColoured.ipe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8650" y="3643313"/>
            <a:ext cx="34766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UpperboundFBound.ipe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86375" y="4000500"/>
            <a:ext cx="27336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93713" y="1196975"/>
            <a:ext cx="7993062" cy="454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68288" indent="-268288">
              <a:spcBef>
                <a:spcPct val="20000"/>
              </a:spcBef>
              <a:buClr>
                <a:schemeClr val="accent1"/>
              </a:buClr>
            </a:pPr>
            <a:r>
              <a:rPr lang="en-US" sz="2400">
                <a:solidFill>
                  <a:schemeClr val="accent1"/>
                </a:solidFill>
              </a:rPr>
              <a:t>Shearer’s entropy lemma</a:t>
            </a:r>
            <a:endParaRPr lang="en-US" sz="24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8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Upper Bound</a:t>
            </a:r>
          </a:p>
        </p:txBody>
      </p:sp>
      <p:graphicFrame>
        <p:nvGraphicFramePr>
          <p:cNvPr id="482307" name="Object 2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Vergelijking" r:id="rId4" imgW="114120" imgH="215640" progId="Equation.3">
                  <p:embed/>
                </p:oleObj>
              </mc:Choice>
              <mc:Fallback>
                <p:oleObj name="Vergelijking" r:id="rId4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2308" name="Picture 14" descr="UpperboundFBound.ipe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86375" y="4000500"/>
            <a:ext cx="27336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2309" name="Picture 9" descr="UpperboundFI.ipe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625" y="3357563"/>
            <a:ext cx="37338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214438" y="4500563"/>
            <a:ext cx="2714625" cy="78581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071563" y="5286375"/>
            <a:ext cx="2714625" cy="785813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28688" y="6143625"/>
            <a:ext cx="2714625" cy="428625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93713" y="1196975"/>
            <a:ext cx="7993062" cy="454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68288" indent="-268288">
              <a:spcBef>
                <a:spcPct val="20000"/>
              </a:spcBef>
              <a:buClr>
                <a:schemeClr val="accent1"/>
              </a:buClr>
            </a:pPr>
            <a:r>
              <a:rPr lang="en-US" dirty="0">
                <a:solidFill>
                  <a:schemeClr val="accent1"/>
                </a:solidFill>
              </a:rPr>
              <a:t>Shearer’s entropy lemma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82314" name="Content Placeholder 8" descr="UpperboundLemma.ipe.png"/>
          <p:cNvPicPr>
            <a:picLocks noGrp="1" noChangeAspect="1"/>
          </p:cNvPicPr>
          <p:nvPr>
            <p:ph idx="4294967295"/>
          </p:nvPr>
        </p:nvPicPr>
        <p:blipFill>
          <a:blip r:embed="rId8" cstate="print"/>
          <a:srcRect/>
          <a:stretch>
            <a:fillRect/>
          </a:stretch>
        </p:blipFill>
        <p:spPr>
          <a:xfrm>
            <a:off x="501650" y="1779588"/>
            <a:ext cx="7993063" cy="1981200"/>
          </a:xfrm>
        </p:spPr>
      </p:pic>
    </p:spTree>
    <p:extLst>
      <p:ext uri="{BB962C8B-B14F-4D97-AF65-F5344CB8AC3E}">
        <p14:creationId xmlns:p14="http://schemas.microsoft.com/office/powerpoint/2010/main" val="61286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Possible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nl-NL" dirty="0" smtClean="0"/>
              <a:t>try </a:t>
            </a:r>
            <a:r>
              <a:rPr lang="nl-NL" dirty="0" smtClean="0">
                <a:solidFill>
                  <a:schemeClr val="accent1"/>
                </a:solidFill>
              </a:rPr>
              <a:t>all</a:t>
            </a:r>
            <a:r>
              <a:rPr lang="nl-NL" dirty="0" smtClean="0"/>
              <a:t> layouts</a:t>
            </a:r>
          </a:p>
          <a:p>
            <a:pPr marL="457200" indent="-457200">
              <a:buFont typeface="+mj-lt"/>
              <a:buAutoNum type="arabicPeriod"/>
            </a:pPr>
            <a:endParaRPr lang="nl-NL" sz="800" dirty="0"/>
          </a:p>
          <a:p>
            <a:pPr marL="457200" indent="-457200">
              <a:buNone/>
            </a:pPr>
            <a:r>
              <a:rPr lang="nl-NL" dirty="0" smtClean="0"/>
              <a:t>	</a:t>
            </a:r>
            <a:r>
              <a:rPr lang="nl-NL" i="1" dirty="0" smtClean="0"/>
              <a:t>exponentially many:</a:t>
            </a:r>
            <a:r>
              <a:rPr lang="nl-NL" dirty="0" smtClean="0"/>
              <a:t> lower bound </a:t>
            </a:r>
            <a:r>
              <a:rPr lang="nl-NL" dirty="0" smtClean="0">
                <a:solidFill>
                  <a:schemeClr val="accent1"/>
                </a:solidFill>
              </a:rPr>
              <a:t>3.04263</a:t>
            </a:r>
            <a:r>
              <a:rPr lang="nl-NL" sz="2800" baseline="30000" dirty="0" smtClean="0">
                <a:solidFill>
                  <a:schemeClr val="accent1"/>
                </a:solidFill>
              </a:rPr>
              <a:t>n</a:t>
            </a:r>
            <a:r>
              <a:rPr lang="nl-NL" dirty="0" smtClean="0"/>
              <a:t> and upper bound </a:t>
            </a:r>
            <a:r>
              <a:rPr lang="nl-NL" dirty="0" smtClean="0">
                <a:solidFill>
                  <a:srgbClr val="0070C0"/>
                </a:solidFill>
              </a:rPr>
              <a:t>4.68</a:t>
            </a:r>
            <a:r>
              <a:rPr lang="nl-NL" sz="2800" baseline="30000" dirty="0" smtClean="0">
                <a:solidFill>
                  <a:srgbClr val="0070C0"/>
                </a:solidFill>
              </a:rPr>
              <a:t>n</a:t>
            </a:r>
          </a:p>
          <a:p>
            <a:pPr marL="457200" indent="-457200">
              <a:buNone/>
            </a:pPr>
            <a:endParaRPr lang="nl-NL" dirty="0" smtClean="0">
              <a:solidFill>
                <a:schemeClr val="accent1"/>
              </a:solidFill>
            </a:endParaRPr>
          </a:p>
          <a:p>
            <a:pPr marL="457200" indent="-457200">
              <a:buSzPct val="100000"/>
              <a:buFont typeface="+mj-lt"/>
              <a:buAutoNum type="arabicPeriod" startAt="2"/>
            </a:pPr>
            <a:r>
              <a:rPr lang="nl-NL" dirty="0" smtClean="0">
                <a:solidFill>
                  <a:schemeClr val="accent1"/>
                </a:solidFill>
              </a:rPr>
              <a:t>“good” </a:t>
            </a:r>
            <a:r>
              <a:rPr lang="nl-NL" dirty="0" smtClean="0"/>
              <a:t>layouts</a:t>
            </a:r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None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nl-NL" dirty="0" smtClean="0"/>
              <a:t>different shapes</a:t>
            </a:r>
          </a:p>
          <a:p>
            <a:pPr marL="457200" indent="-457200">
              <a:buSzPct val="100000"/>
              <a:buFont typeface="+mj-lt"/>
              <a:buAutoNum type="arabicPeriod" startAt="3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nl-NL" dirty="0" smtClean="0"/>
              <a:t>tolerate small errors in </a:t>
            </a:r>
            <a:r>
              <a:rPr lang="nl-NL" dirty="0" err="1" smtClean="0"/>
              <a:t>size</a:t>
            </a:r>
            <a:r>
              <a:rPr lang="nl-NL" dirty="0" smtClean="0"/>
              <a:t> </a:t>
            </a:r>
          </a:p>
          <a:p>
            <a:pPr marL="457200" indent="-457200">
              <a:buSzPct val="100000"/>
              <a:buNone/>
            </a:pPr>
            <a:r>
              <a:rPr lang="nl-NL" dirty="0" smtClean="0"/>
              <a:t>	</a:t>
            </a:r>
            <a:r>
              <a:rPr lang="nl-NL" i="1" dirty="0" smtClean="0">
                <a:solidFill>
                  <a:schemeClr val="accent1"/>
                </a:solidFill>
              </a:rPr>
              <a:t>search in the lattice for </a:t>
            </a:r>
            <a:r>
              <a:rPr lang="nl-NL" i="1" dirty="0" err="1" smtClean="0">
                <a:solidFill>
                  <a:schemeClr val="accent1"/>
                </a:solidFill>
              </a:rPr>
              <a:t>good</a:t>
            </a:r>
            <a:r>
              <a:rPr lang="nl-NL" i="1" dirty="0" smtClean="0">
                <a:solidFill>
                  <a:schemeClr val="accent1"/>
                </a:solidFill>
              </a:rPr>
              <a:t> </a:t>
            </a:r>
            <a:r>
              <a:rPr lang="nl-NL" i="1" dirty="0" err="1" smtClean="0">
                <a:solidFill>
                  <a:schemeClr val="accent1"/>
                </a:solidFill>
              </a:rPr>
              <a:t>layouts</a:t>
            </a:r>
            <a:endParaRPr lang="nl-NL" i="1" dirty="0" smtClean="0">
              <a:solidFill>
                <a:schemeClr val="accent1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76845" y="2441651"/>
            <a:ext cx="1438569" cy="1886589"/>
            <a:chOff x="3206546" y="2753784"/>
            <a:chExt cx="1438569" cy="1886589"/>
          </a:xfrm>
        </p:grpSpPr>
        <p:grpSp>
          <p:nvGrpSpPr>
            <p:cNvPr id="9" name="Group 182"/>
            <p:cNvGrpSpPr>
              <a:grpSpLocks/>
            </p:cNvGrpSpPr>
            <p:nvPr/>
          </p:nvGrpSpPr>
          <p:grpSpPr bwMode="auto">
            <a:xfrm>
              <a:off x="3206546" y="2753784"/>
              <a:ext cx="1438569" cy="1382473"/>
              <a:chOff x="3703" y="2604"/>
              <a:chExt cx="1154" cy="1109"/>
            </a:xfrm>
          </p:grpSpPr>
          <p:sp>
            <p:nvSpPr>
              <p:cNvPr id="11" name="Rectangle 170"/>
              <p:cNvSpPr>
                <a:spLocks noChangeArrowheads="1"/>
              </p:cNvSpPr>
              <p:nvPr/>
            </p:nvSpPr>
            <p:spPr bwMode="auto">
              <a:xfrm>
                <a:off x="3703" y="2618"/>
                <a:ext cx="1154" cy="109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2" name="Line 172"/>
              <p:cNvSpPr>
                <a:spLocks noChangeShapeType="1"/>
              </p:cNvSpPr>
              <p:nvPr/>
            </p:nvSpPr>
            <p:spPr bwMode="auto">
              <a:xfrm>
                <a:off x="3942" y="2604"/>
                <a:ext cx="0" cy="11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3" name="Line 173"/>
              <p:cNvSpPr>
                <a:spLocks noChangeShapeType="1"/>
              </p:cNvSpPr>
              <p:nvPr/>
            </p:nvSpPr>
            <p:spPr bwMode="auto">
              <a:xfrm>
                <a:off x="3942" y="2946"/>
                <a:ext cx="9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4" name="Line 174"/>
              <p:cNvSpPr>
                <a:spLocks noChangeShapeType="1"/>
              </p:cNvSpPr>
              <p:nvPr/>
            </p:nvSpPr>
            <p:spPr bwMode="auto">
              <a:xfrm>
                <a:off x="4448" y="2946"/>
                <a:ext cx="0" cy="7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5" name="Line 175"/>
              <p:cNvSpPr>
                <a:spLocks noChangeShapeType="1"/>
              </p:cNvSpPr>
              <p:nvPr/>
            </p:nvSpPr>
            <p:spPr bwMode="auto">
              <a:xfrm>
                <a:off x="3942" y="3366"/>
                <a:ext cx="5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6" name="Line 178"/>
              <p:cNvSpPr>
                <a:spLocks noChangeShapeType="1"/>
              </p:cNvSpPr>
              <p:nvPr/>
            </p:nvSpPr>
            <p:spPr bwMode="auto">
              <a:xfrm>
                <a:off x="4649" y="2946"/>
                <a:ext cx="0" cy="7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7" name="Line 179"/>
              <p:cNvSpPr>
                <a:spLocks noChangeShapeType="1"/>
              </p:cNvSpPr>
              <p:nvPr/>
            </p:nvSpPr>
            <p:spPr bwMode="auto">
              <a:xfrm>
                <a:off x="4301" y="2618"/>
                <a:ext cx="0" cy="31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8" name="Line 180"/>
              <p:cNvSpPr>
                <a:spLocks noChangeShapeType="1"/>
              </p:cNvSpPr>
              <p:nvPr/>
            </p:nvSpPr>
            <p:spPr bwMode="auto">
              <a:xfrm>
                <a:off x="4301" y="2793"/>
                <a:ext cx="5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9" name="Line 181"/>
              <p:cNvSpPr>
                <a:spLocks noChangeShapeType="1"/>
              </p:cNvSpPr>
              <p:nvPr/>
            </p:nvSpPr>
            <p:spPr bwMode="auto">
              <a:xfrm>
                <a:off x="3942" y="3561"/>
                <a:ext cx="5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</p:grpSp>
        <p:sp>
          <p:nvSpPr>
            <p:cNvPr id="10" name="Text Box 186"/>
            <p:cNvSpPr txBox="1">
              <a:spLocks noChangeArrowheads="1"/>
            </p:cNvSpPr>
            <p:nvPr/>
          </p:nvSpPr>
          <p:spPr bwMode="auto">
            <a:xfrm>
              <a:off x="3317114" y="4238082"/>
              <a:ext cx="1217432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sliceable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957265" y="2441650"/>
            <a:ext cx="1446049" cy="1886590"/>
            <a:chOff x="6957265" y="2441650"/>
            <a:chExt cx="1446049" cy="1886590"/>
          </a:xfrm>
        </p:grpSpPr>
        <p:grpSp>
          <p:nvGrpSpPr>
            <p:cNvPr id="51" name="Group 137"/>
            <p:cNvGrpSpPr>
              <a:grpSpLocks/>
            </p:cNvGrpSpPr>
            <p:nvPr/>
          </p:nvGrpSpPr>
          <p:grpSpPr bwMode="auto">
            <a:xfrm>
              <a:off x="6957265" y="2441650"/>
              <a:ext cx="1446049" cy="1365020"/>
              <a:chOff x="2124" y="2598"/>
              <a:chExt cx="1160" cy="1095"/>
            </a:xfrm>
          </p:grpSpPr>
          <p:sp>
            <p:nvSpPr>
              <p:cNvPr id="53" name="Rectangle 112"/>
              <p:cNvSpPr>
                <a:spLocks noChangeArrowheads="1"/>
              </p:cNvSpPr>
              <p:nvPr/>
            </p:nvSpPr>
            <p:spPr bwMode="auto">
              <a:xfrm>
                <a:off x="2130" y="2598"/>
                <a:ext cx="1154" cy="109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4" name="Freeform 122"/>
              <p:cNvSpPr>
                <a:spLocks/>
              </p:cNvSpPr>
              <p:nvPr/>
            </p:nvSpPr>
            <p:spPr bwMode="auto">
              <a:xfrm>
                <a:off x="2226" y="2712"/>
                <a:ext cx="642" cy="744"/>
              </a:xfrm>
              <a:custGeom>
                <a:avLst/>
                <a:gdLst/>
                <a:ahLst/>
                <a:cxnLst>
                  <a:cxn ang="0">
                    <a:pos x="114" y="492"/>
                  </a:cxn>
                  <a:cxn ang="0">
                    <a:pos x="114" y="0"/>
                  </a:cxn>
                  <a:cxn ang="0">
                    <a:pos x="240" y="0"/>
                  </a:cxn>
                  <a:cxn ang="0">
                    <a:pos x="240" y="150"/>
                  </a:cxn>
                  <a:cxn ang="0">
                    <a:pos x="642" y="150"/>
                  </a:cxn>
                  <a:cxn ang="0">
                    <a:pos x="642" y="294"/>
                  </a:cxn>
                  <a:cxn ang="0">
                    <a:pos x="510" y="294"/>
                  </a:cxn>
                  <a:cxn ang="0">
                    <a:pos x="510" y="744"/>
                  </a:cxn>
                  <a:cxn ang="0">
                    <a:pos x="384" y="744"/>
                  </a:cxn>
                  <a:cxn ang="0">
                    <a:pos x="384" y="624"/>
                  </a:cxn>
                  <a:cxn ang="0">
                    <a:pos x="0" y="624"/>
                  </a:cxn>
                  <a:cxn ang="0">
                    <a:pos x="0" y="492"/>
                  </a:cxn>
                  <a:cxn ang="0">
                    <a:pos x="114" y="492"/>
                  </a:cxn>
                </a:cxnLst>
                <a:rect l="0" t="0" r="r" b="b"/>
                <a:pathLst>
                  <a:path w="642" h="744">
                    <a:moveTo>
                      <a:pt x="114" y="492"/>
                    </a:moveTo>
                    <a:lnTo>
                      <a:pt x="114" y="0"/>
                    </a:lnTo>
                    <a:lnTo>
                      <a:pt x="240" y="0"/>
                    </a:lnTo>
                    <a:lnTo>
                      <a:pt x="240" y="150"/>
                    </a:lnTo>
                    <a:lnTo>
                      <a:pt x="642" y="150"/>
                    </a:lnTo>
                    <a:lnTo>
                      <a:pt x="642" y="294"/>
                    </a:lnTo>
                    <a:lnTo>
                      <a:pt x="510" y="294"/>
                    </a:lnTo>
                    <a:lnTo>
                      <a:pt x="510" y="744"/>
                    </a:lnTo>
                    <a:lnTo>
                      <a:pt x="384" y="744"/>
                    </a:lnTo>
                    <a:lnTo>
                      <a:pt x="384" y="624"/>
                    </a:lnTo>
                    <a:lnTo>
                      <a:pt x="0" y="624"/>
                    </a:lnTo>
                    <a:lnTo>
                      <a:pt x="0" y="492"/>
                    </a:lnTo>
                    <a:lnTo>
                      <a:pt x="114" y="492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5" name="Line 123"/>
              <p:cNvSpPr>
                <a:spLocks noChangeShapeType="1"/>
              </p:cNvSpPr>
              <p:nvPr/>
            </p:nvSpPr>
            <p:spPr bwMode="auto">
              <a:xfrm>
                <a:off x="2136" y="2808"/>
                <a:ext cx="21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6" name="Freeform 126"/>
              <p:cNvSpPr>
                <a:spLocks/>
              </p:cNvSpPr>
              <p:nvPr/>
            </p:nvSpPr>
            <p:spPr bwMode="auto">
              <a:xfrm>
                <a:off x="2124" y="3330"/>
                <a:ext cx="318" cy="192"/>
              </a:xfrm>
              <a:custGeom>
                <a:avLst/>
                <a:gdLst/>
                <a:ahLst/>
                <a:cxnLst>
                  <a:cxn ang="0">
                    <a:pos x="318" y="0"/>
                  </a:cxn>
                  <a:cxn ang="0">
                    <a:pos x="318" y="192"/>
                  </a:cxn>
                  <a:cxn ang="0">
                    <a:pos x="0" y="192"/>
                  </a:cxn>
                </a:cxnLst>
                <a:rect l="0" t="0" r="r" b="b"/>
                <a:pathLst>
                  <a:path w="318" h="192">
                    <a:moveTo>
                      <a:pt x="318" y="0"/>
                    </a:moveTo>
                    <a:lnTo>
                      <a:pt x="318" y="192"/>
                    </a:lnTo>
                    <a:lnTo>
                      <a:pt x="0" y="192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7" name="Freeform 133"/>
              <p:cNvSpPr>
                <a:spLocks/>
              </p:cNvSpPr>
              <p:nvPr/>
            </p:nvSpPr>
            <p:spPr bwMode="auto">
              <a:xfrm>
                <a:off x="2808" y="2730"/>
                <a:ext cx="282" cy="534"/>
              </a:xfrm>
              <a:custGeom>
                <a:avLst/>
                <a:gdLst/>
                <a:ahLst/>
                <a:cxnLst>
                  <a:cxn ang="0">
                    <a:pos x="0" y="120"/>
                  </a:cxn>
                  <a:cxn ang="0">
                    <a:pos x="0" y="0"/>
                  </a:cxn>
                  <a:cxn ang="0">
                    <a:pos x="282" y="0"/>
                  </a:cxn>
                  <a:cxn ang="0">
                    <a:pos x="282" y="534"/>
                  </a:cxn>
                </a:cxnLst>
                <a:rect l="0" t="0" r="r" b="b"/>
                <a:pathLst>
                  <a:path w="282" h="534">
                    <a:moveTo>
                      <a:pt x="0" y="120"/>
                    </a:moveTo>
                    <a:lnTo>
                      <a:pt x="0" y="0"/>
                    </a:lnTo>
                    <a:lnTo>
                      <a:pt x="282" y="0"/>
                    </a:lnTo>
                    <a:lnTo>
                      <a:pt x="282" y="534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8" name="Freeform 135"/>
              <p:cNvSpPr>
                <a:spLocks/>
              </p:cNvSpPr>
              <p:nvPr/>
            </p:nvSpPr>
            <p:spPr bwMode="auto">
              <a:xfrm>
                <a:off x="2736" y="3156"/>
                <a:ext cx="546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2" y="0"/>
                  </a:cxn>
                  <a:cxn ang="0">
                    <a:pos x="162" y="204"/>
                  </a:cxn>
                  <a:cxn ang="0">
                    <a:pos x="294" y="204"/>
                  </a:cxn>
                  <a:cxn ang="0">
                    <a:pos x="294" y="120"/>
                  </a:cxn>
                  <a:cxn ang="0">
                    <a:pos x="462" y="120"/>
                  </a:cxn>
                  <a:cxn ang="0">
                    <a:pos x="462" y="420"/>
                  </a:cxn>
                  <a:cxn ang="0">
                    <a:pos x="546" y="420"/>
                  </a:cxn>
                </a:cxnLst>
                <a:rect l="0" t="0" r="r" b="b"/>
                <a:pathLst>
                  <a:path w="546" h="420">
                    <a:moveTo>
                      <a:pt x="0" y="0"/>
                    </a:moveTo>
                    <a:lnTo>
                      <a:pt x="162" y="0"/>
                    </a:lnTo>
                    <a:lnTo>
                      <a:pt x="162" y="204"/>
                    </a:lnTo>
                    <a:lnTo>
                      <a:pt x="294" y="204"/>
                    </a:lnTo>
                    <a:lnTo>
                      <a:pt x="294" y="120"/>
                    </a:lnTo>
                    <a:lnTo>
                      <a:pt x="462" y="120"/>
                    </a:lnTo>
                    <a:lnTo>
                      <a:pt x="462" y="420"/>
                    </a:lnTo>
                    <a:lnTo>
                      <a:pt x="546" y="42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52" name="Text Box 184"/>
            <p:cNvSpPr txBox="1">
              <a:spLocks noChangeArrowheads="1"/>
            </p:cNvSpPr>
            <p:nvPr/>
          </p:nvSpPr>
          <p:spPr bwMode="auto">
            <a:xfrm>
              <a:off x="7026279" y="3925949"/>
              <a:ext cx="1308021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rectilinear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64561" y="2440267"/>
            <a:ext cx="1443556" cy="1887973"/>
            <a:chOff x="5064561" y="2440267"/>
            <a:chExt cx="1443556" cy="1887973"/>
          </a:xfrm>
        </p:grpSpPr>
        <p:sp>
          <p:nvSpPr>
            <p:cNvPr id="33" name="Text Box 186"/>
            <p:cNvSpPr txBox="1">
              <a:spLocks noChangeArrowheads="1"/>
            </p:cNvSpPr>
            <p:nvPr/>
          </p:nvSpPr>
          <p:spPr bwMode="auto">
            <a:xfrm>
              <a:off x="5130473" y="3925949"/>
              <a:ext cx="1311733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one-sided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064561" y="2440267"/>
              <a:ext cx="1443556" cy="1385240"/>
              <a:chOff x="2555875" y="2565400"/>
              <a:chExt cx="4176713" cy="3024188"/>
            </a:xfrm>
          </p:grpSpPr>
          <p:sp>
            <p:nvSpPr>
              <p:cNvPr id="39" name="Rectangle 4"/>
              <p:cNvSpPr>
                <a:spLocks noChangeArrowheads="1"/>
              </p:cNvSpPr>
              <p:nvPr/>
            </p:nvSpPr>
            <p:spPr bwMode="auto">
              <a:xfrm>
                <a:off x="2555875" y="2565400"/>
                <a:ext cx="4176713" cy="30241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Rectangle 5"/>
              <p:cNvSpPr>
                <a:spLocks noChangeArrowheads="1"/>
              </p:cNvSpPr>
              <p:nvPr/>
            </p:nvSpPr>
            <p:spPr bwMode="auto">
              <a:xfrm>
                <a:off x="2555875" y="2565400"/>
                <a:ext cx="431800" cy="30241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Rectangle 6"/>
              <p:cNvSpPr>
                <a:spLocks noChangeArrowheads="1"/>
              </p:cNvSpPr>
              <p:nvPr/>
            </p:nvSpPr>
            <p:spPr bwMode="auto">
              <a:xfrm>
                <a:off x="2987675" y="5157788"/>
                <a:ext cx="3744913" cy="431800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2987675" y="2565400"/>
                <a:ext cx="3168650" cy="50323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8"/>
              <p:cNvSpPr>
                <a:spLocks noChangeArrowheads="1"/>
              </p:cNvSpPr>
              <p:nvPr/>
            </p:nvSpPr>
            <p:spPr bwMode="auto">
              <a:xfrm>
                <a:off x="6156325" y="2565400"/>
                <a:ext cx="576263" cy="25923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Rectangle 9"/>
              <p:cNvSpPr>
                <a:spLocks noChangeArrowheads="1"/>
              </p:cNvSpPr>
              <p:nvPr/>
            </p:nvSpPr>
            <p:spPr bwMode="auto">
              <a:xfrm>
                <a:off x="3635375" y="4508500"/>
                <a:ext cx="2520950" cy="6492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Rectangle 10"/>
              <p:cNvSpPr>
                <a:spLocks noChangeArrowheads="1"/>
              </p:cNvSpPr>
              <p:nvPr/>
            </p:nvSpPr>
            <p:spPr bwMode="auto">
              <a:xfrm>
                <a:off x="3635375" y="3789363"/>
                <a:ext cx="1296988" cy="71913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Rectangle 11"/>
              <p:cNvSpPr>
                <a:spLocks noChangeArrowheads="1"/>
              </p:cNvSpPr>
              <p:nvPr/>
            </p:nvSpPr>
            <p:spPr bwMode="auto">
              <a:xfrm>
                <a:off x="2987675" y="3789363"/>
                <a:ext cx="647700" cy="136842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" name="Rectangle 12"/>
              <p:cNvSpPr>
                <a:spLocks noChangeArrowheads="1"/>
              </p:cNvSpPr>
              <p:nvPr/>
            </p:nvSpPr>
            <p:spPr bwMode="auto">
              <a:xfrm>
                <a:off x="2987675" y="3068638"/>
                <a:ext cx="1944688" cy="72072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3635375" y="3789363"/>
                <a:ext cx="649288" cy="71913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9" name="Rectangle 14"/>
              <p:cNvSpPr>
                <a:spLocks noChangeArrowheads="1"/>
              </p:cNvSpPr>
              <p:nvPr/>
            </p:nvSpPr>
            <p:spPr bwMode="auto">
              <a:xfrm>
                <a:off x="4932363" y="3068638"/>
                <a:ext cx="576262" cy="1439862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0" name="Rectangle 15"/>
              <p:cNvSpPr>
                <a:spLocks noChangeArrowheads="1"/>
              </p:cNvSpPr>
              <p:nvPr/>
            </p:nvSpPr>
            <p:spPr bwMode="auto">
              <a:xfrm>
                <a:off x="5508625" y="3068638"/>
                <a:ext cx="647700" cy="108108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7" name="Rectangle 6"/>
          <p:cNvSpPr/>
          <p:nvPr/>
        </p:nvSpPr>
        <p:spPr bwMode="auto">
          <a:xfrm>
            <a:off x="251520" y="2168860"/>
            <a:ext cx="8640960" cy="3960440"/>
          </a:xfrm>
          <a:prstGeom prst="rect">
            <a:avLst/>
          </a:prstGeom>
          <a:solidFill>
            <a:srgbClr val="FFFFFF">
              <a:alpha val="65098"/>
            </a:srgb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805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Possible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nl-NL" dirty="0" smtClean="0"/>
              <a:t>try </a:t>
            </a:r>
            <a:r>
              <a:rPr lang="nl-NL" dirty="0" smtClean="0">
                <a:solidFill>
                  <a:schemeClr val="accent1"/>
                </a:solidFill>
              </a:rPr>
              <a:t>all</a:t>
            </a:r>
            <a:r>
              <a:rPr lang="nl-NL" dirty="0" smtClean="0"/>
              <a:t> layouts</a:t>
            </a:r>
          </a:p>
          <a:p>
            <a:pPr marL="457200" indent="-457200">
              <a:buFont typeface="+mj-lt"/>
              <a:buAutoNum type="arabicPeriod"/>
            </a:pPr>
            <a:endParaRPr lang="nl-NL" sz="800" dirty="0"/>
          </a:p>
          <a:p>
            <a:pPr marL="457200" indent="-457200">
              <a:buNone/>
            </a:pPr>
            <a:r>
              <a:rPr lang="nl-NL" dirty="0" smtClean="0"/>
              <a:t>	</a:t>
            </a:r>
            <a:r>
              <a:rPr lang="nl-NL" i="1" dirty="0" smtClean="0"/>
              <a:t>exponentially many:</a:t>
            </a:r>
            <a:r>
              <a:rPr lang="nl-NL" dirty="0" smtClean="0"/>
              <a:t> lower bound </a:t>
            </a:r>
            <a:r>
              <a:rPr lang="nl-NL" dirty="0" smtClean="0">
                <a:solidFill>
                  <a:schemeClr val="accent1"/>
                </a:solidFill>
              </a:rPr>
              <a:t>3.04263</a:t>
            </a:r>
            <a:r>
              <a:rPr lang="nl-NL" sz="2800" baseline="30000" dirty="0" smtClean="0">
                <a:solidFill>
                  <a:schemeClr val="accent1"/>
                </a:solidFill>
              </a:rPr>
              <a:t>n</a:t>
            </a:r>
            <a:r>
              <a:rPr lang="nl-NL" dirty="0" smtClean="0"/>
              <a:t> and upper bound </a:t>
            </a:r>
            <a:r>
              <a:rPr lang="nl-NL" dirty="0" smtClean="0">
                <a:solidFill>
                  <a:srgbClr val="0070C0"/>
                </a:solidFill>
              </a:rPr>
              <a:t>4.68</a:t>
            </a:r>
            <a:r>
              <a:rPr lang="nl-NL" sz="2800" baseline="30000" dirty="0" smtClean="0">
                <a:solidFill>
                  <a:srgbClr val="0070C0"/>
                </a:solidFill>
              </a:rPr>
              <a:t>n</a:t>
            </a:r>
          </a:p>
          <a:p>
            <a:pPr marL="457200" indent="-457200">
              <a:buNone/>
            </a:pPr>
            <a:endParaRPr lang="nl-NL" dirty="0" smtClean="0">
              <a:solidFill>
                <a:schemeClr val="accent1"/>
              </a:solidFill>
            </a:endParaRPr>
          </a:p>
          <a:p>
            <a:pPr marL="457200" indent="-457200">
              <a:buSzPct val="100000"/>
              <a:buFont typeface="+mj-lt"/>
              <a:buAutoNum type="arabicPeriod" startAt="2"/>
            </a:pPr>
            <a:r>
              <a:rPr lang="nl-NL" dirty="0" smtClean="0">
                <a:solidFill>
                  <a:schemeClr val="accent1"/>
                </a:solidFill>
              </a:rPr>
              <a:t>“good” </a:t>
            </a:r>
            <a:r>
              <a:rPr lang="nl-NL" dirty="0" smtClean="0"/>
              <a:t>layouts</a:t>
            </a:r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None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nl-NL" dirty="0" smtClean="0"/>
              <a:t>different shapes</a:t>
            </a:r>
          </a:p>
          <a:p>
            <a:pPr marL="457200" indent="-457200">
              <a:buSzPct val="100000"/>
              <a:buFont typeface="+mj-lt"/>
              <a:buAutoNum type="arabicPeriod" startAt="3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nl-NL" dirty="0" smtClean="0"/>
              <a:t>tolerate small errors in </a:t>
            </a:r>
            <a:r>
              <a:rPr lang="nl-NL" dirty="0" err="1" smtClean="0"/>
              <a:t>size</a:t>
            </a:r>
            <a:r>
              <a:rPr lang="nl-NL" dirty="0" smtClean="0"/>
              <a:t> </a:t>
            </a:r>
          </a:p>
          <a:p>
            <a:pPr marL="457200" indent="-457200">
              <a:buSzPct val="100000"/>
              <a:buNone/>
            </a:pPr>
            <a:r>
              <a:rPr lang="nl-NL" dirty="0" smtClean="0"/>
              <a:t>	</a:t>
            </a:r>
            <a:r>
              <a:rPr lang="nl-NL" i="1" dirty="0" smtClean="0">
                <a:solidFill>
                  <a:schemeClr val="accent1"/>
                </a:solidFill>
              </a:rPr>
              <a:t>search in the lattice for </a:t>
            </a:r>
            <a:r>
              <a:rPr lang="nl-NL" i="1" dirty="0" err="1" smtClean="0">
                <a:solidFill>
                  <a:schemeClr val="accent1"/>
                </a:solidFill>
              </a:rPr>
              <a:t>good</a:t>
            </a:r>
            <a:r>
              <a:rPr lang="nl-NL" i="1" dirty="0" smtClean="0">
                <a:solidFill>
                  <a:schemeClr val="accent1"/>
                </a:solidFill>
              </a:rPr>
              <a:t> </a:t>
            </a:r>
            <a:r>
              <a:rPr lang="nl-NL" i="1" dirty="0" err="1" smtClean="0">
                <a:solidFill>
                  <a:schemeClr val="accent1"/>
                </a:solidFill>
              </a:rPr>
              <a:t>layouts</a:t>
            </a:r>
            <a:endParaRPr lang="nl-NL" i="1" dirty="0" smtClean="0">
              <a:solidFill>
                <a:schemeClr val="accent1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76845" y="2441651"/>
            <a:ext cx="1438569" cy="1886589"/>
            <a:chOff x="3206546" y="2753784"/>
            <a:chExt cx="1438569" cy="1886589"/>
          </a:xfrm>
        </p:grpSpPr>
        <p:grpSp>
          <p:nvGrpSpPr>
            <p:cNvPr id="9" name="Group 182"/>
            <p:cNvGrpSpPr>
              <a:grpSpLocks/>
            </p:cNvGrpSpPr>
            <p:nvPr/>
          </p:nvGrpSpPr>
          <p:grpSpPr bwMode="auto">
            <a:xfrm>
              <a:off x="3206546" y="2753784"/>
              <a:ext cx="1438569" cy="1382473"/>
              <a:chOff x="3703" y="2604"/>
              <a:chExt cx="1154" cy="1109"/>
            </a:xfrm>
          </p:grpSpPr>
          <p:sp>
            <p:nvSpPr>
              <p:cNvPr id="11" name="Rectangle 170"/>
              <p:cNvSpPr>
                <a:spLocks noChangeArrowheads="1"/>
              </p:cNvSpPr>
              <p:nvPr/>
            </p:nvSpPr>
            <p:spPr bwMode="auto">
              <a:xfrm>
                <a:off x="3703" y="2618"/>
                <a:ext cx="1154" cy="109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2" name="Line 172"/>
              <p:cNvSpPr>
                <a:spLocks noChangeShapeType="1"/>
              </p:cNvSpPr>
              <p:nvPr/>
            </p:nvSpPr>
            <p:spPr bwMode="auto">
              <a:xfrm>
                <a:off x="3942" y="2604"/>
                <a:ext cx="0" cy="11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3" name="Line 173"/>
              <p:cNvSpPr>
                <a:spLocks noChangeShapeType="1"/>
              </p:cNvSpPr>
              <p:nvPr/>
            </p:nvSpPr>
            <p:spPr bwMode="auto">
              <a:xfrm>
                <a:off x="3942" y="2946"/>
                <a:ext cx="9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4" name="Line 174"/>
              <p:cNvSpPr>
                <a:spLocks noChangeShapeType="1"/>
              </p:cNvSpPr>
              <p:nvPr/>
            </p:nvSpPr>
            <p:spPr bwMode="auto">
              <a:xfrm>
                <a:off x="4448" y="2946"/>
                <a:ext cx="0" cy="7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5" name="Line 175"/>
              <p:cNvSpPr>
                <a:spLocks noChangeShapeType="1"/>
              </p:cNvSpPr>
              <p:nvPr/>
            </p:nvSpPr>
            <p:spPr bwMode="auto">
              <a:xfrm>
                <a:off x="3942" y="3366"/>
                <a:ext cx="5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6" name="Line 178"/>
              <p:cNvSpPr>
                <a:spLocks noChangeShapeType="1"/>
              </p:cNvSpPr>
              <p:nvPr/>
            </p:nvSpPr>
            <p:spPr bwMode="auto">
              <a:xfrm>
                <a:off x="4649" y="2946"/>
                <a:ext cx="0" cy="7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7" name="Line 179"/>
              <p:cNvSpPr>
                <a:spLocks noChangeShapeType="1"/>
              </p:cNvSpPr>
              <p:nvPr/>
            </p:nvSpPr>
            <p:spPr bwMode="auto">
              <a:xfrm>
                <a:off x="4301" y="2618"/>
                <a:ext cx="0" cy="31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8" name="Line 180"/>
              <p:cNvSpPr>
                <a:spLocks noChangeShapeType="1"/>
              </p:cNvSpPr>
              <p:nvPr/>
            </p:nvSpPr>
            <p:spPr bwMode="auto">
              <a:xfrm>
                <a:off x="4301" y="2793"/>
                <a:ext cx="5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9" name="Line 181"/>
              <p:cNvSpPr>
                <a:spLocks noChangeShapeType="1"/>
              </p:cNvSpPr>
              <p:nvPr/>
            </p:nvSpPr>
            <p:spPr bwMode="auto">
              <a:xfrm>
                <a:off x="3942" y="3561"/>
                <a:ext cx="5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</p:grpSp>
        <p:sp>
          <p:nvSpPr>
            <p:cNvPr id="10" name="Text Box 186"/>
            <p:cNvSpPr txBox="1">
              <a:spLocks noChangeArrowheads="1"/>
            </p:cNvSpPr>
            <p:nvPr/>
          </p:nvSpPr>
          <p:spPr bwMode="auto">
            <a:xfrm>
              <a:off x="3317114" y="4238082"/>
              <a:ext cx="1217432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sliceable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957265" y="2441650"/>
            <a:ext cx="1446049" cy="1886590"/>
            <a:chOff x="6957265" y="2441650"/>
            <a:chExt cx="1446049" cy="1886590"/>
          </a:xfrm>
        </p:grpSpPr>
        <p:grpSp>
          <p:nvGrpSpPr>
            <p:cNvPr id="51" name="Group 137"/>
            <p:cNvGrpSpPr>
              <a:grpSpLocks/>
            </p:cNvGrpSpPr>
            <p:nvPr/>
          </p:nvGrpSpPr>
          <p:grpSpPr bwMode="auto">
            <a:xfrm>
              <a:off x="6957265" y="2441650"/>
              <a:ext cx="1446049" cy="1365020"/>
              <a:chOff x="2124" y="2598"/>
              <a:chExt cx="1160" cy="1095"/>
            </a:xfrm>
          </p:grpSpPr>
          <p:sp>
            <p:nvSpPr>
              <p:cNvPr id="53" name="Rectangle 112"/>
              <p:cNvSpPr>
                <a:spLocks noChangeArrowheads="1"/>
              </p:cNvSpPr>
              <p:nvPr/>
            </p:nvSpPr>
            <p:spPr bwMode="auto">
              <a:xfrm>
                <a:off x="2130" y="2598"/>
                <a:ext cx="1154" cy="109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4" name="Freeform 122"/>
              <p:cNvSpPr>
                <a:spLocks/>
              </p:cNvSpPr>
              <p:nvPr/>
            </p:nvSpPr>
            <p:spPr bwMode="auto">
              <a:xfrm>
                <a:off x="2226" y="2712"/>
                <a:ext cx="642" cy="744"/>
              </a:xfrm>
              <a:custGeom>
                <a:avLst/>
                <a:gdLst/>
                <a:ahLst/>
                <a:cxnLst>
                  <a:cxn ang="0">
                    <a:pos x="114" y="492"/>
                  </a:cxn>
                  <a:cxn ang="0">
                    <a:pos x="114" y="0"/>
                  </a:cxn>
                  <a:cxn ang="0">
                    <a:pos x="240" y="0"/>
                  </a:cxn>
                  <a:cxn ang="0">
                    <a:pos x="240" y="150"/>
                  </a:cxn>
                  <a:cxn ang="0">
                    <a:pos x="642" y="150"/>
                  </a:cxn>
                  <a:cxn ang="0">
                    <a:pos x="642" y="294"/>
                  </a:cxn>
                  <a:cxn ang="0">
                    <a:pos x="510" y="294"/>
                  </a:cxn>
                  <a:cxn ang="0">
                    <a:pos x="510" y="744"/>
                  </a:cxn>
                  <a:cxn ang="0">
                    <a:pos x="384" y="744"/>
                  </a:cxn>
                  <a:cxn ang="0">
                    <a:pos x="384" y="624"/>
                  </a:cxn>
                  <a:cxn ang="0">
                    <a:pos x="0" y="624"/>
                  </a:cxn>
                  <a:cxn ang="0">
                    <a:pos x="0" y="492"/>
                  </a:cxn>
                  <a:cxn ang="0">
                    <a:pos x="114" y="492"/>
                  </a:cxn>
                </a:cxnLst>
                <a:rect l="0" t="0" r="r" b="b"/>
                <a:pathLst>
                  <a:path w="642" h="744">
                    <a:moveTo>
                      <a:pt x="114" y="492"/>
                    </a:moveTo>
                    <a:lnTo>
                      <a:pt x="114" y="0"/>
                    </a:lnTo>
                    <a:lnTo>
                      <a:pt x="240" y="0"/>
                    </a:lnTo>
                    <a:lnTo>
                      <a:pt x="240" y="150"/>
                    </a:lnTo>
                    <a:lnTo>
                      <a:pt x="642" y="150"/>
                    </a:lnTo>
                    <a:lnTo>
                      <a:pt x="642" y="294"/>
                    </a:lnTo>
                    <a:lnTo>
                      <a:pt x="510" y="294"/>
                    </a:lnTo>
                    <a:lnTo>
                      <a:pt x="510" y="744"/>
                    </a:lnTo>
                    <a:lnTo>
                      <a:pt x="384" y="744"/>
                    </a:lnTo>
                    <a:lnTo>
                      <a:pt x="384" y="624"/>
                    </a:lnTo>
                    <a:lnTo>
                      <a:pt x="0" y="624"/>
                    </a:lnTo>
                    <a:lnTo>
                      <a:pt x="0" y="492"/>
                    </a:lnTo>
                    <a:lnTo>
                      <a:pt x="114" y="492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5" name="Line 123"/>
              <p:cNvSpPr>
                <a:spLocks noChangeShapeType="1"/>
              </p:cNvSpPr>
              <p:nvPr/>
            </p:nvSpPr>
            <p:spPr bwMode="auto">
              <a:xfrm>
                <a:off x="2136" y="2808"/>
                <a:ext cx="21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6" name="Freeform 126"/>
              <p:cNvSpPr>
                <a:spLocks/>
              </p:cNvSpPr>
              <p:nvPr/>
            </p:nvSpPr>
            <p:spPr bwMode="auto">
              <a:xfrm>
                <a:off x="2124" y="3330"/>
                <a:ext cx="318" cy="192"/>
              </a:xfrm>
              <a:custGeom>
                <a:avLst/>
                <a:gdLst/>
                <a:ahLst/>
                <a:cxnLst>
                  <a:cxn ang="0">
                    <a:pos x="318" y="0"/>
                  </a:cxn>
                  <a:cxn ang="0">
                    <a:pos x="318" y="192"/>
                  </a:cxn>
                  <a:cxn ang="0">
                    <a:pos x="0" y="192"/>
                  </a:cxn>
                </a:cxnLst>
                <a:rect l="0" t="0" r="r" b="b"/>
                <a:pathLst>
                  <a:path w="318" h="192">
                    <a:moveTo>
                      <a:pt x="318" y="0"/>
                    </a:moveTo>
                    <a:lnTo>
                      <a:pt x="318" y="192"/>
                    </a:lnTo>
                    <a:lnTo>
                      <a:pt x="0" y="192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7" name="Freeform 133"/>
              <p:cNvSpPr>
                <a:spLocks/>
              </p:cNvSpPr>
              <p:nvPr/>
            </p:nvSpPr>
            <p:spPr bwMode="auto">
              <a:xfrm>
                <a:off x="2808" y="2730"/>
                <a:ext cx="282" cy="534"/>
              </a:xfrm>
              <a:custGeom>
                <a:avLst/>
                <a:gdLst/>
                <a:ahLst/>
                <a:cxnLst>
                  <a:cxn ang="0">
                    <a:pos x="0" y="120"/>
                  </a:cxn>
                  <a:cxn ang="0">
                    <a:pos x="0" y="0"/>
                  </a:cxn>
                  <a:cxn ang="0">
                    <a:pos x="282" y="0"/>
                  </a:cxn>
                  <a:cxn ang="0">
                    <a:pos x="282" y="534"/>
                  </a:cxn>
                </a:cxnLst>
                <a:rect l="0" t="0" r="r" b="b"/>
                <a:pathLst>
                  <a:path w="282" h="534">
                    <a:moveTo>
                      <a:pt x="0" y="120"/>
                    </a:moveTo>
                    <a:lnTo>
                      <a:pt x="0" y="0"/>
                    </a:lnTo>
                    <a:lnTo>
                      <a:pt x="282" y="0"/>
                    </a:lnTo>
                    <a:lnTo>
                      <a:pt x="282" y="534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8" name="Freeform 135"/>
              <p:cNvSpPr>
                <a:spLocks/>
              </p:cNvSpPr>
              <p:nvPr/>
            </p:nvSpPr>
            <p:spPr bwMode="auto">
              <a:xfrm>
                <a:off x="2736" y="3156"/>
                <a:ext cx="546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2" y="0"/>
                  </a:cxn>
                  <a:cxn ang="0">
                    <a:pos x="162" y="204"/>
                  </a:cxn>
                  <a:cxn ang="0">
                    <a:pos x="294" y="204"/>
                  </a:cxn>
                  <a:cxn ang="0">
                    <a:pos x="294" y="120"/>
                  </a:cxn>
                  <a:cxn ang="0">
                    <a:pos x="462" y="120"/>
                  </a:cxn>
                  <a:cxn ang="0">
                    <a:pos x="462" y="420"/>
                  </a:cxn>
                  <a:cxn ang="0">
                    <a:pos x="546" y="420"/>
                  </a:cxn>
                </a:cxnLst>
                <a:rect l="0" t="0" r="r" b="b"/>
                <a:pathLst>
                  <a:path w="546" h="420">
                    <a:moveTo>
                      <a:pt x="0" y="0"/>
                    </a:moveTo>
                    <a:lnTo>
                      <a:pt x="162" y="0"/>
                    </a:lnTo>
                    <a:lnTo>
                      <a:pt x="162" y="204"/>
                    </a:lnTo>
                    <a:lnTo>
                      <a:pt x="294" y="204"/>
                    </a:lnTo>
                    <a:lnTo>
                      <a:pt x="294" y="120"/>
                    </a:lnTo>
                    <a:lnTo>
                      <a:pt x="462" y="120"/>
                    </a:lnTo>
                    <a:lnTo>
                      <a:pt x="462" y="420"/>
                    </a:lnTo>
                    <a:lnTo>
                      <a:pt x="546" y="42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52" name="Text Box 184"/>
            <p:cNvSpPr txBox="1">
              <a:spLocks noChangeArrowheads="1"/>
            </p:cNvSpPr>
            <p:nvPr/>
          </p:nvSpPr>
          <p:spPr bwMode="auto">
            <a:xfrm>
              <a:off x="7026279" y="3925949"/>
              <a:ext cx="1308021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rectilinear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64561" y="2440267"/>
            <a:ext cx="1443556" cy="1887973"/>
            <a:chOff x="5064561" y="2440267"/>
            <a:chExt cx="1443556" cy="1887973"/>
          </a:xfrm>
        </p:grpSpPr>
        <p:sp>
          <p:nvSpPr>
            <p:cNvPr id="33" name="Text Box 186"/>
            <p:cNvSpPr txBox="1">
              <a:spLocks noChangeArrowheads="1"/>
            </p:cNvSpPr>
            <p:nvPr/>
          </p:nvSpPr>
          <p:spPr bwMode="auto">
            <a:xfrm>
              <a:off x="5130473" y="3925949"/>
              <a:ext cx="1311733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one-sided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064561" y="2440267"/>
              <a:ext cx="1443556" cy="1385240"/>
              <a:chOff x="2555875" y="2565400"/>
              <a:chExt cx="4176713" cy="3024188"/>
            </a:xfrm>
          </p:grpSpPr>
          <p:sp>
            <p:nvSpPr>
              <p:cNvPr id="39" name="Rectangle 4"/>
              <p:cNvSpPr>
                <a:spLocks noChangeArrowheads="1"/>
              </p:cNvSpPr>
              <p:nvPr/>
            </p:nvSpPr>
            <p:spPr bwMode="auto">
              <a:xfrm>
                <a:off x="2555875" y="2565400"/>
                <a:ext cx="4176713" cy="30241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Rectangle 5"/>
              <p:cNvSpPr>
                <a:spLocks noChangeArrowheads="1"/>
              </p:cNvSpPr>
              <p:nvPr/>
            </p:nvSpPr>
            <p:spPr bwMode="auto">
              <a:xfrm>
                <a:off x="2555875" y="2565400"/>
                <a:ext cx="431800" cy="30241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Rectangle 6"/>
              <p:cNvSpPr>
                <a:spLocks noChangeArrowheads="1"/>
              </p:cNvSpPr>
              <p:nvPr/>
            </p:nvSpPr>
            <p:spPr bwMode="auto">
              <a:xfrm>
                <a:off x="2987675" y="5157788"/>
                <a:ext cx="3744913" cy="431800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2987675" y="2565400"/>
                <a:ext cx="3168650" cy="50323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8"/>
              <p:cNvSpPr>
                <a:spLocks noChangeArrowheads="1"/>
              </p:cNvSpPr>
              <p:nvPr/>
            </p:nvSpPr>
            <p:spPr bwMode="auto">
              <a:xfrm>
                <a:off x="6156325" y="2565400"/>
                <a:ext cx="576263" cy="25923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Rectangle 9"/>
              <p:cNvSpPr>
                <a:spLocks noChangeArrowheads="1"/>
              </p:cNvSpPr>
              <p:nvPr/>
            </p:nvSpPr>
            <p:spPr bwMode="auto">
              <a:xfrm>
                <a:off x="3635375" y="4508500"/>
                <a:ext cx="2520950" cy="6492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Rectangle 10"/>
              <p:cNvSpPr>
                <a:spLocks noChangeArrowheads="1"/>
              </p:cNvSpPr>
              <p:nvPr/>
            </p:nvSpPr>
            <p:spPr bwMode="auto">
              <a:xfrm>
                <a:off x="3635375" y="3789363"/>
                <a:ext cx="1296988" cy="71913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Rectangle 11"/>
              <p:cNvSpPr>
                <a:spLocks noChangeArrowheads="1"/>
              </p:cNvSpPr>
              <p:nvPr/>
            </p:nvSpPr>
            <p:spPr bwMode="auto">
              <a:xfrm>
                <a:off x="2987675" y="3789363"/>
                <a:ext cx="647700" cy="136842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" name="Rectangle 12"/>
              <p:cNvSpPr>
                <a:spLocks noChangeArrowheads="1"/>
              </p:cNvSpPr>
              <p:nvPr/>
            </p:nvSpPr>
            <p:spPr bwMode="auto">
              <a:xfrm>
                <a:off x="2987675" y="3068638"/>
                <a:ext cx="1944688" cy="72072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3635375" y="3789363"/>
                <a:ext cx="649288" cy="71913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9" name="Rectangle 14"/>
              <p:cNvSpPr>
                <a:spLocks noChangeArrowheads="1"/>
              </p:cNvSpPr>
              <p:nvPr/>
            </p:nvSpPr>
            <p:spPr bwMode="auto">
              <a:xfrm>
                <a:off x="4932363" y="3068638"/>
                <a:ext cx="576262" cy="1439862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0" name="Rectangle 15"/>
              <p:cNvSpPr>
                <a:spLocks noChangeArrowheads="1"/>
              </p:cNvSpPr>
              <p:nvPr/>
            </p:nvSpPr>
            <p:spPr bwMode="auto">
              <a:xfrm>
                <a:off x="5508625" y="3068638"/>
                <a:ext cx="647700" cy="108108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7" name="Rectangle 6"/>
          <p:cNvSpPr/>
          <p:nvPr/>
        </p:nvSpPr>
        <p:spPr bwMode="auto">
          <a:xfrm>
            <a:off x="251520" y="4318000"/>
            <a:ext cx="8640960" cy="1811300"/>
          </a:xfrm>
          <a:prstGeom prst="rect">
            <a:avLst/>
          </a:prstGeom>
          <a:solidFill>
            <a:srgbClr val="FFFFFF">
              <a:alpha val="65098"/>
            </a:srgb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149920" y="1253067"/>
            <a:ext cx="8640960" cy="1032933"/>
          </a:xfrm>
          <a:prstGeom prst="rect">
            <a:avLst/>
          </a:prstGeom>
          <a:solidFill>
            <a:srgbClr val="FFFFFF">
              <a:alpha val="65098"/>
            </a:srgb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2977787" y="2396067"/>
            <a:ext cx="1729680" cy="1921933"/>
          </a:xfrm>
          <a:prstGeom prst="rect">
            <a:avLst/>
          </a:prstGeom>
          <a:solidFill>
            <a:srgbClr val="FFFFFF">
              <a:alpha val="65098"/>
            </a:srgb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6720054" y="2328333"/>
            <a:ext cx="1729680" cy="1921933"/>
          </a:xfrm>
          <a:prstGeom prst="rect">
            <a:avLst/>
          </a:prstGeom>
          <a:solidFill>
            <a:srgbClr val="FFFFFF">
              <a:alpha val="65098"/>
            </a:srgb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38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cartograms</a:t>
            </a:r>
            <a:endParaRPr lang="nl-NL" altLang="en-US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z="1000" dirty="0"/>
          </a:p>
          <a:p>
            <a:r>
              <a:rPr lang="en-US" altLang="en-US" dirty="0"/>
              <a:t>Contiguous area cartogram</a:t>
            </a:r>
          </a:p>
          <a:p>
            <a:endParaRPr lang="en-US" altLang="en-US" sz="800" dirty="0"/>
          </a:p>
          <a:p>
            <a:r>
              <a:rPr lang="en-US" altLang="en-US" dirty="0"/>
              <a:t>Non-contiguous area cartogram</a:t>
            </a:r>
          </a:p>
          <a:p>
            <a:endParaRPr lang="en-US" altLang="en-US" sz="800" dirty="0"/>
          </a:p>
          <a:p>
            <a:r>
              <a:rPr lang="en-US" altLang="en-US" dirty="0"/>
              <a:t>Dorling (circular) cartogram</a:t>
            </a:r>
          </a:p>
          <a:p>
            <a:endParaRPr lang="en-US" altLang="en-US" sz="800" dirty="0"/>
          </a:p>
          <a:p>
            <a:r>
              <a:rPr lang="en-US" altLang="en-US" dirty="0"/>
              <a:t>Rectangular cartogram</a:t>
            </a:r>
          </a:p>
          <a:p>
            <a:endParaRPr lang="en-US" altLang="en-US" sz="800" dirty="0"/>
          </a:p>
          <a:p>
            <a:r>
              <a:rPr lang="en-US" altLang="en-US" dirty="0" smtClean="0"/>
              <a:t>Mosaic cartogram</a:t>
            </a:r>
            <a:endParaRPr lang="nl-NL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697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Area-universal layouts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>
                <a:solidFill>
                  <a:schemeClr val="accent1"/>
                </a:solidFill>
              </a:rPr>
              <a:t>Area-universal layout</a:t>
            </a:r>
            <a:r>
              <a:rPr lang="en-US"/>
              <a:t> </a:t>
            </a:r>
            <a:r>
              <a:rPr lang="en-US">
                <a:solidFill>
                  <a:schemeClr val="accent1"/>
                </a:solidFill>
              </a:rPr>
              <a:t>L</a:t>
            </a:r>
            <a:r>
              <a:rPr lang="en-US"/>
              <a:t/>
            </a:r>
            <a:br>
              <a:rPr lang="en-US"/>
            </a:br>
            <a:r>
              <a:rPr lang="en-US"/>
              <a:t>for every assignment of weights to the areas of </a:t>
            </a:r>
            <a:r>
              <a:rPr lang="en-US">
                <a:solidFill>
                  <a:schemeClr val="accent1"/>
                </a:solidFill>
              </a:rPr>
              <a:t>L</a:t>
            </a:r>
            <a:r>
              <a:rPr lang="en-US"/>
              <a:t> there is a layout </a:t>
            </a:r>
            <a:r>
              <a:rPr lang="en-US">
                <a:solidFill>
                  <a:schemeClr val="accent1"/>
                </a:solidFill>
              </a:rPr>
              <a:t>L’</a:t>
            </a:r>
            <a:r>
              <a:rPr lang="en-US"/>
              <a:t> equivalent to</a:t>
            </a:r>
            <a:r>
              <a:rPr lang="en-US">
                <a:solidFill>
                  <a:schemeClr val="accent1"/>
                </a:solidFill>
              </a:rPr>
              <a:t> L</a:t>
            </a:r>
            <a:r>
              <a:rPr lang="en-US"/>
              <a:t> such that the areas of </a:t>
            </a:r>
            <a:r>
              <a:rPr lang="en-US">
                <a:solidFill>
                  <a:schemeClr val="accent1"/>
                </a:solidFill>
              </a:rPr>
              <a:t>L’</a:t>
            </a:r>
            <a:r>
              <a:rPr lang="en-US"/>
              <a:t> have the correct weights.</a:t>
            </a:r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endParaRPr lang="en-US" sz="800">
              <a:solidFill>
                <a:schemeClr val="accent1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>
                <a:solidFill>
                  <a:schemeClr val="accent1"/>
                </a:solidFill>
              </a:rPr>
              <a:t>Uses</a:t>
            </a:r>
            <a:r>
              <a:rPr lang="en-US"/>
              <a:t/>
            </a:r>
            <a:br>
              <a:rPr lang="en-US"/>
            </a:br>
            <a:r>
              <a:rPr lang="en-US"/>
              <a:t>animations; morphs; layout first – function later</a:t>
            </a:r>
          </a:p>
        </p:txBody>
      </p:sp>
      <p:grpSp>
        <p:nvGrpSpPr>
          <p:cNvPr id="266244" name="Group 4"/>
          <p:cNvGrpSpPr>
            <a:grpSpLocks/>
          </p:cNvGrpSpPr>
          <p:nvPr/>
        </p:nvGrpSpPr>
        <p:grpSpPr bwMode="auto">
          <a:xfrm>
            <a:off x="1185863" y="2713038"/>
            <a:ext cx="1511300" cy="1081087"/>
            <a:chOff x="431" y="1842"/>
            <a:chExt cx="952" cy="681"/>
          </a:xfrm>
        </p:grpSpPr>
        <p:sp>
          <p:nvSpPr>
            <p:cNvPr id="266245" name="Rectangle 5"/>
            <p:cNvSpPr>
              <a:spLocks noChangeArrowheads="1"/>
            </p:cNvSpPr>
            <p:nvPr/>
          </p:nvSpPr>
          <p:spPr bwMode="auto">
            <a:xfrm>
              <a:off x="431" y="1842"/>
              <a:ext cx="952" cy="68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6246" name="Rectangle 6"/>
            <p:cNvSpPr>
              <a:spLocks noChangeArrowheads="1"/>
            </p:cNvSpPr>
            <p:nvPr/>
          </p:nvSpPr>
          <p:spPr bwMode="auto">
            <a:xfrm>
              <a:off x="431" y="1842"/>
              <a:ext cx="226" cy="681"/>
            </a:xfrm>
            <a:prstGeom prst="rect">
              <a:avLst/>
            </a:prstGeom>
            <a:solidFill>
              <a:srgbClr val="FF9933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6247" name="Rectangle 7"/>
            <p:cNvSpPr>
              <a:spLocks noChangeArrowheads="1"/>
            </p:cNvSpPr>
            <p:nvPr/>
          </p:nvSpPr>
          <p:spPr bwMode="auto">
            <a:xfrm>
              <a:off x="1111" y="1842"/>
              <a:ext cx="272" cy="681"/>
            </a:xfrm>
            <a:prstGeom prst="rect">
              <a:avLst/>
            </a:prstGeom>
            <a:solidFill>
              <a:schemeClr val="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6248" name="Rectangle 8"/>
            <p:cNvSpPr>
              <a:spLocks noChangeArrowheads="1"/>
            </p:cNvSpPr>
            <p:nvPr/>
          </p:nvSpPr>
          <p:spPr bwMode="auto">
            <a:xfrm>
              <a:off x="657" y="1842"/>
              <a:ext cx="454" cy="409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6249" name="Rectangle 9"/>
            <p:cNvSpPr>
              <a:spLocks noChangeArrowheads="1"/>
            </p:cNvSpPr>
            <p:nvPr/>
          </p:nvSpPr>
          <p:spPr bwMode="auto">
            <a:xfrm>
              <a:off x="657" y="2251"/>
              <a:ext cx="454" cy="272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66250" name="Group 10"/>
          <p:cNvGrpSpPr>
            <a:grpSpLocks/>
          </p:cNvGrpSpPr>
          <p:nvPr/>
        </p:nvGrpSpPr>
        <p:grpSpPr bwMode="auto">
          <a:xfrm>
            <a:off x="3816350" y="2713038"/>
            <a:ext cx="1511300" cy="1081087"/>
            <a:chOff x="1882" y="1842"/>
            <a:chExt cx="952" cy="681"/>
          </a:xfrm>
        </p:grpSpPr>
        <p:sp>
          <p:nvSpPr>
            <p:cNvPr id="266251" name="Rectangle 11"/>
            <p:cNvSpPr>
              <a:spLocks noChangeArrowheads="1"/>
            </p:cNvSpPr>
            <p:nvPr/>
          </p:nvSpPr>
          <p:spPr bwMode="auto">
            <a:xfrm>
              <a:off x="1882" y="1842"/>
              <a:ext cx="952" cy="68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6252" name="Rectangle 12"/>
            <p:cNvSpPr>
              <a:spLocks noChangeArrowheads="1"/>
            </p:cNvSpPr>
            <p:nvPr/>
          </p:nvSpPr>
          <p:spPr bwMode="auto">
            <a:xfrm>
              <a:off x="1882" y="1842"/>
              <a:ext cx="363" cy="681"/>
            </a:xfrm>
            <a:prstGeom prst="rect">
              <a:avLst/>
            </a:prstGeom>
            <a:solidFill>
              <a:srgbClr val="FF9933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6253" name="Rectangle 13"/>
            <p:cNvSpPr>
              <a:spLocks noChangeArrowheads="1"/>
            </p:cNvSpPr>
            <p:nvPr/>
          </p:nvSpPr>
          <p:spPr bwMode="auto">
            <a:xfrm>
              <a:off x="2426" y="1842"/>
              <a:ext cx="408" cy="681"/>
            </a:xfrm>
            <a:prstGeom prst="rect">
              <a:avLst/>
            </a:prstGeom>
            <a:solidFill>
              <a:schemeClr val="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6254" name="Rectangle 14"/>
            <p:cNvSpPr>
              <a:spLocks noChangeArrowheads="1"/>
            </p:cNvSpPr>
            <p:nvPr/>
          </p:nvSpPr>
          <p:spPr bwMode="auto">
            <a:xfrm>
              <a:off x="2245" y="1842"/>
              <a:ext cx="181" cy="499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6255" name="Rectangle 15"/>
            <p:cNvSpPr>
              <a:spLocks noChangeArrowheads="1"/>
            </p:cNvSpPr>
            <p:nvPr/>
          </p:nvSpPr>
          <p:spPr bwMode="auto">
            <a:xfrm>
              <a:off x="2245" y="2341"/>
              <a:ext cx="181" cy="182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66256" name="Group 16"/>
          <p:cNvGrpSpPr>
            <a:grpSpLocks/>
          </p:cNvGrpSpPr>
          <p:nvPr/>
        </p:nvGrpSpPr>
        <p:grpSpPr bwMode="auto">
          <a:xfrm>
            <a:off x="6446838" y="2713038"/>
            <a:ext cx="1511300" cy="1081087"/>
            <a:chOff x="3153" y="1842"/>
            <a:chExt cx="952" cy="681"/>
          </a:xfrm>
        </p:grpSpPr>
        <p:sp>
          <p:nvSpPr>
            <p:cNvPr id="266257" name="Rectangle 17"/>
            <p:cNvSpPr>
              <a:spLocks noChangeArrowheads="1"/>
            </p:cNvSpPr>
            <p:nvPr/>
          </p:nvSpPr>
          <p:spPr bwMode="auto">
            <a:xfrm>
              <a:off x="3153" y="1842"/>
              <a:ext cx="952" cy="68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6258" name="Rectangle 18"/>
            <p:cNvSpPr>
              <a:spLocks noChangeArrowheads="1"/>
            </p:cNvSpPr>
            <p:nvPr/>
          </p:nvSpPr>
          <p:spPr bwMode="auto">
            <a:xfrm>
              <a:off x="3153" y="1842"/>
              <a:ext cx="407" cy="681"/>
            </a:xfrm>
            <a:prstGeom prst="rect">
              <a:avLst/>
            </a:prstGeom>
            <a:solidFill>
              <a:srgbClr val="FF9933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6259" name="Rectangle 19"/>
            <p:cNvSpPr>
              <a:spLocks noChangeArrowheads="1"/>
            </p:cNvSpPr>
            <p:nvPr/>
          </p:nvSpPr>
          <p:spPr bwMode="auto">
            <a:xfrm>
              <a:off x="3923" y="1842"/>
              <a:ext cx="182" cy="681"/>
            </a:xfrm>
            <a:prstGeom prst="rect">
              <a:avLst/>
            </a:prstGeom>
            <a:solidFill>
              <a:schemeClr val="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6260" name="Rectangle 20"/>
            <p:cNvSpPr>
              <a:spLocks noChangeArrowheads="1"/>
            </p:cNvSpPr>
            <p:nvPr/>
          </p:nvSpPr>
          <p:spPr bwMode="auto">
            <a:xfrm>
              <a:off x="3560" y="1842"/>
              <a:ext cx="363" cy="273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6261" name="Rectangle 21"/>
            <p:cNvSpPr>
              <a:spLocks noChangeArrowheads="1"/>
            </p:cNvSpPr>
            <p:nvPr/>
          </p:nvSpPr>
          <p:spPr bwMode="auto">
            <a:xfrm>
              <a:off x="3560" y="2115"/>
              <a:ext cx="363" cy="408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374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913 3.20999E-6 L 0.00087 3.20999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66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6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913 3.20999E-6 L 0.00087 3.20999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66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Area-universal layouts</a:t>
            </a:r>
          </a:p>
        </p:txBody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>
                <a:solidFill>
                  <a:schemeClr val="accent1"/>
                </a:solidFill>
              </a:rPr>
              <a:t>Area-universal layout</a:t>
            </a:r>
            <a:r>
              <a:rPr lang="en-US"/>
              <a:t> </a:t>
            </a:r>
            <a:r>
              <a:rPr lang="en-US">
                <a:solidFill>
                  <a:schemeClr val="accent1"/>
                </a:solidFill>
              </a:rPr>
              <a:t>L</a:t>
            </a:r>
            <a:r>
              <a:rPr lang="en-US"/>
              <a:t/>
            </a:r>
            <a:br>
              <a:rPr lang="en-US"/>
            </a:br>
            <a:r>
              <a:rPr lang="en-US"/>
              <a:t>for every assignment of weights to the areas of </a:t>
            </a:r>
            <a:r>
              <a:rPr lang="en-US">
                <a:solidFill>
                  <a:schemeClr val="accent1"/>
                </a:solidFill>
              </a:rPr>
              <a:t>L</a:t>
            </a:r>
            <a:r>
              <a:rPr lang="en-US"/>
              <a:t> there is a layout </a:t>
            </a:r>
            <a:r>
              <a:rPr lang="en-US">
                <a:solidFill>
                  <a:schemeClr val="accent1"/>
                </a:solidFill>
              </a:rPr>
              <a:t>L’</a:t>
            </a:r>
            <a:r>
              <a:rPr lang="en-US"/>
              <a:t> equivalent to</a:t>
            </a:r>
            <a:r>
              <a:rPr lang="en-US">
                <a:solidFill>
                  <a:schemeClr val="accent1"/>
                </a:solidFill>
              </a:rPr>
              <a:t> L</a:t>
            </a:r>
            <a:r>
              <a:rPr lang="en-US"/>
              <a:t> such that the areas of </a:t>
            </a:r>
            <a:r>
              <a:rPr lang="en-US">
                <a:solidFill>
                  <a:schemeClr val="accent1"/>
                </a:solidFill>
              </a:rPr>
              <a:t>L’</a:t>
            </a:r>
            <a:r>
              <a:rPr lang="en-US"/>
              <a:t> have the correct weights.</a:t>
            </a:r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endParaRPr lang="en-US" sz="800"/>
          </a:p>
          <a:p>
            <a:pPr>
              <a:buFont typeface="Wingdings" pitchFamily="2" charset="2"/>
              <a:buNone/>
            </a:pPr>
            <a:r>
              <a:rPr lang="en-US">
                <a:solidFill>
                  <a:schemeClr val="accent1"/>
                </a:solidFill>
              </a:rPr>
              <a:t>Theorem</a:t>
            </a:r>
            <a:r>
              <a:rPr lang="en-US"/>
              <a:t/>
            </a:r>
            <a:br>
              <a:rPr lang="en-US"/>
            </a:br>
            <a:r>
              <a:rPr lang="en-US"/>
              <a:t>A layout is area-universal, if an only if it is </a:t>
            </a:r>
            <a:r>
              <a:rPr lang="en-US">
                <a:solidFill>
                  <a:schemeClr val="accent1"/>
                </a:solidFill>
              </a:rPr>
              <a:t>one-sided</a:t>
            </a:r>
            <a:r>
              <a:rPr lang="en-US"/>
              <a:t>.</a:t>
            </a:r>
          </a:p>
        </p:txBody>
      </p:sp>
      <p:grpSp>
        <p:nvGrpSpPr>
          <p:cNvPr id="267268" name="Group 4"/>
          <p:cNvGrpSpPr>
            <a:grpSpLocks/>
          </p:cNvGrpSpPr>
          <p:nvPr/>
        </p:nvGrpSpPr>
        <p:grpSpPr bwMode="auto">
          <a:xfrm>
            <a:off x="1185863" y="2713038"/>
            <a:ext cx="1511300" cy="1081087"/>
            <a:chOff x="431" y="1842"/>
            <a:chExt cx="952" cy="681"/>
          </a:xfrm>
        </p:grpSpPr>
        <p:sp>
          <p:nvSpPr>
            <p:cNvPr id="267269" name="Rectangle 5"/>
            <p:cNvSpPr>
              <a:spLocks noChangeArrowheads="1"/>
            </p:cNvSpPr>
            <p:nvPr/>
          </p:nvSpPr>
          <p:spPr bwMode="auto">
            <a:xfrm>
              <a:off x="431" y="1842"/>
              <a:ext cx="952" cy="68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7270" name="Rectangle 6"/>
            <p:cNvSpPr>
              <a:spLocks noChangeArrowheads="1"/>
            </p:cNvSpPr>
            <p:nvPr/>
          </p:nvSpPr>
          <p:spPr bwMode="auto">
            <a:xfrm>
              <a:off x="431" y="1842"/>
              <a:ext cx="226" cy="681"/>
            </a:xfrm>
            <a:prstGeom prst="rect">
              <a:avLst/>
            </a:prstGeom>
            <a:solidFill>
              <a:srgbClr val="FF9933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7271" name="Rectangle 7"/>
            <p:cNvSpPr>
              <a:spLocks noChangeArrowheads="1"/>
            </p:cNvSpPr>
            <p:nvPr/>
          </p:nvSpPr>
          <p:spPr bwMode="auto">
            <a:xfrm>
              <a:off x="1111" y="1842"/>
              <a:ext cx="272" cy="681"/>
            </a:xfrm>
            <a:prstGeom prst="rect">
              <a:avLst/>
            </a:prstGeom>
            <a:solidFill>
              <a:schemeClr val="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7272" name="Rectangle 8"/>
            <p:cNvSpPr>
              <a:spLocks noChangeArrowheads="1"/>
            </p:cNvSpPr>
            <p:nvPr/>
          </p:nvSpPr>
          <p:spPr bwMode="auto">
            <a:xfrm>
              <a:off x="657" y="1842"/>
              <a:ext cx="454" cy="409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7273" name="Rectangle 9"/>
            <p:cNvSpPr>
              <a:spLocks noChangeArrowheads="1"/>
            </p:cNvSpPr>
            <p:nvPr/>
          </p:nvSpPr>
          <p:spPr bwMode="auto">
            <a:xfrm>
              <a:off x="657" y="2251"/>
              <a:ext cx="454" cy="272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67274" name="Group 10"/>
          <p:cNvGrpSpPr>
            <a:grpSpLocks/>
          </p:cNvGrpSpPr>
          <p:nvPr/>
        </p:nvGrpSpPr>
        <p:grpSpPr bwMode="auto">
          <a:xfrm>
            <a:off x="3816350" y="2713038"/>
            <a:ext cx="1511300" cy="1081087"/>
            <a:chOff x="1882" y="1842"/>
            <a:chExt cx="952" cy="681"/>
          </a:xfrm>
        </p:grpSpPr>
        <p:sp>
          <p:nvSpPr>
            <p:cNvPr id="267275" name="Rectangle 11"/>
            <p:cNvSpPr>
              <a:spLocks noChangeArrowheads="1"/>
            </p:cNvSpPr>
            <p:nvPr/>
          </p:nvSpPr>
          <p:spPr bwMode="auto">
            <a:xfrm>
              <a:off x="1882" y="1842"/>
              <a:ext cx="952" cy="68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7276" name="Rectangle 12"/>
            <p:cNvSpPr>
              <a:spLocks noChangeArrowheads="1"/>
            </p:cNvSpPr>
            <p:nvPr/>
          </p:nvSpPr>
          <p:spPr bwMode="auto">
            <a:xfrm>
              <a:off x="1882" y="1842"/>
              <a:ext cx="363" cy="681"/>
            </a:xfrm>
            <a:prstGeom prst="rect">
              <a:avLst/>
            </a:prstGeom>
            <a:solidFill>
              <a:srgbClr val="FF9933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7277" name="Rectangle 13"/>
            <p:cNvSpPr>
              <a:spLocks noChangeArrowheads="1"/>
            </p:cNvSpPr>
            <p:nvPr/>
          </p:nvSpPr>
          <p:spPr bwMode="auto">
            <a:xfrm>
              <a:off x="2426" y="1842"/>
              <a:ext cx="408" cy="681"/>
            </a:xfrm>
            <a:prstGeom prst="rect">
              <a:avLst/>
            </a:prstGeom>
            <a:solidFill>
              <a:schemeClr val="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7278" name="Rectangle 14"/>
            <p:cNvSpPr>
              <a:spLocks noChangeArrowheads="1"/>
            </p:cNvSpPr>
            <p:nvPr/>
          </p:nvSpPr>
          <p:spPr bwMode="auto">
            <a:xfrm>
              <a:off x="2245" y="1842"/>
              <a:ext cx="181" cy="499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7279" name="Rectangle 15"/>
            <p:cNvSpPr>
              <a:spLocks noChangeArrowheads="1"/>
            </p:cNvSpPr>
            <p:nvPr/>
          </p:nvSpPr>
          <p:spPr bwMode="auto">
            <a:xfrm>
              <a:off x="2245" y="2341"/>
              <a:ext cx="181" cy="182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67280" name="Group 16"/>
          <p:cNvGrpSpPr>
            <a:grpSpLocks/>
          </p:cNvGrpSpPr>
          <p:nvPr/>
        </p:nvGrpSpPr>
        <p:grpSpPr bwMode="auto">
          <a:xfrm>
            <a:off x="6446838" y="2713038"/>
            <a:ext cx="1511300" cy="1081087"/>
            <a:chOff x="3153" y="1842"/>
            <a:chExt cx="952" cy="681"/>
          </a:xfrm>
        </p:grpSpPr>
        <p:sp>
          <p:nvSpPr>
            <p:cNvPr id="267281" name="Rectangle 17"/>
            <p:cNvSpPr>
              <a:spLocks noChangeArrowheads="1"/>
            </p:cNvSpPr>
            <p:nvPr/>
          </p:nvSpPr>
          <p:spPr bwMode="auto">
            <a:xfrm>
              <a:off x="3153" y="1842"/>
              <a:ext cx="952" cy="68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7282" name="Rectangle 18"/>
            <p:cNvSpPr>
              <a:spLocks noChangeArrowheads="1"/>
            </p:cNvSpPr>
            <p:nvPr/>
          </p:nvSpPr>
          <p:spPr bwMode="auto">
            <a:xfrm>
              <a:off x="3153" y="1842"/>
              <a:ext cx="407" cy="681"/>
            </a:xfrm>
            <a:prstGeom prst="rect">
              <a:avLst/>
            </a:prstGeom>
            <a:solidFill>
              <a:srgbClr val="FF9933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7283" name="Rectangle 19"/>
            <p:cNvSpPr>
              <a:spLocks noChangeArrowheads="1"/>
            </p:cNvSpPr>
            <p:nvPr/>
          </p:nvSpPr>
          <p:spPr bwMode="auto">
            <a:xfrm>
              <a:off x="3923" y="1842"/>
              <a:ext cx="182" cy="681"/>
            </a:xfrm>
            <a:prstGeom prst="rect">
              <a:avLst/>
            </a:prstGeom>
            <a:solidFill>
              <a:schemeClr val="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7284" name="Rectangle 20"/>
            <p:cNvSpPr>
              <a:spLocks noChangeArrowheads="1"/>
            </p:cNvSpPr>
            <p:nvPr/>
          </p:nvSpPr>
          <p:spPr bwMode="auto">
            <a:xfrm>
              <a:off x="3560" y="1842"/>
              <a:ext cx="363" cy="273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7285" name="Rectangle 21"/>
            <p:cNvSpPr>
              <a:spLocks noChangeArrowheads="1"/>
            </p:cNvSpPr>
            <p:nvPr/>
          </p:nvSpPr>
          <p:spPr bwMode="auto">
            <a:xfrm>
              <a:off x="3560" y="2115"/>
              <a:ext cx="363" cy="408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8525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One-sided layouts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>
                <a:solidFill>
                  <a:schemeClr val="accent1"/>
                </a:solidFill>
              </a:rPr>
              <a:t>One-sided layout L</a:t>
            </a:r>
            <a:br>
              <a:rPr lang="en-US">
                <a:solidFill>
                  <a:schemeClr val="accent1"/>
                </a:solidFill>
              </a:rPr>
            </a:br>
            <a:r>
              <a:rPr lang="en-US"/>
              <a:t>every maximal line segment of </a:t>
            </a:r>
            <a:r>
              <a:rPr lang="en-US">
                <a:solidFill>
                  <a:schemeClr val="accent1"/>
                </a:solidFill>
              </a:rPr>
              <a:t>L</a:t>
            </a:r>
            <a:r>
              <a:rPr lang="en-US"/>
              <a:t> must be the side of a least one rectangle</a:t>
            </a:r>
          </a:p>
        </p:txBody>
      </p:sp>
      <p:grpSp>
        <p:nvGrpSpPr>
          <p:cNvPr id="268292" name="Group 4"/>
          <p:cNvGrpSpPr>
            <a:grpSpLocks/>
          </p:cNvGrpSpPr>
          <p:nvPr/>
        </p:nvGrpSpPr>
        <p:grpSpPr bwMode="auto">
          <a:xfrm>
            <a:off x="2555875" y="2565400"/>
            <a:ext cx="4176713" cy="3024188"/>
            <a:chOff x="1564" y="1586"/>
            <a:chExt cx="2631" cy="1905"/>
          </a:xfrm>
        </p:grpSpPr>
        <p:sp>
          <p:nvSpPr>
            <p:cNvPr id="268293" name="Rectangle 5"/>
            <p:cNvSpPr>
              <a:spLocks noChangeArrowheads="1"/>
            </p:cNvSpPr>
            <p:nvPr/>
          </p:nvSpPr>
          <p:spPr bwMode="auto">
            <a:xfrm>
              <a:off x="1564" y="1586"/>
              <a:ext cx="2631" cy="1905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8294" name="Rectangle 6"/>
            <p:cNvSpPr>
              <a:spLocks noChangeArrowheads="1"/>
            </p:cNvSpPr>
            <p:nvPr/>
          </p:nvSpPr>
          <p:spPr bwMode="auto">
            <a:xfrm>
              <a:off x="3911" y="1586"/>
              <a:ext cx="284" cy="1639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8295" name="Rectangle 7"/>
            <p:cNvSpPr>
              <a:spLocks noChangeArrowheads="1"/>
            </p:cNvSpPr>
            <p:nvPr/>
          </p:nvSpPr>
          <p:spPr bwMode="auto">
            <a:xfrm>
              <a:off x="2495" y="3225"/>
              <a:ext cx="1700" cy="266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8296" name="Rectangle 8"/>
            <p:cNvSpPr>
              <a:spLocks noChangeArrowheads="1"/>
            </p:cNvSpPr>
            <p:nvPr/>
          </p:nvSpPr>
          <p:spPr bwMode="auto">
            <a:xfrm>
              <a:off x="1564" y="2871"/>
              <a:ext cx="931" cy="62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8297" name="Rectangle 9"/>
            <p:cNvSpPr>
              <a:spLocks noChangeArrowheads="1"/>
            </p:cNvSpPr>
            <p:nvPr/>
          </p:nvSpPr>
          <p:spPr bwMode="auto">
            <a:xfrm>
              <a:off x="1564" y="2649"/>
              <a:ext cx="931" cy="222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8298" name="Rectangle 10"/>
            <p:cNvSpPr>
              <a:spLocks noChangeArrowheads="1"/>
            </p:cNvSpPr>
            <p:nvPr/>
          </p:nvSpPr>
          <p:spPr bwMode="auto">
            <a:xfrm>
              <a:off x="2495" y="2649"/>
              <a:ext cx="1416" cy="576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8299" name="Rectangle 11"/>
            <p:cNvSpPr>
              <a:spLocks noChangeArrowheads="1"/>
            </p:cNvSpPr>
            <p:nvPr/>
          </p:nvSpPr>
          <p:spPr bwMode="auto">
            <a:xfrm>
              <a:off x="3669" y="1586"/>
              <a:ext cx="242" cy="1063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8300" name="Rectangle 12"/>
            <p:cNvSpPr>
              <a:spLocks noChangeArrowheads="1"/>
            </p:cNvSpPr>
            <p:nvPr/>
          </p:nvSpPr>
          <p:spPr bwMode="auto">
            <a:xfrm>
              <a:off x="2997" y="2383"/>
              <a:ext cx="672" cy="266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8301" name="Rectangle 13"/>
            <p:cNvSpPr>
              <a:spLocks noChangeArrowheads="1"/>
            </p:cNvSpPr>
            <p:nvPr/>
          </p:nvSpPr>
          <p:spPr bwMode="auto">
            <a:xfrm>
              <a:off x="1564" y="2073"/>
              <a:ext cx="2105" cy="31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8302" name="Rectangle 14"/>
            <p:cNvSpPr>
              <a:spLocks noChangeArrowheads="1"/>
            </p:cNvSpPr>
            <p:nvPr/>
          </p:nvSpPr>
          <p:spPr bwMode="auto">
            <a:xfrm>
              <a:off x="2324" y="1586"/>
              <a:ext cx="1345" cy="487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68303" name="Rectangle 15"/>
            <p:cNvSpPr>
              <a:spLocks noChangeArrowheads="1"/>
            </p:cNvSpPr>
            <p:nvPr/>
          </p:nvSpPr>
          <p:spPr bwMode="auto">
            <a:xfrm>
              <a:off x="1564" y="1586"/>
              <a:ext cx="760" cy="266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68304" name="Line 16"/>
          <p:cNvSpPr>
            <a:spLocks noChangeShapeType="1"/>
          </p:cNvSpPr>
          <p:nvPr/>
        </p:nvSpPr>
        <p:spPr bwMode="auto">
          <a:xfrm>
            <a:off x="6283325" y="2565400"/>
            <a:ext cx="0" cy="2613025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68305" name="Text Box 17"/>
          <p:cNvSpPr txBox="1">
            <a:spLocks noChangeArrowheads="1"/>
          </p:cNvSpPr>
          <p:nvPr/>
        </p:nvSpPr>
        <p:spPr bwMode="auto">
          <a:xfrm>
            <a:off x="6872288" y="3303588"/>
            <a:ext cx="1196975" cy="10064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>
                <a:solidFill>
                  <a:schemeClr val="folHlink"/>
                </a:solidFill>
              </a:rPr>
              <a:t>maximal </a:t>
            </a:r>
            <a:br>
              <a:rPr lang="en-US" sz="2000">
                <a:solidFill>
                  <a:schemeClr val="folHlink"/>
                </a:solidFill>
              </a:rPr>
            </a:br>
            <a:r>
              <a:rPr lang="en-US" sz="2000">
                <a:solidFill>
                  <a:schemeClr val="folHlink"/>
                </a:solidFill>
              </a:rPr>
              <a:t>vertical </a:t>
            </a:r>
            <a:br>
              <a:rPr lang="en-US" sz="2000">
                <a:solidFill>
                  <a:schemeClr val="folHlink"/>
                </a:solidFill>
              </a:rPr>
            </a:br>
            <a:r>
              <a:rPr lang="en-US" sz="2000">
                <a:solidFill>
                  <a:schemeClr val="folHlink"/>
                </a:solidFill>
              </a:rPr>
              <a:t>segment</a:t>
            </a:r>
          </a:p>
        </p:txBody>
      </p:sp>
      <p:sp>
        <p:nvSpPr>
          <p:cNvPr id="268306" name="Line 18"/>
          <p:cNvSpPr>
            <a:spLocks noChangeShapeType="1"/>
          </p:cNvSpPr>
          <p:nvPr/>
        </p:nvSpPr>
        <p:spPr bwMode="auto">
          <a:xfrm>
            <a:off x="2554288" y="4251325"/>
            <a:ext cx="3705225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68307" name="Text Box 19"/>
          <p:cNvSpPr txBox="1">
            <a:spLocks noChangeArrowheads="1"/>
          </p:cNvSpPr>
          <p:nvPr/>
        </p:nvSpPr>
        <p:spPr bwMode="auto">
          <a:xfrm>
            <a:off x="1074738" y="3721100"/>
            <a:ext cx="1282700" cy="10064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>
                <a:solidFill>
                  <a:schemeClr val="accent1"/>
                </a:solidFill>
              </a:rPr>
              <a:t>maximal</a:t>
            </a:r>
            <a:br>
              <a:rPr lang="en-US" sz="2000">
                <a:solidFill>
                  <a:schemeClr val="accent1"/>
                </a:solidFill>
              </a:rPr>
            </a:br>
            <a:r>
              <a:rPr lang="en-US" sz="2000">
                <a:solidFill>
                  <a:schemeClr val="accent1"/>
                </a:solidFill>
              </a:rPr>
              <a:t>horizontal</a:t>
            </a:r>
            <a:br>
              <a:rPr lang="en-US" sz="2000">
                <a:solidFill>
                  <a:schemeClr val="accent1"/>
                </a:solidFill>
              </a:rPr>
            </a:br>
            <a:r>
              <a:rPr lang="en-US" sz="2000">
                <a:solidFill>
                  <a:schemeClr val="accent1"/>
                </a:solidFill>
              </a:rPr>
              <a:t>segment</a:t>
            </a:r>
          </a:p>
        </p:txBody>
      </p:sp>
    </p:spTree>
    <p:extLst>
      <p:ext uri="{BB962C8B-B14F-4D97-AF65-F5344CB8AC3E}">
        <p14:creationId xmlns:p14="http://schemas.microsoft.com/office/powerpoint/2010/main" val="256090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8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8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8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8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8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304" grpId="0" animBg="1"/>
      <p:bldP spid="268305" grpId="0"/>
      <p:bldP spid="268306" grpId="0" animBg="1"/>
      <p:bldP spid="26830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One-sided layouts</a:t>
            </a:r>
          </a:p>
        </p:txBody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>
                <a:solidFill>
                  <a:schemeClr val="accent1"/>
                </a:solidFill>
              </a:rPr>
              <a:t>One-sided layout L</a:t>
            </a:r>
            <a:br>
              <a:rPr lang="en-US">
                <a:solidFill>
                  <a:schemeClr val="accent1"/>
                </a:solidFill>
              </a:rPr>
            </a:br>
            <a:r>
              <a:rPr lang="en-US"/>
              <a:t>every maximal line segment of </a:t>
            </a:r>
            <a:r>
              <a:rPr lang="en-US">
                <a:solidFill>
                  <a:schemeClr val="accent1"/>
                </a:solidFill>
              </a:rPr>
              <a:t>L</a:t>
            </a:r>
            <a:r>
              <a:rPr lang="en-US"/>
              <a:t> must be the side of a least one rectangle</a:t>
            </a:r>
          </a:p>
        </p:txBody>
      </p:sp>
      <p:sp>
        <p:nvSpPr>
          <p:cNvPr id="269316" name="Rectangle 4"/>
          <p:cNvSpPr>
            <a:spLocks noChangeArrowheads="1"/>
          </p:cNvSpPr>
          <p:nvPr/>
        </p:nvSpPr>
        <p:spPr bwMode="auto">
          <a:xfrm>
            <a:off x="2555875" y="2565400"/>
            <a:ext cx="4176713" cy="3024188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69317" name="Rectangle 5"/>
          <p:cNvSpPr>
            <a:spLocks noChangeArrowheads="1"/>
          </p:cNvSpPr>
          <p:nvPr/>
        </p:nvSpPr>
        <p:spPr bwMode="auto">
          <a:xfrm>
            <a:off x="2555875" y="2565400"/>
            <a:ext cx="431800" cy="3024188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69318" name="Rectangle 6"/>
          <p:cNvSpPr>
            <a:spLocks noChangeArrowheads="1"/>
          </p:cNvSpPr>
          <p:nvPr/>
        </p:nvSpPr>
        <p:spPr bwMode="auto">
          <a:xfrm>
            <a:off x="2987675" y="5157788"/>
            <a:ext cx="3744913" cy="431800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69319" name="Rectangle 7"/>
          <p:cNvSpPr>
            <a:spLocks noChangeArrowheads="1"/>
          </p:cNvSpPr>
          <p:nvPr/>
        </p:nvSpPr>
        <p:spPr bwMode="auto">
          <a:xfrm>
            <a:off x="2987675" y="2565400"/>
            <a:ext cx="3168650" cy="503238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69320" name="Rectangle 8"/>
          <p:cNvSpPr>
            <a:spLocks noChangeArrowheads="1"/>
          </p:cNvSpPr>
          <p:nvPr/>
        </p:nvSpPr>
        <p:spPr bwMode="auto">
          <a:xfrm>
            <a:off x="6156325" y="2565400"/>
            <a:ext cx="576263" cy="2592388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69321" name="Rectangle 9"/>
          <p:cNvSpPr>
            <a:spLocks noChangeArrowheads="1"/>
          </p:cNvSpPr>
          <p:nvPr/>
        </p:nvSpPr>
        <p:spPr bwMode="auto">
          <a:xfrm>
            <a:off x="3635375" y="4508500"/>
            <a:ext cx="2520950" cy="649288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69322" name="Rectangle 10"/>
          <p:cNvSpPr>
            <a:spLocks noChangeArrowheads="1"/>
          </p:cNvSpPr>
          <p:nvPr/>
        </p:nvSpPr>
        <p:spPr bwMode="auto">
          <a:xfrm>
            <a:off x="3635375" y="3789363"/>
            <a:ext cx="1296988" cy="719137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69323" name="Rectangle 11"/>
          <p:cNvSpPr>
            <a:spLocks noChangeArrowheads="1"/>
          </p:cNvSpPr>
          <p:nvPr/>
        </p:nvSpPr>
        <p:spPr bwMode="auto">
          <a:xfrm>
            <a:off x="2987675" y="3789363"/>
            <a:ext cx="647700" cy="1368425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69324" name="Rectangle 12"/>
          <p:cNvSpPr>
            <a:spLocks noChangeArrowheads="1"/>
          </p:cNvSpPr>
          <p:nvPr/>
        </p:nvSpPr>
        <p:spPr bwMode="auto">
          <a:xfrm>
            <a:off x="2987675" y="3068638"/>
            <a:ext cx="1944688" cy="720725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69325" name="Rectangle 13"/>
          <p:cNvSpPr>
            <a:spLocks noChangeArrowheads="1"/>
          </p:cNvSpPr>
          <p:nvPr/>
        </p:nvSpPr>
        <p:spPr bwMode="auto">
          <a:xfrm>
            <a:off x="3635375" y="3789363"/>
            <a:ext cx="649288" cy="719137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69326" name="Rectangle 14"/>
          <p:cNvSpPr>
            <a:spLocks noChangeArrowheads="1"/>
          </p:cNvSpPr>
          <p:nvPr/>
        </p:nvSpPr>
        <p:spPr bwMode="auto">
          <a:xfrm>
            <a:off x="4932363" y="3068638"/>
            <a:ext cx="576262" cy="1439862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69327" name="Rectangle 15"/>
          <p:cNvSpPr>
            <a:spLocks noChangeArrowheads="1"/>
          </p:cNvSpPr>
          <p:nvPr/>
        </p:nvSpPr>
        <p:spPr bwMode="auto">
          <a:xfrm>
            <a:off x="5508625" y="3068638"/>
            <a:ext cx="647700" cy="1081087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69328" name="Rectangle 16"/>
          <p:cNvSpPr>
            <a:spLocks noChangeArrowheads="1"/>
          </p:cNvSpPr>
          <p:nvPr/>
        </p:nvSpPr>
        <p:spPr bwMode="auto">
          <a:xfrm>
            <a:off x="5364163" y="5157788"/>
            <a:ext cx="1368425" cy="431800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69329" name="Line 17"/>
          <p:cNvSpPr>
            <a:spLocks noChangeShapeType="1"/>
          </p:cNvSpPr>
          <p:nvPr/>
        </p:nvSpPr>
        <p:spPr bwMode="auto">
          <a:xfrm>
            <a:off x="2987675" y="5157788"/>
            <a:ext cx="3744913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non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433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2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One-sided layouts</a:t>
            </a:r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>
                <a:solidFill>
                  <a:schemeClr val="accent1"/>
                </a:solidFill>
              </a:rPr>
              <a:t>One-sided layout L</a:t>
            </a:r>
            <a:br>
              <a:rPr lang="en-US">
                <a:solidFill>
                  <a:schemeClr val="accent1"/>
                </a:solidFill>
              </a:rPr>
            </a:br>
            <a:r>
              <a:rPr lang="en-US"/>
              <a:t>every maximal line segment of </a:t>
            </a:r>
            <a:r>
              <a:rPr lang="en-US">
                <a:solidFill>
                  <a:schemeClr val="accent1"/>
                </a:solidFill>
              </a:rPr>
              <a:t>L</a:t>
            </a:r>
            <a:r>
              <a:rPr lang="en-US"/>
              <a:t> must be the side of a least one rectangle</a:t>
            </a:r>
          </a:p>
        </p:txBody>
      </p:sp>
      <p:sp>
        <p:nvSpPr>
          <p:cNvPr id="270340" name="Rectangle 4"/>
          <p:cNvSpPr>
            <a:spLocks noChangeArrowheads="1"/>
          </p:cNvSpPr>
          <p:nvPr/>
        </p:nvSpPr>
        <p:spPr bwMode="auto">
          <a:xfrm>
            <a:off x="2555875" y="2565400"/>
            <a:ext cx="4176713" cy="3024188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0341" name="Rectangle 5"/>
          <p:cNvSpPr>
            <a:spLocks noChangeArrowheads="1"/>
          </p:cNvSpPr>
          <p:nvPr/>
        </p:nvSpPr>
        <p:spPr bwMode="auto">
          <a:xfrm>
            <a:off x="2555875" y="2565400"/>
            <a:ext cx="431800" cy="3024188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0342" name="Rectangle 6"/>
          <p:cNvSpPr>
            <a:spLocks noChangeArrowheads="1"/>
          </p:cNvSpPr>
          <p:nvPr/>
        </p:nvSpPr>
        <p:spPr bwMode="auto">
          <a:xfrm>
            <a:off x="2987675" y="5157788"/>
            <a:ext cx="3744913" cy="431800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0343" name="Rectangle 7"/>
          <p:cNvSpPr>
            <a:spLocks noChangeArrowheads="1"/>
          </p:cNvSpPr>
          <p:nvPr/>
        </p:nvSpPr>
        <p:spPr bwMode="auto">
          <a:xfrm>
            <a:off x="2987675" y="2565400"/>
            <a:ext cx="3168650" cy="503238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0344" name="Rectangle 8"/>
          <p:cNvSpPr>
            <a:spLocks noChangeArrowheads="1"/>
          </p:cNvSpPr>
          <p:nvPr/>
        </p:nvSpPr>
        <p:spPr bwMode="auto">
          <a:xfrm>
            <a:off x="6156325" y="2565400"/>
            <a:ext cx="576263" cy="2592388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0345" name="Rectangle 9"/>
          <p:cNvSpPr>
            <a:spLocks noChangeArrowheads="1"/>
          </p:cNvSpPr>
          <p:nvPr/>
        </p:nvSpPr>
        <p:spPr bwMode="auto">
          <a:xfrm>
            <a:off x="3635375" y="4508500"/>
            <a:ext cx="2520950" cy="649288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0346" name="Rectangle 10"/>
          <p:cNvSpPr>
            <a:spLocks noChangeArrowheads="1"/>
          </p:cNvSpPr>
          <p:nvPr/>
        </p:nvSpPr>
        <p:spPr bwMode="auto">
          <a:xfrm>
            <a:off x="3635375" y="3789363"/>
            <a:ext cx="1296988" cy="719137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0347" name="Rectangle 11"/>
          <p:cNvSpPr>
            <a:spLocks noChangeArrowheads="1"/>
          </p:cNvSpPr>
          <p:nvPr/>
        </p:nvSpPr>
        <p:spPr bwMode="auto">
          <a:xfrm>
            <a:off x="2987675" y="3789363"/>
            <a:ext cx="647700" cy="1368425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0348" name="Rectangle 12"/>
          <p:cNvSpPr>
            <a:spLocks noChangeArrowheads="1"/>
          </p:cNvSpPr>
          <p:nvPr/>
        </p:nvSpPr>
        <p:spPr bwMode="auto">
          <a:xfrm>
            <a:off x="2987675" y="3068638"/>
            <a:ext cx="1944688" cy="720725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0349" name="Rectangle 13"/>
          <p:cNvSpPr>
            <a:spLocks noChangeArrowheads="1"/>
          </p:cNvSpPr>
          <p:nvPr/>
        </p:nvSpPr>
        <p:spPr bwMode="auto">
          <a:xfrm>
            <a:off x="3635375" y="3789363"/>
            <a:ext cx="649288" cy="719137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0350" name="Rectangle 14"/>
          <p:cNvSpPr>
            <a:spLocks noChangeArrowheads="1"/>
          </p:cNvSpPr>
          <p:nvPr/>
        </p:nvSpPr>
        <p:spPr bwMode="auto">
          <a:xfrm>
            <a:off x="4932363" y="3068638"/>
            <a:ext cx="576262" cy="1439862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0351" name="Rectangle 15"/>
          <p:cNvSpPr>
            <a:spLocks noChangeArrowheads="1"/>
          </p:cNvSpPr>
          <p:nvPr/>
        </p:nvSpPr>
        <p:spPr bwMode="auto">
          <a:xfrm>
            <a:off x="5508625" y="3068638"/>
            <a:ext cx="647700" cy="1081087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0352" name="Rectangle 16"/>
          <p:cNvSpPr>
            <a:spLocks noChangeArrowheads="1"/>
          </p:cNvSpPr>
          <p:nvPr/>
        </p:nvSpPr>
        <p:spPr bwMode="auto">
          <a:xfrm>
            <a:off x="1301750" y="2887663"/>
            <a:ext cx="6542088" cy="2384425"/>
          </a:xfrm>
          <a:prstGeom prst="rect">
            <a:avLst/>
          </a:prstGeom>
          <a:solidFill>
            <a:schemeClr val="accent1"/>
          </a:solidFill>
          <a:ln w="38100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20000"/>
              </a:spcBef>
              <a:buClr>
                <a:schemeClr val="bg2"/>
              </a:buClr>
              <a:buSzPct val="90000"/>
              <a:buFont typeface="Wingdings" pitchFamily="2" charset="2"/>
              <a:buNone/>
            </a:pPr>
            <a:r>
              <a:rPr lang="en-US" sz="2000">
                <a:solidFill>
                  <a:srgbClr val="FFFF00"/>
                </a:solidFill>
              </a:rPr>
              <a:t>Theorem</a:t>
            </a:r>
            <a:r>
              <a:rPr lang="en-US" sz="2000">
                <a:solidFill>
                  <a:schemeClr val="bg1"/>
                </a:solidFill>
              </a:rPr>
              <a:t/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     A layout is </a:t>
            </a:r>
            <a:r>
              <a:rPr lang="en-US" sz="2000">
                <a:solidFill>
                  <a:srgbClr val="FFFF00"/>
                </a:solidFill>
              </a:rPr>
              <a:t>area-universal</a:t>
            </a:r>
            <a:r>
              <a:rPr lang="en-US" sz="2000">
                <a:solidFill>
                  <a:schemeClr val="bg1"/>
                </a:solidFill>
              </a:rPr>
              <a:t>, if an only if it is </a:t>
            </a:r>
            <a:r>
              <a:rPr lang="en-US" sz="2000">
                <a:solidFill>
                  <a:srgbClr val="FFFF00"/>
                </a:solidFill>
              </a:rPr>
              <a:t>one-sided</a:t>
            </a:r>
            <a:r>
              <a:rPr lang="en-US" sz="2000">
                <a:solidFill>
                  <a:schemeClr val="bg1"/>
                </a:solidFill>
              </a:rPr>
              <a:t>.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90000"/>
              <a:buFont typeface="Wingdings" pitchFamily="2" charset="2"/>
              <a:buNone/>
            </a:pPr>
            <a:endParaRPr lang="en-US" sz="2000">
              <a:solidFill>
                <a:schemeClr val="bg1"/>
              </a:solidFill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90000"/>
              <a:buFont typeface="Wingdings" pitchFamily="2" charset="2"/>
              <a:buNone/>
            </a:pPr>
            <a:r>
              <a:rPr lang="en-US" sz="2000">
                <a:solidFill>
                  <a:srgbClr val="FFFF00"/>
                </a:solidFill>
              </a:rPr>
              <a:t>Area-universal layout L</a:t>
            </a:r>
            <a:r>
              <a:rPr lang="en-US" sz="2000">
                <a:solidFill>
                  <a:schemeClr val="bg1"/>
                </a:solidFill>
              </a:rPr>
              <a:t/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     for every assignment of weights to the areas of </a:t>
            </a:r>
            <a:r>
              <a:rPr lang="en-US" sz="2000">
                <a:solidFill>
                  <a:srgbClr val="FFFF00"/>
                </a:solidFill>
              </a:rPr>
              <a:t>L</a:t>
            </a:r>
            <a:r>
              <a:rPr lang="en-US" sz="2000">
                <a:solidFill>
                  <a:schemeClr val="bg1"/>
                </a:solidFill>
              </a:rPr>
              <a:t> 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     there is a layout </a:t>
            </a:r>
            <a:r>
              <a:rPr lang="en-US" sz="2000">
                <a:solidFill>
                  <a:srgbClr val="FFFF00"/>
                </a:solidFill>
              </a:rPr>
              <a:t>L’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>
                <a:solidFill>
                  <a:srgbClr val="FF9933"/>
                </a:solidFill>
              </a:rPr>
              <a:t>equivalent</a:t>
            </a:r>
            <a:r>
              <a:rPr lang="en-US" sz="2000">
                <a:solidFill>
                  <a:schemeClr val="bg1"/>
                </a:solidFill>
              </a:rPr>
              <a:t> to</a:t>
            </a:r>
            <a:r>
              <a:rPr lang="en-US" sz="2000">
                <a:solidFill>
                  <a:srgbClr val="FF9933"/>
                </a:solidFill>
              </a:rPr>
              <a:t> </a:t>
            </a:r>
            <a:r>
              <a:rPr lang="en-US" sz="2000">
                <a:solidFill>
                  <a:srgbClr val="FFFF00"/>
                </a:solidFill>
              </a:rPr>
              <a:t>L</a:t>
            </a:r>
            <a:r>
              <a:rPr lang="en-US" sz="2000">
                <a:solidFill>
                  <a:schemeClr val="bg1"/>
                </a:solidFill>
              </a:rPr>
              <a:t> such that the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     areas of </a:t>
            </a:r>
            <a:r>
              <a:rPr lang="en-US" sz="2000">
                <a:solidFill>
                  <a:srgbClr val="FFFF00"/>
                </a:solidFill>
              </a:rPr>
              <a:t>L’</a:t>
            </a:r>
            <a:r>
              <a:rPr lang="en-US" sz="2000">
                <a:solidFill>
                  <a:schemeClr val="bg1"/>
                </a:solidFill>
              </a:rPr>
              <a:t> have the correct weights.</a:t>
            </a:r>
          </a:p>
        </p:txBody>
      </p:sp>
    </p:spTree>
    <p:extLst>
      <p:ext uri="{BB962C8B-B14F-4D97-AF65-F5344CB8AC3E}">
        <p14:creationId xmlns:p14="http://schemas.microsoft.com/office/powerpoint/2010/main" val="11029603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5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Equivalent layouts</a:t>
            </a:r>
          </a:p>
        </p:txBody>
      </p:sp>
      <p:grpSp>
        <p:nvGrpSpPr>
          <p:cNvPr id="271363" name="Group 3"/>
          <p:cNvGrpSpPr>
            <a:grpSpLocks/>
          </p:cNvGrpSpPr>
          <p:nvPr/>
        </p:nvGrpSpPr>
        <p:grpSpPr bwMode="auto">
          <a:xfrm>
            <a:off x="735013" y="1676400"/>
            <a:ext cx="2016125" cy="1366838"/>
            <a:chOff x="612" y="981"/>
            <a:chExt cx="1270" cy="861"/>
          </a:xfrm>
        </p:grpSpPr>
        <p:sp>
          <p:nvSpPr>
            <p:cNvPr id="271364" name="Rectangle 4"/>
            <p:cNvSpPr>
              <a:spLocks noChangeArrowheads="1"/>
            </p:cNvSpPr>
            <p:nvPr/>
          </p:nvSpPr>
          <p:spPr bwMode="auto">
            <a:xfrm>
              <a:off x="612" y="981"/>
              <a:ext cx="1270" cy="86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1365" name="Rectangle 5"/>
            <p:cNvSpPr>
              <a:spLocks noChangeArrowheads="1"/>
            </p:cNvSpPr>
            <p:nvPr/>
          </p:nvSpPr>
          <p:spPr bwMode="auto">
            <a:xfrm>
              <a:off x="612" y="981"/>
              <a:ext cx="771" cy="453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1366" name="Rectangle 6"/>
            <p:cNvSpPr>
              <a:spLocks noChangeArrowheads="1"/>
            </p:cNvSpPr>
            <p:nvPr/>
          </p:nvSpPr>
          <p:spPr bwMode="auto">
            <a:xfrm>
              <a:off x="1383" y="981"/>
              <a:ext cx="499" cy="453"/>
            </a:xfrm>
            <a:prstGeom prst="rect">
              <a:avLst/>
            </a:prstGeom>
            <a:solidFill>
              <a:schemeClr val="hlink"/>
            </a:solidFill>
            <a:ln w="28575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1367" name="Rectangle 7"/>
            <p:cNvSpPr>
              <a:spLocks noChangeArrowheads="1"/>
            </p:cNvSpPr>
            <p:nvPr/>
          </p:nvSpPr>
          <p:spPr bwMode="auto">
            <a:xfrm>
              <a:off x="612" y="1434"/>
              <a:ext cx="454" cy="408"/>
            </a:xfrm>
            <a:prstGeom prst="rect">
              <a:avLst/>
            </a:prstGeom>
            <a:solidFill>
              <a:srgbClr val="FF9933"/>
            </a:solidFill>
            <a:ln w="28575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1368" name="Rectangle 8"/>
            <p:cNvSpPr>
              <a:spLocks noChangeArrowheads="1"/>
            </p:cNvSpPr>
            <p:nvPr/>
          </p:nvSpPr>
          <p:spPr bwMode="auto">
            <a:xfrm>
              <a:off x="1066" y="1434"/>
              <a:ext cx="816" cy="408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71369" name="Group 9"/>
          <p:cNvGrpSpPr>
            <a:grpSpLocks/>
          </p:cNvGrpSpPr>
          <p:nvPr/>
        </p:nvGrpSpPr>
        <p:grpSpPr bwMode="auto">
          <a:xfrm>
            <a:off x="3614738" y="1676400"/>
            <a:ext cx="2016125" cy="1366838"/>
            <a:chOff x="2562" y="1027"/>
            <a:chExt cx="1270" cy="861"/>
          </a:xfrm>
        </p:grpSpPr>
        <p:sp>
          <p:nvSpPr>
            <p:cNvPr id="271370" name="Rectangle 10"/>
            <p:cNvSpPr>
              <a:spLocks noChangeArrowheads="1"/>
            </p:cNvSpPr>
            <p:nvPr/>
          </p:nvSpPr>
          <p:spPr bwMode="auto">
            <a:xfrm>
              <a:off x="2562" y="1027"/>
              <a:ext cx="1270" cy="86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1371" name="Rectangle 11"/>
            <p:cNvSpPr>
              <a:spLocks noChangeArrowheads="1"/>
            </p:cNvSpPr>
            <p:nvPr/>
          </p:nvSpPr>
          <p:spPr bwMode="auto">
            <a:xfrm>
              <a:off x="2562" y="1027"/>
              <a:ext cx="499" cy="453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1372" name="Rectangle 12"/>
            <p:cNvSpPr>
              <a:spLocks noChangeArrowheads="1"/>
            </p:cNvSpPr>
            <p:nvPr/>
          </p:nvSpPr>
          <p:spPr bwMode="auto">
            <a:xfrm>
              <a:off x="3061" y="1027"/>
              <a:ext cx="771" cy="453"/>
            </a:xfrm>
            <a:prstGeom prst="rect">
              <a:avLst/>
            </a:prstGeom>
            <a:solidFill>
              <a:schemeClr val="hlink"/>
            </a:solidFill>
            <a:ln w="28575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1373" name="Rectangle 13"/>
            <p:cNvSpPr>
              <a:spLocks noChangeArrowheads="1"/>
            </p:cNvSpPr>
            <p:nvPr/>
          </p:nvSpPr>
          <p:spPr bwMode="auto">
            <a:xfrm>
              <a:off x="2562" y="1480"/>
              <a:ext cx="726" cy="408"/>
            </a:xfrm>
            <a:prstGeom prst="rect">
              <a:avLst/>
            </a:prstGeom>
            <a:solidFill>
              <a:srgbClr val="FF9933"/>
            </a:solidFill>
            <a:ln w="28575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1374" name="Rectangle 14"/>
            <p:cNvSpPr>
              <a:spLocks noChangeArrowheads="1"/>
            </p:cNvSpPr>
            <p:nvPr/>
          </p:nvSpPr>
          <p:spPr bwMode="auto">
            <a:xfrm>
              <a:off x="3288" y="1480"/>
              <a:ext cx="544" cy="408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71375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468313" y="3538538"/>
            <a:ext cx="8207375" cy="2627312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/>
              <a:t>These layouts are </a:t>
            </a:r>
            <a:r>
              <a:rPr lang="en-US">
                <a:solidFill>
                  <a:schemeClr val="accent2"/>
                </a:solidFill>
              </a:rPr>
              <a:t>not</a:t>
            </a:r>
            <a:r>
              <a:rPr lang="en-US"/>
              <a:t> equivalent!</a:t>
            </a:r>
            <a:endParaRPr lang="en-US" sz="800"/>
          </a:p>
        </p:txBody>
      </p:sp>
      <p:grpSp>
        <p:nvGrpSpPr>
          <p:cNvPr id="271376" name="Group 16"/>
          <p:cNvGrpSpPr>
            <a:grpSpLocks/>
          </p:cNvGrpSpPr>
          <p:nvPr/>
        </p:nvGrpSpPr>
        <p:grpSpPr bwMode="auto">
          <a:xfrm>
            <a:off x="6494463" y="1676400"/>
            <a:ext cx="2016125" cy="1366838"/>
            <a:chOff x="3797" y="952"/>
            <a:chExt cx="1270" cy="861"/>
          </a:xfrm>
        </p:grpSpPr>
        <p:sp>
          <p:nvSpPr>
            <p:cNvPr id="271377" name="Rectangle 17"/>
            <p:cNvSpPr>
              <a:spLocks noChangeArrowheads="1"/>
            </p:cNvSpPr>
            <p:nvPr/>
          </p:nvSpPr>
          <p:spPr bwMode="auto">
            <a:xfrm>
              <a:off x="3797" y="952"/>
              <a:ext cx="1270" cy="86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1378" name="Rectangle 18"/>
            <p:cNvSpPr>
              <a:spLocks noChangeArrowheads="1"/>
            </p:cNvSpPr>
            <p:nvPr/>
          </p:nvSpPr>
          <p:spPr bwMode="auto">
            <a:xfrm>
              <a:off x="3797" y="952"/>
              <a:ext cx="716" cy="346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1379" name="Rectangle 19"/>
            <p:cNvSpPr>
              <a:spLocks noChangeArrowheads="1"/>
            </p:cNvSpPr>
            <p:nvPr/>
          </p:nvSpPr>
          <p:spPr bwMode="auto">
            <a:xfrm>
              <a:off x="4513" y="952"/>
              <a:ext cx="554" cy="453"/>
            </a:xfrm>
            <a:prstGeom prst="rect">
              <a:avLst/>
            </a:prstGeom>
            <a:solidFill>
              <a:schemeClr val="hlink"/>
            </a:solidFill>
            <a:ln w="28575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1380" name="Rectangle 20"/>
            <p:cNvSpPr>
              <a:spLocks noChangeArrowheads="1"/>
            </p:cNvSpPr>
            <p:nvPr/>
          </p:nvSpPr>
          <p:spPr bwMode="auto">
            <a:xfrm>
              <a:off x="3797" y="1298"/>
              <a:ext cx="716" cy="515"/>
            </a:xfrm>
            <a:prstGeom prst="rect">
              <a:avLst/>
            </a:prstGeom>
            <a:solidFill>
              <a:srgbClr val="FF9933"/>
            </a:solidFill>
            <a:ln w="28575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1381" name="Rectangle 21"/>
            <p:cNvSpPr>
              <a:spLocks noChangeArrowheads="1"/>
            </p:cNvSpPr>
            <p:nvPr/>
          </p:nvSpPr>
          <p:spPr bwMode="auto">
            <a:xfrm>
              <a:off x="4513" y="1405"/>
              <a:ext cx="554" cy="408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546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7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Equivalent layouts</a:t>
            </a:r>
          </a:p>
        </p:txBody>
      </p:sp>
      <p:grpSp>
        <p:nvGrpSpPr>
          <p:cNvPr id="272387" name="Group 3"/>
          <p:cNvGrpSpPr>
            <a:grpSpLocks/>
          </p:cNvGrpSpPr>
          <p:nvPr/>
        </p:nvGrpSpPr>
        <p:grpSpPr bwMode="auto">
          <a:xfrm>
            <a:off x="2838450" y="2293938"/>
            <a:ext cx="3600450" cy="2879725"/>
            <a:chOff x="1066" y="1253"/>
            <a:chExt cx="2268" cy="1814"/>
          </a:xfrm>
        </p:grpSpPr>
        <p:sp>
          <p:nvSpPr>
            <p:cNvPr id="272388" name="Rectangle 4"/>
            <p:cNvSpPr>
              <a:spLocks noChangeArrowheads="1"/>
            </p:cNvSpPr>
            <p:nvPr/>
          </p:nvSpPr>
          <p:spPr bwMode="auto">
            <a:xfrm>
              <a:off x="1066" y="1253"/>
              <a:ext cx="2268" cy="1814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2389" name="Rectangle 5"/>
            <p:cNvSpPr>
              <a:spLocks noChangeArrowheads="1"/>
            </p:cNvSpPr>
            <p:nvPr/>
          </p:nvSpPr>
          <p:spPr bwMode="auto">
            <a:xfrm>
              <a:off x="1066" y="2614"/>
              <a:ext cx="907" cy="453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2390" name="Rectangle 6"/>
            <p:cNvSpPr>
              <a:spLocks noChangeArrowheads="1"/>
            </p:cNvSpPr>
            <p:nvPr/>
          </p:nvSpPr>
          <p:spPr bwMode="auto">
            <a:xfrm>
              <a:off x="1066" y="1253"/>
              <a:ext cx="453" cy="136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2391" name="Rectangle 7"/>
            <p:cNvSpPr>
              <a:spLocks noChangeArrowheads="1"/>
            </p:cNvSpPr>
            <p:nvPr/>
          </p:nvSpPr>
          <p:spPr bwMode="auto">
            <a:xfrm>
              <a:off x="1519" y="2160"/>
              <a:ext cx="454" cy="454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2392" name="Rectangle 8"/>
            <p:cNvSpPr>
              <a:spLocks noChangeArrowheads="1"/>
            </p:cNvSpPr>
            <p:nvPr/>
          </p:nvSpPr>
          <p:spPr bwMode="auto">
            <a:xfrm>
              <a:off x="1973" y="2160"/>
              <a:ext cx="453" cy="907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2393" name="Rectangle 9"/>
            <p:cNvSpPr>
              <a:spLocks noChangeArrowheads="1"/>
            </p:cNvSpPr>
            <p:nvPr/>
          </p:nvSpPr>
          <p:spPr bwMode="auto">
            <a:xfrm>
              <a:off x="2426" y="1706"/>
              <a:ext cx="454" cy="136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2394" name="Rectangle 10"/>
            <p:cNvSpPr>
              <a:spLocks noChangeArrowheads="1"/>
            </p:cNvSpPr>
            <p:nvPr/>
          </p:nvSpPr>
          <p:spPr bwMode="auto">
            <a:xfrm>
              <a:off x="2880" y="1253"/>
              <a:ext cx="454" cy="1814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2395" name="Rectangle 11"/>
            <p:cNvSpPr>
              <a:spLocks noChangeArrowheads="1"/>
            </p:cNvSpPr>
            <p:nvPr/>
          </p:nvSpPr>
          <p:spPr bwMode="auto">
            <a:xfrm>
              <a:off x="1519" y="1706"/>
              <a:ext cx="907" cy="454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2396" name="Rectangle 12"/>
            <p:cNvSpPr>
              <a:spLocks noChangeArrowheads="1"/>
            </p:cNvSpPr>
            <p:nvPr/>
          </p:nvSpPr>
          <p:spPr bwMode="auto">
            <a:xfrm>
              <a:off x="1973" y="1253"/>
              <a:ext cx="907" cy="453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72397" name="Oval 13"/>
          <p:cNvSpPr>
            <a:spLocks noChangeArrowheads="1"/>
          </p:cNvSpPr>
          <p:nvPr/>
        </p:nvSpPr>
        <p:spPr bwMode="auto">
          <a:xfrm>
            <a:off x="3470275" y="476567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2398" name="Oval 14"/>
          <p:cNvSpPr>
            <a:spLocks noChangeArrowheads="1"/>
          </p:cNvSpPr>
          <p:nvPr/>
        </p:nvSpPr>
        <p:spPr bwMode="auto">
          <a:xfrm>
            <a:off x="3787775" y="402272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2399" name="Oval 15"/>
          <p:cNvSpPr>
            <a:spLocks noChangeArrowheads="1"/>
          </p:cNvSpPr>
          <p:nvPr/>
        </p:nvSpPr>
        <p:spPr bwMode="auto">
          <a:xfrm>
            <a:off x="3057525" y="334327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2400" name="Oval 16"/>
          <p:cNvSpPr>
            <a:spLocks noChangeArrowheads="1"/>
          </p:cNvSpPr>
          <p:nvPr/>
        </p:nvSpPr>
        <p:spPr bwMode="auto">
          <a:xfrm>
            <a:off x="3775075" y="257492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2401" name="Oval 17"/>
          <p:cNvSpPr>
            <a:spLocks noChangeArrowheads="1"/>
          </p:cNvSpPr>
          <p:nvPr/>
        </p:nvSpPr>
        <p:spPr bwMode="auto">
          <a:xfrm>
            <a:off x="4873625" y="254952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2402" name="Oval 18"/>
          <p:cNvSpPr>
            <a:spLocks noChangeArrowheads="1"/>
          </p:cNvSpPr>
          <p:nvPr/>
        </p:nvSpPr>
        <p:spPr bwMode="auto">
          <a:xfrm>
            <a:off x="6010275" y="366712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2403" name="Oval 19"/>
          <p:cNvSpPr>
            <a:spLocks noChangeArrowheads="1"/>
          </p:cNvSpPr>
          <p:nvPr/>
        </p:nvSpPr>
        <p:spPr bwMode="auto">
          <a:xfrm>
            <a:off x="5318125" y="407352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2404" name="Oval 20"/>
          <p:cNvSpPr>
            <a:spLocks noChangeArrowheads="1"/>
          </p:cNvSpPr>
          <p:nvPr/>
        </p:nvSpPr>
        <p:spPr bwMode="auto">
          <a:xfrm>
            <a:off x="4549775" y="437832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2405" name="Oval 21"/>
          <p:cNvSpPr>
            <a:spLocks noChangeArrowheads="1"/>
          </p:cNvSpPr>
          <p:nvPr/>
        </p:nvSpPr>
        <p:spPr bwMode="auto">
          <a:xfrm>
            <a:off x="4213225" y="327977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2406" name="Rectangle 22"/>
          <p:cNvSpPr>
            <a:spLocks noChangeArrowheads="1"/>
          </p:cNvSpPr>
          <p:nvPr/>
        </p:nvSpPr>
        <p:spPr bwMode="auto">
          <a:xfrm>
            <a:off x="4549775" y="1538288"/>
            <a:ext cx="177800" cy="177800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2407" name="Rectangle 23"/>
          <p:cNvSpPr>
            <a:spLocks noChangeArrowheads="1"/>
          </p:cNvSpPr>
          <p:nvPr/>
        </p:nvSpPr>
        <p:spPr bwMode="auto">
          <a:xfrm>
            <a:off x="4549775" y="5753100"/>
            <a:ext cx="177800" cy="177800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2408" name="Rectangle 24"/>
          <p:cNvSpPr>
            <a:spLocks noChangeArrowheads="1"/>
          </p:cNvSpPr>
          <p:nvPr/>
        </p:nvSpPr>
        <p:spPr bwMode="auto">
          <a:xfrm>
            <a:off x="7108825" y="3644900"/>
            <a:ext cx="177800" cy="177800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2409" name="Rectangle 25"/>
          <p:cNvSpPr>
            <a:spLocks noChangeArrowheads="1"/>
          </p:cNvSpPr>
          <p:nvPr/>
        </p:nvSpPr>
        <p:spPr bwMode="auto">
          <a:xfrm>
            <a:off x="1990725" y="3644900"/>
            <a:ext cx="177800" cy="177800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54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397" grpId="0" animBg="1"/>
      <p:bldP spid="272398" grpId="0" animBg="1"/>
      <p:bldP spid="272399" grpId="0" animBg="1"/>
      <p:bldP spid="272400" grpId="0" animBg="1"/>
      <p:bldP spid="272401" grpId="0" animBg="1"/>
      <p:bldP spid="272402" grpId="0" animBg="1"/>
      <p:bldP spid="272403" grpId="0" animBg="1"/>
      <p:bldP spid="272404" grpId="0" animBg="1"/>
      <p:bldP spid="272405" grpId="0" animBg="1"/>
      <p:bldP spid="272406" grpId="0" animBg="1"/>
      <p:bldP spid="272407" grpId="0" animBg="1"/>
      <p:bldP spid="272408" grpId="0" animBg="1"/>
      <p:bldP spid="27240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410" name="Group 2"/>
          <p:cNvGrpSpPr>
            <a:grpSpLocks/>
          </p:cNvGrpSpPr>
          <p:nvPr/>
        </p:nvGrpSpPr>
        <p:grpSpPr bwMode="auto">
          <a:xfrm>
            <a:off x="2838450" y="2293938"/>
            <a:ext cx="3600450" cy="2879725"/>
            <a:chOff x="1066" y="1253"/>
            <a:chExt cx="2268" cy="1814"/>
          </a:xfrm>
        </p:grpSpPr>
        <p:sp>
          <p:nvSpPr>
            <p:cNvPr id="273411" name="Rectangle 3"/>
            <p:cNvSpPr>
              <a:spLocks noChangeArrowheads="1"/>
            </p:cNvSpPr>
            <p:nvPr/>
          </p:nvSpPr>
          <p:spPr bwMode="auto">
            <a:xfrm>
              <a:off x="1066" y="1253"/>
              <a:ext cx="2268" cy="1814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3412" name="Rectangle 4"/>
            <p:cNvSpPr>
              <a:spLocks noChangeArrowheads="1"/>
            </p:cNvSpPr>
            <p:nvPr/>
          </p:nvSpPr>
          <p:spPr bwMode="auto">
            <a:xfrm>
              <a:off x="1066" y="2614"/>
              <a:ext cx="907" cy="453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3413" name="Rectangle 5"/>
            <p:cNvSpPr>
              <a:spLocks noChangeArrowheads="1"/>
            </p:cNvSpPr>
            <p:nvPr/>
          </p:nvSpPr>
          <p:spPr bwMode="auto">
            <a:xfrm>
              <a:off x="1066" y="1253"/>
              <a:ext cx="453" cy="1361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3414" name="Rectangle 6"/>
            <p:cNvSpPr>
              <a:spLocks noChangeArrowheads="1"/>
            </p:cNvSpPr>
            <p:nvPr/>
          </p:nvSpPr>
          <p:spPr bwMode="auto">
            <a:xfrm>
              <a:off x="1519" y="2160"/>
              <a:ext cx="454" cy="454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3415" name="Rectangle 7"/>
            <p:cNvSpPr>
              <a:spLocks noChangeArrowheads="1"/>
            </p:cNvSpPr>
            <p:nvPr/>
          </p:nvSpPr>
          <p:spPr bwMode="auto">
            <a:xfrm>
              <a:off x="1973" y="2160"/>
              <a:ext cx="453" cy="907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3416" name="Rectangle 8"/>
            <p:cNvSpPr>
              <a:spLocks noChangeArrowheads="1"/>
            </p:cNvSpPr>
            <p:nvPr/>
          </p:nvSpPr>
          <p:spPr bwMode="auto">
            <a:xfrm>
              <a:off x="2426" y="1706"/>
              <a:ext cx="454" cy="1361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3417" name="Rectangle 9"/>
            <p:cNvSpPr>
              <a:spLocks noChangeArrowheads="1"/>
            </p:cNvSpPr>
            <p:nvPr/>
          </p:nvSpPr>
          <p:spPr bwMode="auto">
            <a:xfrm>
              <a:off x="2880" y="1253"/>
              <a:ext cx="454" cy="1814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3418" name="Rectangle 10"/>
            <p:cNvSpPr>
              <a:spLocks noChangeArrowheads="1"/>
            </p:cNvSpPr>
            <p:nvPr/>
          </p:nvSpPr>
          <p:spPr bwMode="auto">
            <a:xfrm>
              <a:off x="1519" y="1706"/>
              <a:ext cx="907" cy="454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3419" name="Rectangle 11"/>
            <p:cNvSpPr>
              <a:spLocks noChangeArrowheads="1"/>
            </p:cNvSpPr>
            <p:nvPr/>
          </p:nvSpPr>
          <p:spPr bwMode="auto">
            <a:xfrm>
              <a:off x="1973" y="1253"/>
              <a:ext cx="907" cy="453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73420" name="Freeform 12"/>
          <p:cNvSpPr>
            <a:spLocks/>
          </p:cNvSpPr>
          <p:nvPr/>
        </p:nvSpPr>
        <p:spPr bwMode="auto">
          <a:xfrm>
            <a:off x="3001963" y="3586163"/>
            <a:ext cx="560387" cy="1271587"/>
          </a:xfrm>
          <a:custGeom>
            <a:avLst/>
            <a:gdLst/>
            <a:ahLst/>
            <a:cxnLst>
              <a:cxn ang="0">
                <a:pos x="353" y="801"/>
              </a:cxn>
              <a:cxn ang="0">
                <a:pos x="99" y="599"/>
              </a:cxn>
              <a:cxn ang="0">
                <a:pos x="9" y="322"/>
              </a:cxn>
              <a:cxn ang="0">
                <a:pos x="46" y="0"/>
              </a:cxn>
            </a:cxnLst>
            <a:rect l="0" t="0" r="r" b="b"/>
            <a:pathLst>
              <a:path w="353" h="801">
                <a:moveTo>
                  <a:pt x="353" y="801"/>
                </a:moveTo>
                <a:cubicBezTo>
                  <a:pt x="311" y="767"/>
                  <a:pt x="156" y="679"/>
                  <a:pt x="99" y="599"/>
                </a:cubicBezTo>
                <a:cubicBezTo>
                  <a:pt x="42" y="519"/>
                  <a:pt x="18" y="422"/>
                  <a:pt x="9" y="322"/>
                </a:cubicBezTo>
                <a:cubicBezTo>
                  <a:pt x="0" y="222"/>
                  <a:pt x="38" y="67"/>
                  <a:pt x="46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21" name="Freeform 13"/>
          <p:cNvSpPr>
            <a:spLocks/>
          </p:cNvSpPr>
          <p:nvPr/>
        </p:nvSpPr>
        <p:spPr bwMode="auto">
          <a:xfrm>
            <a:off x="3551238" y="4264025"/>
            <a:ext cx="355600" cy="593725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187" y="224"/>
              </a:cxn>
              <a:cxn ang="0">
                <a:pos x="224" y="0"/>
              </a:cxn>
            </a:cxnLst>
            <a:rect l="0" t="0" r="r" b="b"/>
            <a:pathLst>
              <a:path w="224" h="374">
                <a:moveTo>
                  <a:pt x="0" y="374"/>
                </a:moveTo>
                <a:cubicBezTo>
                  <a:pt x="75" y="330"/>
                  <a:pt x="150" y="286"/>
                  <a:pt x="187" y="224"/>
                </a:cubicBezTo>
                <a:cubicBezTo>
                  <a:pt x="224" y="162"/>
                  <a:pt x="224" y="81"/>
                  <a:pt x="224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22" name="Freeform 14"/>
          <p:cNvSpPr>
            <a:spLocks/>
          </p:cNvSpPr>
          <p:nvPr/>
        </p:nvSpPr>
        <p:spPr bwMode="auto">
          <a:xfrm>
            <a:off x="5106988" y="2790825"/>
            <a:ext cx="549275" cy="1365250"/>
          </a:xfrm>
          <a:custGeom>
            <a:avLst/>
            <a:gdLst/>
            <a:ahLst/>
            <a:cxnLst>
              <a:cxn ang="0">
                <a:pos x="194" y="860"/>
              </a:cxn>
              <a:cxn ang="0">
                <a:pos x="314" y="449"/>
              </a:cxn>
              <a:cxn ang="0">
                <a:pos x="0" y="0"/>
              </a:cxn>
            </a:cxnLst>
            <a:rect l="0" t="0" r="r" b="b"/>
            <a:pathLst>
              <a:path w="346" h="860">
                <a:moveTo>
                  <a:pt x="194" y="860"/>
                </a:moveTo>
                <a:cubicBezTo>
                  <a:pt x="214" y="791"/>
                  <a:pt x="346" y="592"/>
                  <a:pt x="314" y="449"/>
                </a:cubicBezTo>
                <a:cubicBezTo>
                  <a:pt x="282" y="306"/>
                  <a:pt x="65" y="94"/>
                  <a:pt x="0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23" name="Freeform 15"/>
          <p:cNvSpPr>
            <a:spLocks/>
          </p:cNvSpPr>
          <p:nvPr/>
        </p:nvSpPr>
        <p:spPr bwMode="auto">
          <a:xfrm>
            <a:off x="3562350" y="4667250"/>
            <a:ext cx="1057275" cy="304800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464" y="172"/>
              </a:cxn>
              <a:cxn ang="0">
                <a:pos x="666" y="0"/>
              </a:cxn>
            </a:cxnLst>
            <a:rect l="0" t="0" r="r" b="b"/>
            <a:pathLst>
              <a:path w="666" h="192">
                <a:moveTo>
                  <a:pt x="0" y="120"/>
                </a:moveTo>
                <a:cubicBezTo>
                  <a:pt x="77" y="129"/>
                  <a:pt x="353" y="192"/>
                  <a:pt x="464" y="172"/>
                </a:cubicBezTo>
                <a:cubicBezTo>
                  <a:pt x="575" y="152"/>
                  <a:pt x="624" y="36"/>
                  <a:pt x="666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24" name="Freeform 16"/>
          <p:cNvSpPr>
            <a:spLocks/>
          </p:cNvSpPr>
          <p:nvPr/>
        </p:nvSpPr>
        <p:spPr bwMode="auto">
          <a:xfrm>
            <a:off x="3943350" y="2849563"/>
            <a:ext cx="342900" cy="534987"/>
          </a:xfrm>
          <a:custGeom>
            <a:avLst/>
            <a:gdLst/>
            <a:ahLst/>
            <a:cxnLst>
              <a:cxn ang="0">
                <a:pos x="216" y="337"/>
              </a:cxn>
              <a:cxn ang="0">
                <a:pos x="0" y="0"/>
              </a:cxn>
            </a:cxnLst>
            <a:rect l="0" t="0" r="r" b="b"/>
            <a:pathLst>
              <a:path w="216" h="337">
                <a:moveTo>
                  <a:pt x="216" y="337"/>
                </a:moveTo>
                <a:cubicBezTo>
                  <a:pt x="216" y="337"/>
                  <a:pt x="108" y="168"/>
                  <a:pt x="0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25" name="Freeform 17"/>
          <p:cNvSpPr>
            <a:spLocks/>
          </p:cNvSpPr>
          <p:nvPr/>
        </p:nvSpPr>
        <p:spPr bwMode="auto">
          <a:xfrm>
            <a:off x="4286250" y="3384550"/>
            <a:ext cx="1141413" cy="617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" y="97"/>
              </a:cxn>
              <a:cxn ang="0">
                <a:pos x="719" y="389"/>
              </a:cxn>
            </a:cxnLst>
            <a:rect l="0" t="0" r="r" b="b"/>
            <a:pathLst>
              <a:path w="719" h="389">
                <a:moveTo>
                  <a:pt x="0" y="0"/>
                </a:moveTo>
                <a:cubicBezTo>
                  <a:pt x="96" y="16"/>
                  <a:pt x="456" y="32"/>
                  <a:pt x="576" y="97"/>
                </a:cubicBezTo>
                <a:cubicBezTo>
                  <a:pt x="696" y="162"/>
                  <a:pt x="689" y="328"/>
                  <a:pt x="719" y="3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26" name="Freeform 18"/>
          <p:cNvSpPr>
            <a:spLocks/>
          </p:cNvSpPr>
          <p:nvPr/>
        </p:nvSpPr>
        <p:spPr bwMode="auto">
          <a:xfrm>
            <a:off x="6103938" y="3740150"/>
            <a:ext cx="938212" cy="12700"/>
          </a:xfrm>
          <a:custGeom>
            <a:avLst/>
            <a:gdLst/>
            <a:ahLst/>
            <a:cxnLst>
              <a:cxn ang="0">
                <a:pos x="0" y="8"/>
              </a:cxn>
              <a:cxn ang="0">
                <a:pos x="591" y="0"/>
              </a:cxn>
            </a:cxnLst>
            <a:rect l="0" t="0" r="r" b="b"/>
            <a:pathLst>
              <a:path w="591" h="8">
                <a:moveTo>
                  <a:pt x="0" y="8"/>
                </a:moveTo>
                <a:cubicBezTo>
                  <a:pt x="0" y="8"/>
                  <a:pt x="295" y="4"/>
                  <a:pt x="591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27" name="Freeform 19"/>
          <p:cNvSpPr>
            <a:spLocks/>
          </p:cNvSpPr>
          <p:nvPr/>
        </p:nvSpPr>
        <p:spPr bwMode="auto">
          <a:xfrm>
            <a:off x="3871913" y="4108450"/>
            <a:ext cx="593725" cy="273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4" y="172"/>
              </a:cxn>
            </a:cxnLst>
            <a:rect l="0" t="0" r="r" b="b"/>
            <a:pathLst>
              <a:path w="374" h="172">
                <a:moveTo>
                  <a:pt x="0" y="0"/>
                </a:moveTo>
                <a:cubicBezTo>
                  <a:pt x="62" y="29"/>
                  <a:pt x="296" y="136"/>
                  <a:pt x="374" y="172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28" name="Freeform 20"/>
          <p:cNvSpPr>
            <a:spLocks/>
          </p:cNvSpPr>
          <p:nvPr/>
        </p:nvSpPr>
        <p:spPr bwMode="auto">
          <a:xfrm>
            <a:off x="3883025" y="3514725"/>
            <a:ext cx="344488" cy="606425"/>
          </a:xfrm>
          <a:custGeom>
            <a:avLst/>
            <a:gdLst/>
            <a:ahLst/>
            <a:cxnLst>
              <a:cxn ang="0">
                <a:pos x="0" y="382"/>
              </a:cxn>
              <a:cxn ang="0">
                <a:pos x="217" y="0"/>
              </a:cxn>
            </a:cxnLst>
            <a:rect l="0" t="0" r="r" b="b"/>
            <a:pathLst>
              <a:path w="217" h="382">
                <a:moveTo>
                  <a:pt x="0" y="382"/>
                </a:moveTo>
                <a:cubicBezTo>
                  <a:pt x="35" y="318"/>
                  <a:pt x="172" y="80"/>
                  <a:pt x="217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29" name="Freeform 21"/>
          <p:cNvSpPr>
            <a:spLocks/>
          </p:cNvSpPr>
          <p:nvPr/>
        </p:nvSpPr>
        <p:spPr bwMode="auto">
          <a:xfrm>
            <a:off x="4418013" y="3527425"/>
            <a:ext cx="225425" cy="938213"/>
          </a:xfrm>
          <a:custGeom>
            <a:avLst/>
            <a:gdLst/>
            <a:ahLst/>
            <a:cxnLst>
              <a:cxn ang="0">
                <a:pos x="142" y="591"/>
              </a:cxn>
              <a:cxn ang="0">
                <a:pos x="0" y="0"/>
              </a:cxn>
            </a:cxnLst>
            <a:rect l="0" t="0" r="r" b="b"/>
            <a:pathLst>
              <a:path w="142" h="591">
                <a:moveTo>
                  <a:pt x="142" y="591"/>
                </a:moveTo>
                <a:cubicBezTo>
                  <a:pt x="118" y="493"/>
                  <a:pt x="30" y="123"/>
                  <a:pt x="0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30" name="Freeform 22"/>
          <p:cNvSpPr>
            <a:spLocks/>
          </p:cNvSpPr>
          <p:nvPr/>
        </p:nvSpPr>
        <p:spPr bwMode="auto">
          <a:xfrm>
            <a:off x="3871913" y="2636838"/>
            <a:ext cx="938212" cy="34925"/>
          </a:xfrm>
          <a:custGeom>
            <a:avLst/>
            <a:gdLst/>
            <a:ahLst/>
            <a:cxnLst>
              <a:cxn ang="0">
                <a:pos x="0" y="22"/>
              </a:cxn>
              <a:cxn ang="0">
                <a:pos x="591" y="0"/>
              </a:cxn>
            </a:cxnLst>
            <a:rect l="0" t="0" r="r" b="b"/>
            <a:pathLst>
              <a:path w="591" h="22">
                <a:moveTo>
                  <a:pt x="0" y="22"/>
                </a:moveTo>
                <a:cubicBezTo>
                  <a:pt x="0" y="22"/>
                  <a:pt x="295" y="11"/>
                  <a:pt x="591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31" name="Freeform 23"/>
          <p:cNvSpPr>
            <a:spLocks/>
          </p:cNvSpPr>
          <p:nvPr/>
        </p:nvSpPr>
        <p:spPr bwMode="auto">
          <a:xfrm>
            <a:off x="4298950" y="2778125"/>
            <a:ext cx="558800" cy="606425"/>
          </a:xfrm>
          <a:custGeom>
            <a:avLst/>
            <a:gdLst/>
            <a:ahLst/>
            <a:cxnLst>
              <a:cxn ang="0">
                <a:pos x="0" y="382"/>
              </a:cxn>
              <a:cxn ang="0">
                <a:pos x="352" y="0"/>
              </a:cxn>
            </a:cxnLst>
            <a:rect l="0" t="0" r="r" b="b"/>
            <a:pathLst>
              <a:path w="352" h="382">
                <a:moveTo>
                  <a:pt x="0" y="382"/>
                </a:moveTo>
                <a:cubicBezTo>
                  <a:pt x="0" y="382"/>
                  <a:pt x="176" y="191"/>
                  <a:pt x="352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32" name="Freeform 24"/>
          <p:cNvSpPr>
            <a:spLocks/>
          </p:cNvSpPr>
          <p:nvPr/>
        </p:nvSpPr>
        <p:spPr bwMode="auto">
          <a:xfrm>
            <a:off x="4643438" y="4240213"/>
            <a:ext cx="617537" cy="225425"/>
          </a:xfrm>
          <a:custGeom>
            <a:avLst/>
            <a:gdLst/>
            <a:ahLst/>
            <a:cxnLst>
              <a:cxn ang="0">
                <a:pos x="0" y="142"/>
              </a:cxn>
              <a:cxn ang="0">
                <a:pos x="389" y="0"/>
              </a:cxn>
            </a:cxnLst>
            <a:rect l="0" t="0" r="r" b="b"/>
            <a:pathLst>
              <a:path w="389" h="142">
                <a:moveTo>
                  <a:pt x="0" y="142"/>
                </a:moveTo>
                <a:cubicBezTo>
                  <a:pt x="0" y="142"/>
                  <a:pt x="194" y="71"/>
                  <a:pt x="389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33" name="Freeform 25"/>
          <p:cNvSpPr>
            <a:spLocks/>
          </p:cNvSpPr>
          <p:nvPr/>
        </p:nvSpPr>
        <p:spPr bwMode="auto">
          <a:xfrm>
            <a:off x="5414963" y="3859213"/>
            <a:ext cx="534987" cy="296862"/>
          </a:xfrm>
          <a:custGeom>
            <a:avLst/>
            <a:gdLst/>
            <a:ahLst/>
            <a:cxnLst>
              <a:cxn ang="0">
                <a:pos x="0" y="187"/>
              </a:cxn>
              <a:cxn ang="0">
                <a:pos x="337" y="0"/>
              </a:cxn>
            </a:cxnLst>
            <a:rect l="0" t="0" r="r" b="b"/>
            <a:pathLst>
              <a:path w="337" h="187">
                <a:moveTo>
                  <a:pt x="0" y="187"/>
                </a:moveTo>
                <a:cubicBezTo>
                  <a:pt x="0" y="187"/>
                  <a:pt x="168" y="93"/>
                  <a:pt x="337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34" name="Freeform 26"/>
          <p:cNvSpPr>
            <a:spLocks/>
          </p:cNvSpPr>
          <p:nvPr/>
        </p:nvSpPr>
        <p:spPr bwMode="auto">
          <a:xfrm>
            <a:off x="4964113" y="2647950"/>
            <a:ext cx="1139825" cy="962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31" y="112"/>
              </a:cxn>
              <a:cxn ang="0">
                <a:pos x="718" y="606"/>
              </a:cxn>
            </a:cxnLst>
            <a:rect l="0" t="0" r="r" b="b"/>
            <a:pathLst>
              <a:path w="718" h="606">
                <a:moveTo>
                  <a:pt x="0" y="0"/>
                </a:moveTo>
                <a:cubicBezTo>
                  <a:pt x="89" y="19"/>
                  <a:pt x="411" y="11"/>
                  <a:pt x="531" y="112"/>
                </a:cubicBezTo>
                <a:cubicBezTo>
                  <a:pt x="651" y="213"/>
                  <a:pt x="679" y="503"/>
                  <a:pt x="718" y="606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35" name="Freeform 27"/>
          <p:cNvSpPr>
            <a:spLocks/>
          </p:cNvSpPr>
          <p:nvPr/>
        </p:nvSpPr>
        <p:spPr bwMode="auto">
          <a:xfrm>
            <a:off x="4821238" y="1709738"/>
            <a:ext cx="1501775" cy="2030412"/>
          </a:xfrm>
          <a:custGeom>
            <a:avLst/>
            <a:gdLst/>
            <a:ahLst/>
            <a:cxnLst>
              <a:cxn ang="0">
                <a:pos x="815" y="1279"/>
              </a:cxn>
              <a:cxn ang="0">
                <a:pos x="920" y="913"/>
              </a:cxn>
              <a:cxn ang="0">
                <a:pos x="658" y="195"/>
              </a:cxn>
              <a:cxn ang="0">
                <a:pos x="0" y="0"/>
              </a:cxn>
            </a:cxnLst>
            <a:rect l="0" t="0" r="r" b="b"/>
            <a:pathLst>
              <a:path w="946" h="1279">
                <a:moveTo>
                  <a:pt x="815" y="1279"/>
                </a:moveTo>
                <a:cubicBezTo>
                  <a:pt x="832" y="1218"/>
                  <a:pt x="946" y="1094"/>
                  <a:pt x="920" y="913"/>
                </a:cubicBezTo>
                <a:cubicBezTo>
                  <a:pt x="894" y="732"/>
                  <a:pt x="811" y="347"/>
                  <a:pt x="658" y="195"/>
                </a:cubicBezTo>
                <a:cubicBezTo>
                  <a:pt x="505" y="43"/>
                  <a:pt x="137" y="41"/>
                  <a:pt x="0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36" name="Freeform 28"/>
          <p:cNvSpPr>
            <a:spLocks/>
          </p:cNvSpPr>
          <p:nvPr/>
        </p:nvSpPr>
        <p:spPr bwMode="auto">
          <a:xfrm>
            <a:off x="4725988" y="1793875"/>
            <a:ext cx="249237" cy="854075"/>
          </a:xfrm>
          <a:custGeom>
            <a:avLst/>
            <a:gdLst/>
            <a:ahLst/>
            <a:cxnLst>
              <a:cxn ang="0">
                <a:pos x="157" y="538"/>
              </a:cxn>
              <a:cxn ang="0">
                <a:pos x="0" y="0"/>
              </a:cxn>
            </a:cxnLst>
            <a:rect l="0" t="0" r="r" b="b"/>
            <a:pathLst>
              <a:path w="157" h="538">
                <a:moveTo>
                  <a:pt x="157" y="538"/>
                </a:moveTo>
                <a:cubicBezTo>
                  <a:pt x="157" y="538"/>
                  <a:pt x="78" y="269"/>
                  <a:pt x="0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37" name="Freeform 29"/>
          <p:cNvSpPr>
            <a:spLocks/>
          </p:cNvSpPr>
          <p:nvPr/>
        </p:nvSpPr>
        <p:spPr bwMode="auto">
          <a:xfrm>
            <a:off x="3859213" y="1757363"/>
            <a:ext cx="630237" cy="914400"/>
          </a:xfrm>
          <a:custGeom>
            <a:avLst/>
            <a:gdLst/>
            <a:ahLst/>
            <a:cxnLst>
              <a:cxn ang="0">
                <a:pos x="0" y="576"/>
              </a:cxn>
              <a:cxn ang="0">
                <a:pos x="112" y="247"/>
              </a:cxn>
              <a:cxn ang="0">
                <a:pos x="397" y="0"/>
              </a:cxn>
            </a:cxnLst>
            <a:rect l="0" t="0" r="r" b="b"/>
            <a:pathLst>
              <a:path w="397" h="576">
                <a:moveTo>
                  <a:pt x="0" y="576"/>
                </a:moveTo>
                <a:cubicBezTo>
                  <a:pt x="19" y="521"/>
                  <a:pt x="46" y="343"/>
                  <a:pt x="112" y="247"/>
                </a:cubicBezTo>
                <a:cubicBezTo>
                  <a:pt x="178" y="151"/>
                  <a:pt x="338" y="51"/>
                  <a:pt x="397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38" name="Freeform 30"/>
          <p:cNvSpPr>
            <a:spLocks/>
          </p:cNvSpPr>
          <p:nvPr/>
        </p:nvSpPr>
        <p:spPr bwMode="auto">
          <a:xfrm>
            <a:off x="3146425" y="2732088"/>
            <a:ext cx="546100" cy="700087"/>
          </a:xfrm>
          <a:custGeom>
            <a:avLst/>
            <a:gdLst/>
            <a:ahLst/>
            <a:cxnLst>
              <a:cxn ang="0">
                <a:pos x="0" y="441"/>
              </a:cxn>
              <a:cxn ang="0">
                <a:pos x="90" y="127"/>
              </a:cxn>
              <a:cxn ang="0">
                <a:pos x="344" y="0"/>
              </a:cxn>
            </a:cxnLst>
            <a:rect l="0" t="0" r="r" b="b"/>
            <a:pathLst>
              <a:path w="344" h="441">
                <a:moveTo>
                  <a:pt x="0" y="441"/>
                </a:moveTo>
                <a:cubicBezTo>
                  <a:pt x="15" y="389"/>
                  <a:pt x="33" y="200"/>
                  <a:pt x="90" y="127"/>
                </a:cubicBezTo>
                <a:cubicBezTo>
                  <a:pt x="147" y="54"/>
                  <a:pt x="291" y="26"/>
                  <a:pt x="344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39" name="Freeform 31"/>
          <p:cNvSpPr>
            <a:spLocks/>
          </p:cNvSpPr>
          <p:nvPr/>
        </p:nvSpPr>
        <p:spPr bwMode="auto">
          <a:xfrm>
            <a:off x="3146425" y="3360738"/>
            <a:ext cx="974725" cy="82550"/>
          </a:xfrm>
          <a:custGeom>
            <a:avLst/>
            <a:gdLst/>
            <a:ahLst/>
            <a:cxnLst>
              <a:cxn ang="0">
                <a:pos x="0" y="52"/>
              </a:cxn>
              <a:cxn ang="0">
                <a:pos x="614" y="0"/>
              </a:cxn>
            </a:cxnLst>
            <a:rect l="0" t="0" r="r" b="b"/>
            <a:pathLst>
              <a:path w="614" h="52">
                <a:moveTo>
                  <a:pt x="0" y="52"/>
                </a:moveTo>
                <a:cubicBezTo>
                  <a:pt x="0" y="52"/>
                  <a:pt x="307" y="26"/>
                  <a:pt x="614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40" name="Freeform 32"/>
          <p:cNvSpPr>
            <a:spLocks/>
          </p:cNvSpPr>
          <p:nvPr/>
        </p:nvSpPr>
        <p:spPr bwMode="auto">
          <a:xfrm>
            <a:off x="3135313" y="3443288"/>
            <a:ext cx="593725" cy="736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0" y="389"/>
              </a:cxn>
              <a:cxn ang="0">
                <a:pos x="374" y="449"/>
              </a:cxn>
            </a:cxnLst>
            <a:rect l="0" t="0" r="r" b="b"/>
            <a:pathLst>
              <a:path w="374" h="464">
                <a:moveTo>
                  <a:pt x="0" y="0"/>
                </a:moveTo>
                <a:cubicBezTo>
                  <a:pt x="15" y="65"/>
                  <a:pt x="28" y="314"/>
                  <a:pt x="90" y="389"/>
                </a:cubicBezTo>
                <a:cubicBezTo>
                  <a:pt x="152" y="464"/>
                  <a:pt x="315" y="437"/>
                  <a:pt x="374" y="44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41" name="Freeform 33"/>
          <p:cNvSpPr>
            <a:spLocks/>
          </p:cNvSpPr>
          <p:nvPr/>
        </p:nvSpPr>
        <p:spPr bwMode="auto">
          <a:xfrm>
            <a:off x="3043238" y="1709738"/>
            <a:ext cx="1362075" cy="1709737"/>
          </a:xfrm>
          <a:custGeom>
            <a:avLst/>
            <a:gdLst/>
            <a:ahLst/>
            <a:cxnLst>
              <a:cxn ang="0">
                <a:pos x="58" y="1077"/>
              </a:cxn>
              <a:cxn ang="0">
                <a:pos x="133" y="217"/>
              </a:cxn>
              <a:cxn ang="0">
                <a:pos x="858" y="0"/>
              </a:cxn>
            </a:cxnLst>
            <a:rect l="0" t="0" r="r" b="b"/>
            <a:pathLst>
              <a:path w="858" h="1077">
                <a:moveTo>
                  <a:pt x="58" y="1077"/>
                </a:moveTo>
                <a:cubicBezTo>
                  <a:pt x="70" y="934"/>
                  <a:pt x="0" y="396"/>
                  <a:pt x="133" y="217"/>
                </a:cubicBezTo>
                <a:cubicBezTo>
                  <a:pt x="266" y="38"/>
                  <a:pt x="707" y="45"/>
                  <a:pt x="858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42" name="Freeform 34"/>
          <p:cNvSpPr>
            <a:spLocks/>
          </p:cNvSpPr>
          <p:nvPr/>
        </p:nvSpPr>
        <p:spPr bwMode="auto">
          <a:xfrm>
            <a:off x="2054225" y="3267075"/>
            <a:ext cx="962025" cy="447675"/>
          </a:xfrm>
          <a:custGeom>
            <a:avLst/>
            <a:gdLst/>
            <a:ahLst/>
            <a:cxnLst>
              <a:cxn ang="0">
                <a:pos x="0" y="282"/>
              </a:cxn>
              <a:cxn ang="0">
                <a:pos x="277" y="36"/>
              </a:cxn>
              <a:cxn ang="0">
                <a:pos x="591" y="65"/>
              </a:cxn>
            </a:cxnLst>
            <a:rect l="0" t="0" r="r" b="b"/>
            <a:pathLst>
              <a:path w="591" h="282">
                <a:moveTo>
                  <a:pt x="0" y="282"/>
                </a:moveTo>
                <a:cubicBezTo>
                  <a:pt x="89" y="177"/>
                  <a:pt x="178" y="72"/>
                  <a:pt x="277" y="36"/>
                </a:cubicBezTo>
                <a:cubicBezTo>
                  <a:pt x="376" y="0"/>
                  <a:pt x="483" y="32"/>
                  <a:pt x="591" y="65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43" name="Rectangle 35"/>
          <p:cNvSpPr>
            <a:spLocks noChangeArrowheads="1"/>
          </p:cNvSpPr>
          <p:nvPr/>
        </p:nvSpPr>
        <p:spPr bwMode="auto">
          <a:xfrm>
            <a:off x="2079625" y="1627188"/>
            <a:ext cx="5116513" cy="4214812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44" name="Rectangle 3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Equivalent layouts</a:t>
            </a:r>
          </a:p>
        </p:txBody>
      </p:sp>
      <p:sp>
        <p:nvSpPr>
          <p:cNvPr id="273445" name="Oval 37"/>
          <p:cNvSpPr>
            <a:spLocks noChangeArrowheads="1"/>
          </p:cNvSpPr>
          <p:nvPr/>
        </p:nvSpPr>
        <p:spPr bwMode="auto">
          <a:xfrm>
            <a:off x="3470275" y="476567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46" name="Oval 38"/>
          <p:cNvSpPr>
            <a:spLocks noChangeArrowheads="1"/>
          </p:cNvSpPr>
          <p:nvPr/>
        </p:nvSpPr>
        <p:spPr bwMode="auto">
          <a:xfrm>
            <a:off x="3787775" y="402272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47" name="Oval 39"/>
          <p:cNvSpPr>
            <a:spLocks noChangeArrowheads="1"/>
          </p:cNvSpPr>
          <p:nvPr/>
        </p:nvSpPr>
        <p:spPr bwMode="auto">
          <a:xfrm>
            <a:off x="3057525" y="334327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48" name="Oval 40"/>
          <p:cNvSpPr>
            <a:spLocks noChangeArrowheads="1"/>
          </p:cNvSpPr>
          <p:nvPr/>
        </p:nvSpPr>
        <p:spPr bwMode="auto">
          <a:xfrm>
            <a:off x="3775075" y="257492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49" name="Oval 41"/>
          <p:cNvSpPr>
            <a:spLocks noChangeArrowheads="1"/>
          </p:cNvSpPr>
          <p:nvPr/>
        </p:nvSpPr>
        <p:spPr bwMode="auto">
          <a:xfrm>
            <a:off x="4873625" y="254952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50" name="Oval 42"/>
          <p:cNvSpPr>
            <a:spLocks noChangeArrowheads="1"/>
          </p:cNvSpPr>
          <p:nvPr/>
        </p:nvSpPr>
        <p:spPr bwMode="auto">
          <a:xfrm>
            <a:off x="6010275" y="366712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51" name="Oval 43"/>
          <p:cNvSpPr>
            <a:spLocks noChangeArrowheads="1"/>
          </p:cNvSpPr>
          <p:nvPr/>
        </p:nvSpPr>
        <p:spPr bwMode="auto">
          <a:xfrm>
            <a:off x="5318125" y="407352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52" name="Oval 44"/>
          <p:cNvSpPr>
            <a:spLocks noChangeArrowheads="1"/>
          </p:cNvSpPr>
          <p:nvPr/>
        </p:nvSpPr>
        <p:spPr bwMode="auto">
          <a:xfrm>
            <a:off x="4549775" y="437832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53" name="Oval 45"/>
          <p:cNvSpPr>
            <a:spLocks noChangeArrowheads="1"/>
          </p:cNvSpPr>
          <p:nvPr/>
        </p:nvSpPr>
        <p:spPr bwMode="auto">
          <a:xfrm>
            <a:off x="4213225" y="327977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54" name="Rectangle 46"/>
          <p:cNvSpPr>
            <a:spLocks noChangeArrowheads="1"/>
          </p:cNvSpPr>
          <p:nvPr/>
        </p:nvSpPr>
        <p:spPr bwMode="auto">
          <a:xfrm>
            <a:off x="7108825" y="3644900"/>
            <a:ext cx="177800" cy="177800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55" name="Freeform 47"/>
          <p:cNvSpPr>
            <a:spLocks/>
          </p:cNvSpPr>
          <p:nvPr/>
        </p:nvSpPr>
        <p:spPr bwMode="auto">
          <a:xfrm>
            <a:off x="3449638" y="5046663"/>
            <a:ext cx="1181100" cy="795337"/>
          </a:xfrm>
          <a:custGeom>
            <a:avLst/>
            <a:gdLst/>
            <a:ahLst/>
            <a:cxnLst>
              <a:cxn ang="0">
                <a:pos x="744" y="501"/>
              </a:cxn>
              <a:cxn ang="0">
                <a:pos x="116" y="277"/>
              </a:cxn>
              <a:cxn ang="0">
                <a:pos x="49" y="0"/>
              </a:cxn>
            </a:cxnLst>
            <a:rect l="0" t="0" r="r" b="b"/>
            <a:pathLst>
              <a:path w="744" h="501">
                <a:moveTo>
                  <a:pt x="744" y="501"/>
                </a:moveTo>
                <a:cubicBezTo>
                  <a:pt x="488" y="431"/>
                  <a:pt x="232" y="361"/>
                  <a:pt x="116" y="277"/>
                </a:cubicBezTo>
                <a:cubicBezTo>
                  <a:pt x="0" y="193"/>
                  <a:pt x="24" y="96"/>
                  <a:pt x="49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56" name="Freeform 48"/>
          <p:cNvSpPr>
            <a:spLocks/>
          </p:cNvSpPr>
          <p:nvPr/>
        </p:nvSpPr>
        <p:spPr bwMode="auto">
          <a:xfrm>
            <a:off x="4643438" y="4725988"/>
            <a:ext cx="11112" cy="1139825"/>
          </a:xfrm>
          <a:custGeom>
            <a:avLst/>
            <a:gdLst/>
            <a:ahLst/>
            <a:cxnLst>
              <a:cxn ang="0">
                <a:pos x="0" y="718"/>
              </a:cxn>
              <a:cxn ang="0">
                <a:pos x="7" y="0"/>
              </a:cxn>
            </a:cxnLst>
            <a:rect l="0" t="0" r="r" b="b"/>
            <a:pathLst>
              <a:path w="7" h="718">
                <a:moveTo>
                  <a:pt x="0" y="718"/>
                </a:moveTo>
                <a:cubicBezTo>
                  <a:pt x="0" y="718"/>
                  <a:pt x="3" y="359"/>
                  <a:pt x="7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57" name="Freeform 49"/>
          <p:cNvSpPr>
            <a:spLocks/>
          </p:cNvSpPr>
          <p:nvPr/>
        </p:nvSpPr>
        <p:spPr bwMode="auto">
          <a:xfrm>
            <a:off x="4667250" y="4370388"/>
            <a:ext cx="771525" cy="1460500"/>
          </a:xfrm>
          <a:custGeom>
            <a:avLst/>
            <a:gdLst/>
            <a:ahLst/>
            <a:cxnLst>
              <a:cxn ang="0">
                <a:pos x="0" y="920"/>
              </a:cxn>
              <a:cxn ang="0">
                <a:pos x="389" y="651"/>
              </a:cxn>
              <a:cxn ang="0">
                <a:pos x="486" y="0"/>
              </a:cxn>
            </a:cxnLst>
            <a:rect l="0" t="0" r="r" b="b"/>
            <a:pathLst>
              <a:path w="486" h="920">
                <a:moveTo>
                  <a:pt x="0" y="920"/>
                </a:moveTo>
                <a:cubicBezTo>
                  <a:pt x="65" y="875"/>
                  <a:pt x="308" y="804"/>
                  <a:pt x="389" y="651"/>
                </a:cubicBezTo>
                <a:cubicBezTo>
                  <a:pt x="470" y="498"/>
                  <a:pt x="466" y="136"/>
                  <a:pt x="486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58" name="Freeform 50"/>
          <p:cNvSpPr>
            <a:spLocks/>
          </p:cNvSpPr>
          <p:nvPr/>
        </p:nvSpPr>
        <p:spPr bwMode="auto">
          <a:xfrm>
            <a:off x="4630738" y="3943350"/>
            <a:ext cx="1565275" cy="1887538"/>
          </a:xfrm>
          <a:custGeom>
            <a:avLst/>
            <a:gdLst/>
            <a:ahLst/>
            <a:cxnLst>
              <a:cxn ang="0">
                <a:pos x="0" y="1189"/>
              </a:cxn>
              <a:cxn ang="0">
                <a:pos x="831" y="920"/>
              </a:cxn>
              <a:cxn ang="0">
                <a:pos x="928" y="0"/>
              </a:cxn>
            </a:cxnLst>
            <a:rect l="0" t="0" r="r" b="b"/>
            <a:pathLst>
              <a:path w="986" h="1189">
                <a:moveTo>
                  <a:pt x="0" y="1189"/>
                </a:moveTo>
                <a:cubicBezTo>
                  <a:pt x="138" y="1144"/>
                  <a:pt x="676" y="1118"/>
                  <a:pt x="831" y="920"/>
                </a:cubicBezTo>
                <a:cubicBezTo>
                  <a:pt x="986" y="722"/>
                  <a:pt x="908" y="192"/>
                  <a:pt x="928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59" name="Freeform 51"/>
          <p:cNvSpPr>
            <a:spLocks/>
          </p:cNvSpPr>
          <p:nvPr/>
        </p:nvSpPr>
        <p:spPr bwMode="auto">
          <a:xfrm>
            <a:off x="2078038" y="3705225"/>
            <a:ext cx="1306512" cy="1263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5" y="673"/>
              </a:cxn>
              <a:cxn ang="0">
                <a:pos x="823" y="740"/>
              </a:cxn>
            </a:cxnLst>
            <a:rect l="0" t="0" r="r" b="b"/>
            <a:pathLst>
              <a:path w="823" h="796">
                <a:moveTo>
                  <a:pt x="0" y="0"/>
                </a:moveTo>
                <a:cubicBezTo>
                  <a:pt x="43" y="272"/>
                  <a:pt x="88" y="550"/>
                  <a:pt x="225" y="673"/>
                </a:cubicBezTo>
                <a:cubicBezTo>
                  <a:pt x="362" y="796"/>
                  <a:pt x="699" y="726"/>
                  <a:pt x="823" y="74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60" name="Rectangle 52"/>
          <p:cNvSpPr>
            <a:spLocks noChangeArrowheads="1"/>
          </p:cNvSpPr>
          <p:nvPr/>
        </p:nvSpPr>
        <p:spPr bwMode="auto">
          <a:xfrm>
            <a:off x="4549775" y="1538288"/>
            <a:ext cx="177800" cy="177800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61" name="Rectangle 53"/>
          <p:cNvSpPr>
            <a:spLocks noChangeArrowheads="1"/>
          </p:cNvSpPr>
          <p:nvPr/>
        </p:nvSpPr>
        <p:spPr bwMode="auto">
          <a:xfrm>
            <a:off x="4549775" y="5753100"/>
            <a:ext cx="177800" cy="177800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3462" name="Rectangle 54"/>
          <p:cNvSpPr>
            <a:spLocks noChangeArrowheads="1"/>
          </p:cNvSpPr>
          <p:nvPr/>
        </p:nvSpPr>
        <p:spPr bwMode="auto">
          <a:xfrm>
            <a:off x="1990725" y="3644900"/>
            <a:ext cx="177800" cy="177800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104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3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3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3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3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3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3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3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3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3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3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3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7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73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73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73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7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73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73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73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73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73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73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20" grpId="0" animBg="1"/>
      <p:bldP spid="273421" grpId="0" animBg="1"/>
      <p:bldP spid="273422" grpId="0" animBg="1"/>
      <p:bldP spid="273423" grpId="0" animBg="1"/>
      <p:bldP spid="273424" grpId="0" animBg="1"/>
      <p:bldP spid="273425" grpId="0" animBg="1"/>
      <p:bldP spid="273426" grpId="0" animBg="1"/>
      <p:bldP spid="273427" grpId="0" animBg="1"/>
      <p:bldP spid="273428" grpId="0" animBg="1"/>
      <p:bldP spid="273429" grpId="0" animBg="1"/>
      <p:bldP spid="273430" grpId="0" animBg="1"/>
      <p:bldP spid="273431" grpId="0" animBg="1"/>
      <p:bldP spid="273432" grpId="0" animBg="1"/>
      <p:bldP spid="273433" grpId="0" animBg="1"/>
      <p:bldP spid="273434" grpId="0" animBg="1"/>
      <p:bldP spid="273435" grpId="0" animBg="1"/>
      <p:bldP spid="273436" grpId="0" animBg="1"/>
      <p:bldP spid="273437" grpId="0" animBg="1"/>
      <p:bldP spid="273438" grpId="0" animBg="1"/>
      <p:bldP spid="273439" grpId="0" animBg="1"/>
      <p:bldP spid="273440" grpId="0" animBg="1"/>
      <p:bldP spid="273441" grpId="0" animBg="1"/>
      <p:bldP spid="273442" grpId="0" animBg="1"/>
      <p:bldP spid="273443" grpId="0" animBg="1"/>
      <p:bldP spid="273455" grpId="0" animBg="1"/>
      <p:bldP spid="273456" grpId="0" animBg="1"/>
      <p:bldP spid="273457" grpId="0" animBg="1"/>
      <p:bldP spid="273458" grpId="0" animBg="1"/>
      <p:bldP spid="27345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Equivalent layouts</a:t>
            </a:r>
          </a:p>
        </p:txBody>
      </p:sp>
      <p:grpSp>
        <p:nvGrpSpPr>
          <p:cNvPr id="274435" name="Group 3"/>
          <p:cNvGrpSpPr>
            <a:grpSpLocks/>
          </p:cNvGrpSpPr>
          <p:nvPr/>
        </p:nvGrpSpPr>
        <p:grpSpPr bwMode="auto">
          <a:xfrm>
            <a:off x="876300" y="1954213"/>
            <a:ext cx="3449638" cy="2860675"/>
            <a:chOff x="552" y="1231"/>
            <a:chExt cx="2173" cy="1802"/>
          </a:xfrm>
        </p:grpSpPr>
        <p:grpSp>
          <p:nvGrpSpPr>
            <p:cNvPr id="274436" name="Group 4"/>
            <p:cNvGrpSpPr>
              <a:grpSpLocks/>
            </p:cNvGrpSpPr>
            <p:nvPr/>
          </p:nvGrpSpPr>
          <p:grpSpPr bwMode="auto">
            <a:xfrm>
              <a:off x="900" y="1541"/>
              <a:ext cx="1477" cy="1181"/>
              <a:chOff x="1066" y="1253"/>
              <a:chExt cx="2268" cy="1814"/>
            </a:xfrm>
          </p:grpSpPr>
          <p:sp>
            <p:nvSpPr>
              <p:cNvPr id="274437" name="Rectangle 5"/>
              <p:cNvSpPr>
                <a:spLocks noChangeArrowheads="1"/>
              </p:cNvSpPr>
              <p:nvPr/>
            </p:nvSpPr>
            <p:spPr bwMode="auto">
              <a:xfrm>
                <a:off x="1066" y="1253"/>
                <a:ext cx="2268" cy="1814"/>
              </a:xfrm>
              <a:prstGeom prst="rect">
                <a:avLst/>
              </a:prstGeom>
              <a:noFill/>
              <a:ln w="28575" algn="ctr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4438" name="Rectangle 6"/>
              <p:cNvSpPr>
                <a:spLocks noChangeArrowheads="1"/>
              </p:cNvSpPr>
              <p:nvPr/>
            </p:nvSpPr>
            <p:spPr bwMode="auto">
              <a:xfrm>
                <a:off x="1066" y="2614"/>
                <a:ext cx="907" cy="453"/>
              </a:xfrm>
              <a:prstGeom prst="rect">
                <a:avLst/>
              </a:prstGeom>
              <a:noFill/>
              <a:ln w="28575" algn="ctr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4439" name="Rectangle 7"/>
              <p:cNvSpPr>
                <a:spLocks noChangeArrowheads="1"/>
              </p:cNvSpPr>
              <p:nvPr/>
            </p:nvSpPr>
            <p:spPr bwMode="auto">
              <a:xfrm>
                <a:off x="1066" y="1253"/>
                <a:ext cx="453" cy="1361"/>
              </a:xfrm>
              <a:prstGeom prst="rect">
                <a:avLst/>
              </a:prstGeom>
              <a:noFill/>
              <a:ln w="28575" algn="ctr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4440" name="Rectangle 8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54" cy="454"/>
              </a:xfrm>
              <a:prstGeom prst="rect">
                <a:avLst/>
              </a:prstGeom>
              <a:noFill/>
              <a:ln w="28575" algn="ctr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4441" name="Rectangle 9"/>
              <p:cNvSpPr>
                <a:spLocks noChangeArrowheads="1"/>
              </p:cNvSpPr>
              <p:nvPr/>
            </p:nvSpPr>
            <p:spPr bwMode="auto">
              <a:xfrm>
                <a:off x="1973" y="2160"/>
                <a:ext cx="453" cy="907"/>
              </a:xfrm>
              <a:prstGeom prst="rect">
                <a:avLst/>
              </a:prstGeom>
              <a:noFill/>
              <a:ln w="28575" algn="ctr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4442" name="Rectangle 10"/>
              <p:cNvSpPr>
                <a:spLocks noChangeArrowheads="1"/>
              </p:cNvSpPr>
              <p:nvPr/>
            </p:nvSpPr>
            <p:spPr bwMode="auto">
              <a:xfrm>
                <a:off x="2426" y="1706"/>
                <a:ext cx="454" cy="1361"/>
              </a:xfrm>
              <a:prstGeom prst="rect">
                <a:avLst/>
              </a:prstGeom>
              <a:noFill/>
              <a:ln w="28575" algn="ctr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4443" name="Rectangle 11"/>
              <p:cNvSpPr>
                <a:spLocks noChangeArrowheads="1"/>
              </p:cNvSpPr>
              <p:nvPr/>
            </p:nvSpPr>
            <p:spPr bwMode="auto">
              <a:xfrm>
                <a:off x="2880" y="1253"/>
                <a:ext cx="454" cy="1814"/>
              </a:xfrm>
              <a:prstGeom prst="rect">
                <a:avLst/>
              </a:prstGeom>
              <a:noFill/>
              <a:ln w="28575" algn="ctr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4444" name="Rectangle 12"/>
              <p:cNvSpPr>
                <a:spLocks noChangeArrowheads="1"/>
              </p:cNvSpPr>
              <p:nvPr/>
            </p:nvSpPr>
            <p:spPr bwMode="auto">
              <a:xfrm>
                <a:off x="1519" y="1706"/>
                <a:ext cx="907" cy="454"/>
              </a:xfrm>
              <a:prstGeom prst="rect">
                <a:avLst/>
              </a:prstGeom>
              <a:noFill/>
              <a:ln w="28575" algn="ctr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4445" name="Rectangle 13"/>
              <p:cNvSpPr>
                <a:spLocks noChangeArrowheads="1"/>
              </p:cNvSpPr>
              <p:nvPr/>
            </p:nvSpPr>
            <p:spPr bwMode="auto">
              <a:xfrm>
                <a:off x="1973" y="1253"/>
                <a:ext cx="907" cy="453"/>
              </a:xfrm>
              <a:prstGeom prst="rect">
                <a:avLst/>
              </a:prstGeom>
              <a:noFill/>
              <a:ln w="28575" algn="ctr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74446" name="Freeform 14"/>
            <p:cNvSpPr>
              <a:spLocks/>
            </p:cNvSpPr>
            <p:nvPr/>
          </p:nvSpPr>
          <p:spPr bwMode="auto">
            <a:xfrm>
              <a:off x="967" y="2071"/>
              <a:ext cx="230" cy="522"/>
            </a:xfrm>
            <a:custGeom>
              <a:avLst/>
              <a:gdLst/>
              <a:ahLst/>
              <a:cxnLst>
                <a:cxn ang="0">
                  <a:pos x="353" y="801"/>
                </a:cxn>
                <a:cxn ang="0">
                  <a:pos x="99" y="599"/>
                </a:cxn>
                <a:cxn ang="0">
                  <a:pos x="9" y="322"/>
                </a:cxn>
                <a:cxn ang="0">
                  <a:pos x="46" y="0"/>
                </a:cxn>
              </a:cxnLst>
              <a:rect l="0" t="0" r="r" b="b"/>
              <a:pathLst>
                <a:path w="353" h="801">
                  <a:moveTo>
                    <a:pt x="353" y="801"/>
                  </a:moveTo>
                  <a:cubicBezTo>
                    <a:pt x="311" y="767"/>
                    <a:pt x="156" y="679"/>
                    <a:pt x="99" y="599"/>
                  </a:cubicBezTo>
                  <a:cubicBezTo>
                    <a:pt x="42" y="519"/>
                    <a:pt x="18" y="422"/>
                    <a:pt x="9" y="322"/>
                  </a:cubicBezTo>
                  <a:cubicBezTo>
                    <a:pt x="0" y="222"/>
                    <a:pt x="38" y="67"/>
                    <a:pt x="46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47" name="Freeform 15"/>
            <p:cNvSpPr>
              <a:spLocks/>
            </p:cNvSpPr>
            <p:nvPr/>
          </p:nvSpPr>
          <p:spPr bwMode="auto">
            <a:xfrm>
              <a:off x="1192" y="2349"/>
              <a:ext cx="146" cy="244"/>
            </a:xfrm>
            <a:custGeom>
              <a:avLst/>
              <a:gdLst/>
              <a:ahLst/>
              <a:cxnLst>
                <a:cxn ang="0">
                  <a:pos x="0" y="374"/>
                </a:cxn>
                <a:cxn ang="0">
                  <a:pos x="187" y="224"/>
                </a:cxn>
                <a:cxn ang="0">
                  <a:pos x="224" y="0"/>
                </a:cxn>
              </a:cxnLst>
              <a:rect l="0" t="0" r="r" b="b"/>
              <a:pathLst>
                <a:path w="224" h="374">
                  <a:moveTo>
                    <a:pt x="0" y="374"/>
                  </a:moveTo>
                  <a:cubicBezTo>
                    <a:pt x="75" y="330"/>
                    <a:pt x="150" y="286"/>
                    <a:pt x="187" y="224"/>
                  </a:cubicBezTo>
                  <a:cubicBezTo>
                    <a:pt x="224" y="162"/>
                    <a:pt x="224" y="81"/>
                    <a:pt x="224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48" name="Freeform 16"/>
            <p:cNvSpPr>
              <a:spLocks/>
            </p:cNvSpPr>
            <p:nvPr/>
          </p:nvSpPr>
          <p:spPr bwMode="auto">
            <a:xfrm>
              <a:off x="1831" y="1745"/>
              <a:ext cx="225" cy="560"/>
            </a:xfrm>
            <a:custGeom>
              <a:avLst/>
              <a:gdLst/>
              <a:ahLst/>
              <a:cxnLst>
                <a:cxn ang="0">
                  <a:pos x="194" y="860"/>
                </a:cxn>
                <a:cxn ang="0">
                  <a:pos x="314" y="449"/>
                </a:cxn>
                <a:cxn ang="0">
                  <a:pos x="0" y="0"/>
                </a:cxn>
              </a:cxnLst>
              <a:rect l="0" t="0" r="r" b="b"/>
              <a:pathLst>
                <a:path w="346" h="860">
                  <a:moveTo>
                    <a:pt x="194" y="860"/>
                  </a:moveTo>
                  <a:cubicBezTo>
                    <a:pt x="214" y="791"/>
                    <a:pt x="346" y="592"/>
                    <a:pt x="314" y="449"/>
                  </a:cubicBezTo>
                  <a:cubicBezTo>
                    <a:pt x="282" y="306"/>
                    <a:pt x="65" y="94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49" name="Freeform 17"/>
            <p:cNvSpPr>
              <a:spLocks/>
            </p:cNvSpPr>
            <p:nvPr/>
          </p:nvSpPr>
          <p:spPr bwMode="auto">
            <a:xfrm>
              <a:off x="1197" y="2515"/>
              <a:ext cx="434" cy="125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464" y="172"/>
                </a:cxn>
                <a:cxn ang="0">
                  <a:pos x="666" y="0"/>
                </a:cxn>
              </a:cxnLst>
              <a:rect l="0" t="0" r="r" b="b"/>
              <a:pathLst>
                <a:path w="666" h="192">
                  <a:moveTo>
                    <a:pt x="0" y="120"/>
                  </a:moveTo>
                  <a:cubicBezTo>
                    <a:pt x="77" y="129"/>
                    <a:pt x="353" y="192"/>
                    <a:pt x="464" y="172"/>
                  </a:cubicBezTo>
                  <a:cubicBezTo>
                    <a:pt x="575" y="152"/>
                    <a:pt x="624" y="36"/>
                    <a:pt x="666" y="0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50" name="Freeform 18"/>
            <p:cNvSpPr>
              <a:spLocks/>
            </p:cNvSpPr>
            <p:nvPr/>
          </p:nvSpPr>
          <p:spPr bwMode="auto">
            <a:xfrm>
              <a:off x="1353" y="1769"/>
              <a:ext cx="141" cy="219"/>
            </a:xfrm>
            <a:custGeom>
              <a:avLst/>
              <a:gdLst/>
              <a:ahLst/>
              <a:cxnLst>
                <a:cxn ang="0">
                  <a:pos x="216" y="337"/>
                </a:cxn>
                <a:cxn ang="0">
                  <a:pos x="0" y="0"/>
                </a:cxn>
              </a:cxnLst>
              <a:rect l="0" t="0" r="r" b="b"/>
              <a:pathLst>
                <a:path w="216" h="337">
                  <a:moveTo>
                    <a:pt x="216" y="337"/>
                  </a:moveTo>
                  <a:cubicBezTo>
                    <a:pt x="216" y="337"/>
                    <a:pt x="108" y="168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51" name="Freeform 19"/>
            <p:cNvSpPr>
              <a:spLocks/>
            </p:cNvSpPr>
            <p:nvPr/>
          </p:nvSpPr>
          <p:spPr bwMode="auto">
            <a:xfrm>
              <a:off x="1494" y="1988"/>
              <a:ext cx="468" cy="2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6" y="97"/>
                </a:cxn>
                <a:cxn ang="0">
                  <a:pos x="719" y="389"/>
                </a:cxn>
              </a:cxnLst>
              <a:rect l="0" t="0" r="r" b="b"/>
              <a:pathLst>
                <a:path w="719" h="389">
                  <a:moveTo>
                    <a:pt x="0" y="0"/>
                  </a:moveTo>
                  <a:cubicBezTo>
                    <a:pt x="96" y="16"/>
                    <a:pt x="456" y="32"/>
                    <a:pt x="576" y="97"/>
                  </a:cubicBezTo>
                  <a:cubicBezTo>
                    <a:pt x="696" y="162"/>
                    <a:pt x="689" y="328"/>
                    <a:pt x="719" y="389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52" name="Freeform 20"/>
            <p:cNvSpPr>
              <a:spLocks/>
            </p:cNvSpPr>
            <p:nvPr/>
          </p:nvSpPr>
          <p:spPr bwMode="auto">
            <a:xfrm>
              <a:off x="2240" y="2134"/>
              <a:ext cx="385" cy="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591" y="0"/>
                </a:cxn>
              </a:cxnLst>
              <a:rect l="0" t="0" r="r" b="b"/>
              <a:pathLst>
                <a:path w="591" h="8">
                  <a:moveTo>
                    <a:pt x="0" y="8"/>
                  </a:moveTo>
                  <a:cubicBezTo>
                    <a:pt x="0" y="8"/>
                    <a:pt x="295" y="4"/>
                    <a:pt x="591" y="0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53" name="Freeform 21"/>
            <p:cNvSpPr>
              <a:spLocks/>
            </p:cNvSpPr>
            <p:nvPr/>
          </p:nvSpPr>
          <p:spPr bwMode="auto">
            <a:xfrm>
              <a:off x="1324" y="2285"/>
              <a:ext cx="243" cy="1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4" y="172"/>
                </a:cxn>
              </a:cxnLst>
              <a:rect l="0" t="0" r="r" b="b"/>
              <a:pathLst>
                <a:path w="374" h="172">
                  <a:moveTo>
                    <a:pt x="0" y="0"/>
                  </a:moveTo>
                  <a:cubicBezTo>
                    <a:pt x="62" y="29"/>
                    <a:pt x="296" y="136"/>
                    <a:pt x="374" y="172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54" name="Freeform 22"/>
            <p:cNvSpPr>
              <a:spLocks/>
            </p:cNvSpPr>
            <p:nvPr/>
          </p:nvSpPr>
          <p:spPr bwMode="auto">
            <a:xfrm>
              <a:off x="1328" y="2042"/>
              <a:ext cx="142" cy="249"/>
            </a:xfrm>
            <a:custGeom>
              <a:avLst/>
              <a:gdLst/>
              <a:ahLst/>
              <a:cxnLst>
                <a:cxn ang="0">
                  <a:pos x="0" y="382"/>
                </a:cxn>
                <a:cxn ang="0">
                  <a:pos x="217" y="0"/>
                </a:cxn>
              </a:cxnLst>
              <a:rect l="0" t="0" r="r" b="b"/>
              <a:pathLst>
                <a:path w="217" h="382">
                  <a:moveTo>
                    <a:pt x="0" y="382"/>
                  </a:moveTo>
                  <a:cubicBezTo>
                    <a:pt x="35" y="318"/>
                    <a:pt x="172" y="80"/>
                    <a:pt x="217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55" name="Freeform 23"/>
            <p:cNvSpPr>
              <a:spLocks/>
            </p:cNvSpPr>
            <p:nvPr/>
          </p:nvSpPr>
          <p:spPr bwMode="auto">
            <a:xfrm>
              <a:off x="1548" y="2047"/>
              <a:ext cx="92" cy="385"/>
            </a:xfrm>
            <a:custGeom>
              <a:avLst/>
              <a:gdLst/>
              <a:ahLst/>
              <a:cxnLst>
                <a:cxn ang="0">
                  <a:pos x="142" y="591"/>
                </a:cxn>
                <a:cxn ang="0">
                  <a:pos x="0" y="0"/>
                </a:cxn>
              </a:cxnLst>
              <a:rect l="0" t="0" r="r" b="b"/>
              <a:pathLst>
                <a:path w="142" h="591">
                  <a:moveTo>
                    <a:pt x="142" y="591"/>
                  </a:moveTo>
                  <a:cubicBezTo>
                    <a:pt x="118" y="493"/>
                    <a:pt x="30" y="123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56" name="Freeform 24"/>
            <p:cNvSpPr>
              <a:spLocks/>
            </p:cNvSpPr>
            <p:nvPr/>
          </p:nvSpPr>
          <p:spPr bwMode="auto">
            <a:xfrm>
              <a:off x="1324" y="1682"/>
              <a:ext cx="385" cy="14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91" y="0"/>
                </a:cxn>
              </a:cxnLst>
              <a:rect l="0" t="0" r="r" b="b"/>
              <a:pathLst>
                <a:path w="591" h="22">
                  <a:moveTo>
                    <a:pt x="0" y="22"/>
                  </a:moveTo>
                  <a:cubicBezTo>
                    <a:pt x="0" y="22"/>
                    <a:pt x="295" y="11"/>
                    <a:pt x="591" y="0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57" name="Freeform 25"/>
            <p:cNvSpPr>
              <a:spLocks/>
            </p:cNvSpPr>
            <p:nvPr/>
          </p:nvSpPr>
          <p:spPr bwMode="auto">
            <a:xfrm>
              <a:off x="1499" y="1740"/>
              <a:ext cx="229" cy="248"/>
            </a:xfrm>
            <a:custGeom>
              <a:avLst/>
              <a:gdLst/>
              <a:ahLst/>
              <a:cxnLst>
                <a:cxn ang="0">
                  <a:pos x="0" y="382"/>
                </a:cxn>
                <a:cxn ang="0">
                  <a:pos x="352" y="0"/>
                </a:cxn>
              </a:cxnLst>
              <a:rect l="0" t="0" r="r" b="b"/>
              <a:pathLst>
                <a:path w="352" h="382">
                  <a:moveTo>
                    <a:pt x="0" y="382"/>
                  </a:moveTo>
                  <a:cubicBezTo>
                    <a:pt x="0" y="382"/>
                    <a:pt x="176" y="191"/>
                    <a:pt x="352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58" name="Freeform 26"/>
            <p:cNvSpPr>
              <a:spLocks/>
            </p:cNvSpPr>
            <p:nvPr/>
          </p:nvSpPr>
          <p:spPr bwMode="auto">
            <a:xfrm>
              <a:off x="1640" y="2339"/>
              <a:ext cx="254" cy="93"/>
            </a:xfrm>
            <a:custGeom>
              <a:avLst/>
              <a:gdLst/>
              <a:ahLst/>
              <a:cxnLst>
                <a:cxn ang="0">
                  <a:pos x="0" y="142"/>
                </a:cxn>
                <a:cxn ang="0">
                  <a:pos x="389" y="0"/>
                </a:cxn>
              </a:cxnLst>
              <a:rect l="0" t="0" r="r" b="b"/>
              <a:pathLst>
                <a:path w="389" h="142">
                  <a:moveTo>
                    <a:pt x="0" y="142"/>
                  </a:moveTo>
                  <a:cubicBezTo>
                    <a:pt x="0" y="142"/>
                    <a:pt x="194" y="71"/>
                    <a:pt x="389" y="0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59" name="Freeform 27"/>
            <p:cNvSpPr>
              <a:spLocks/>
            </p:cNvSpPr>
            <p:nvPr/>
          </p:nvSpPr>
          <p:spPr bwMode="auto">
            <a:xfrm>
              <a:off x="1957" y="2183"/>
              <a:ext cx="220" cy="122"/>
            </a:xfrm>
            <a:custGeom>
              <a:avLst/>
              <a:gdLst/>
              <a:ahLst/>
              <a:cxnLst>
                <a:cxn ang="0">
                  <a:pos x="0" y="187"/>
                </a:cxn>
                <a:cxn ang="0">
                  <a:pos x="337" y="0"/>
                </a:cxn>
              </a:cxnLst>
              <a:rect l="0" t="0" r="r" b="b"/>
              <a:pathLst>
                <a:path w="337" h="187">
                  <a:moveTo>
                    <a:pt x="0" y="187"/>
                  </a:moveTo>
                  <a:cubicBezTo>
                    <a:pt x="0" y="187"/>
                    <a:pt x="168" y="93"/>
                    <a:pt x="337" y="0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60" name="Freeform 28"/>
            <p:cNvSpPr>
              <a:spLocks/>
            </p:cNvSpPr>
            <p:nvPr/>
          </p:nvSpPr>
          <p:spPr bwMode="auto">
            <a:xfrm>
              <a:off x="1772" y="1686"/>
              <a:ext cx="468" cy="39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1" y="112"/>
                </a:cxn>
                <a:cxn ang="0">
                  <a:pos x="718" y="606"/>
                </a:cxn>
              </a:cxnLst>
              <a:rect l="0" t="0" r="r" b="b"/>
              <a:pathLst>
                <a:path w="718" h="606">
                  <a:moveTo>
                    <a:pt x="0" y="0"/>
                  </a:moveTo>
                  <a:cubicBezTo>
                    <a:pt x="89" y="19"/>
                    <a:pt x="411" y="11"/>
                    <a:pt x="531" y="112"/>
                  </a:cubicBezTo>
                  <a:cubicBezTo>
                    <a:pt x="651" y="213"/>
                    <a:pt x="679" y="503"/>
                    <a:pt x="718" y="606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61" name="Freeform 29"/>
            <p:cNvSpPr>
              <a:spLocks/>
            </p:cNvSpPr>
            <p:nvPr/>
          </p:nvSpPr>
          <p:spPr bwMode="auto">
            <a:xfrm>
              <a:off x="1713" y="1301"/>
              <a:ext cx="617" cy="833"/>
            </a:xfrm>
            <a:custGeom>
              <a:avLst/>
              <a:gdLst/>
              <a:ahLst/>
              <a:cxnLst>
                <a:cxn ang="0">
                  <a:pos x="815" y="1279"/>
                </a:cxn>
                <a:cxn ang="0">
                  <a:pos x="920" y="913"/>
                </a:cxn>
                <a:cxn ang="0">
                  <a:pos x="658" y="195"/>
                </a:cxn>
                <a:cxn ang="0">
                  <a:pos x="0" y="0"/>
                </a:cxn>
              </a:cxnLst>
              <a:rect l="0" t="0" r="r" b="b"/>
              <a:pathLst>
                <a:path w="946" h="1279">
                  <a:moveTo>
                    <a:pt x="815" y="1279"/>
                  </a:moveTo>
                  <a:cubicBezTo>
                    <a:pt x="832" y="1218"/>
                    <a:pt x="946" y="1094"/>
                    <a:pt x="920" y="913"/>
                  </a:cubicBezTo>
                  <a:cubicBezTo>
                    <a:pt x="894" y="732"/>
                    <a:pt x="811" y="347"/>
                    <a:pt x="658" y="195"/>
                  </a:cubicBezTo>
                  <a:cubicBezTo>
                    <a:pt x="505" y="43"/>
                    <a:pt x="137" y="41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62" name="Freeform 30"/>
            <p:cNvSpPr>
              <a:spLocks/>
            </p:cNvSpPr>
            <p:nvPr/>
          </p:nvSpPr>
          <p:spPr bwMode="auto">
            <a:xfrm>
              <a:off x="1674" y="1336"/>
              <a:ext cx="103" cy="350"/>
            </a:xfrm>
            <a:custGeom>
              <a:avLst/>
              <a:gdLst/>
              <a:ahLst/>
              <a:cxnLst>
                <a:cxn ang="0">
                  <a:pos x="157" y="538"/>
                </a:cxn>
                <a:cxn ang="0">
                  <a:pos x="0" y="0"/>
                </a:cxn>
              </a:cxnLst>
              <a:rect l="0" t="0" r="r" b="b"/>
              <a:pathLst>
                <a:path w="157" h="538">
                  <a:moveTo>
                    <a:pt x="157" y="538"/>
                  </a:moveTo>
                  <a:cubicBezTo>
                    <a:pt x="157" y="538"/>
                    <a:pt x="78" y="269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63" name="Freeform 31"/>
            <p:cNvSpPr>
              <a:spLocks/>
            </p:cNvSpPr>
            <p:nvPr/>
          </p:nvSpPr>
          <p:spPr bwMode="auto">
            <a:xfrm>
              <a:off x="1319" y="1321"/>
              <a:ext cx="258" cy="375"/>
            </a:xfrm>
            <a:custGeom>
              <a:avLst/>
              <a:gdLst/>
              <a:ahLst/>
              <a:cxnLst>
                <a:cxn ang="0">
                  <a:pos x="0" y="576"/>
                </a:cxn>
                <a:cxn ang="0">
                  <a:pos x="112" y="247"/>
                </a:cxn>
                <a:cxn ang="0">
                  <a:pos x="397" y="0"/>
                </a:cxn>
              </a:cxnLst>
              <a:rect l="0" t="0" r="r" b="b"/>
              <a:pathLst>
                <a:path w="397" h="576">
                  <a:moveTo>
                    <a:pt x="0" y="576"/>
                  </a:moveTo>
                  <a:cubicBezTo>
                    <a:pt x="19" y="521"/>
                    <a:pt x="46" y="343"/>
                    <a:pt x="112" y="247"/>
                  </a:cubicBezTo>
                  <a:cubicBezTo>
                    <a:pt x="178" y="151"/>
                    <a:pt x="338" y="51"/>
                    <a:pt x="397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64" name="Freeform 32"/>
            <p:cNvSpPr>
              <a:spLocks/>
            </p:cNvSpPr>
            <p:nvPr/>
          </p:nvSpPr>
          <p:spPr bwMode="auto">
            <a:xfrm>
              <a:off x="1026" y="1721"/>
              <a:ext cx="224" cy="287"/>
            </a:xfrm>
            <a:custGeom>
              <a:avLst/>
              <a:gdLst/>
              <a:ahLst/>
              <a:cxnLst>
                <a:cxn ang="0">
                  <a:pos x="0" y="441"/>
                </a:cxn>
                <a:cxn ang="0">
                  <a:pos x="90" y="127"/>
                </a:cxn>
                <a:cxn ang="0">
                  <a:pos x="344" y="0"/>
                </a:cxn>
              </a:cxnLst>
              <a:rect l="0" t="0" r="r" b="b"/>
              <a:pathLst>
                <a:path w="344" h="441">
                  <a:moveTo>
                    <a:pt x="0" y="441"/>
                  </a:moveTo>
                  <a:cubicBezTo>
                    <a:pt x="15" y="389"/>
                    <a:pt x="33" y="200"/>
                    <a:pt x="90" y="127"/>
                  </a:cubicBezTo>
                  <a:cubicBezTo>
                    <a:pt x="147" y="54"/>
                    <a:pt x="291" y="26"/>
                    <a:pt x="344" y="0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65" name="Freeform 33"/>
            <p:cNvSpPr>
              <a:spLocks/>
            </p:cNvSpPr>
            <p:nvPr/>
          </p:nvSpPr>
          <p:spPr bwMode="auto">
            <a:xfrm>
              <a:off x="1026" y="1979"/>
              <a:ext cx="400" cy="33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614" y="0"/>
                </a:cxn>
              </a:cxnLst>
              <a:rect l="0" t="0" r="r" b="b"/>
              <a:pathLst>
                <a:path w="614" h="52">
                  <a:moveTo>
                    <a:pt x="0" y="52"/>
                  </a:moveTo>
                  <a:cubicBezTo>
                    <a:pt x="0" y="52"/>
                    <a:pt x="307" y="26"/>
                    <a:pt x="614" y="0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66" name="Freeform 34"/>
            <p:cNvSpPr>
              <a:spLocks/>
            </p:cNvSpPr>
            <p:nvPr/>
          </p:nvSpPr>
          <p:spPr bwMode="auto">
            <a:xfrm>
              <a:off x="1022" y="2012"/>
              <a:ext cx="243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0" y="389"/>
                </a:cxn>
                <a:cxn ang="0">
                  <a:pos x="374" y="449"/>
                </a:cxn>
              </a:cxnLst>
              <a:rect l="0" t="0" r="r" b="b"/>
              <a:pathLst>
                <a:path w="374" h="464">
                  <a:moveTo>
                    <a:pt x="0" y="0"/>
                  </a:moveTo>
                  <a:cubicBezTo>
                    <a:pt x="15" y="65"/>
                    <a:pt x="28" y="314"/>
                    <a:pt x="90" y="389"/>
                  </a:cubicBezTo>
                  <a:cubicBezTo>
                    <a:pt x="152" y="464"/>
                    <a:pt x="315" y="437"/>
                    <a:pt x="374" y="449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67" name="Freeform 35"/>
            <p:cNvSpPr>
              <a:spLocks/>
            </p:cNvSpPr>
            <p:nvPr/>
          </p:nvSpPr>
          <p:spPr bwMode="auto">
            <a:xfrm>
              <a:off x="984" y="1301"/>
              <a:ext cx="559" cy="702"/>
            </a:xfrm>
            <a:custGeom>
              <a:avLst/>
              <a:gdLst/>
              <a:ahLst/>
              <a:cxnLst>
                <a:cxn ang="0">
                  <a:pos x="58" y="1077"/>
                </a:cxn>
                <a:cxn ang="0">
                  <a:pos x="133" y="217"/>
                </a:cxn>
                <a:cxn ang="0">
                  <a:pos x="858" y="0"/>
                </a:cxn>
              </a:cxnLst>
              <a:rect l="0" t="0" r="r" b="b"/>
              <a:pathLst>
                <a:path w="858" h="1077">
                  <a:moveTo>
                    <a:pt x="58" y="1077"/>
                  </a:moveTo>
                  <a:cubicBezTo>
                    <a:pt x="70" y="934"/>
                    <a:pt x="0" y="396"/>
                    <a:pt x="133" y="217"/>
                  </a:cubicBezTo>
                  <a:cubicBezTo>
                    <a:pt x="266" y="38"/>
                    <a:pt x="707" y="45"/>
                    <a:pt x="858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68" name="Freeform 36"/>
            <p:cNvSpPr>
              <a:spLocks/>
            </p:cNvSpPr>
            <p:nvPr/>
          </p:nvSpPr>
          <p:spPr bwMode="auto">
            <a:xfrm>
              <a:off x="578" y="1940"/>
              <a:ext cx="395" cy="184"/>
            </a:xfrm>
            <a:custGeom>
              <a:avLst/>
              <a:gdLst/>
              <a:ahLst/>
              <a:cxnLst>
                <a:cxn ang="0">
                  <a:pos x="0" y="282"/>
                </a:cxn>
                <a:cxn ang="0">
                  <a:pos x="277" y="36"/>
                </a:cxn>
                <a:cxn ang="0">
                  <a:pos x="591" y="65"/>
                </a:cxn>
              </a:cxnLst>
              <a:rect l="0" t="0" r="r" b="b"/>
              <a:pathLst>
                <a:path w="591" h="282">
                  <a:moveTo>
                    <a:pt x="0" y="282"/>
                  </a:moveTo>
                  <a:cubicBezTo>
                    <a:pt x="89" y="177"/>
                    <a:pt x="178" y="72"/>
                    <a:pt x="277" y="36"/>
                  </a:cubicBezTo>
                  <a:cubicBezTo>
                    <a:pt x="376" y="0"/>
                    <a:pt x="483" y="32"/>
                    <a:pt x="591" y="65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69" name="Rectangle 37"/>
            <p:cNvSpPr>
              <a:spLocks noChangeArrowheads="1"/>
            </p:cNvSpPr>
            <p:nvPr/>
          </p:nvSpPr>
          <p:spPr bwMode="auto">
            <a:xfrm>
              <a:off x="588" y="1267"/>
              <a:ext cx="2100" cy="173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70" name="Oval 38"/>
            <p:cNvSpPr>
              <a:spLocks noChangeArrowheads="1"/>
            </p:cNvSpPr>
            <p:nvPr/>
          </p:nvSpPr>
          <p:spPr bwMode="auto">
            <a:xfrm>
              <a:off x="1159" y="2555"/>
              <a:ext cx="78" cy="78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71" name="Oval 39"/>
            <p:cNvSpPr>
              <a:spLocks noChangeArrowheads="1"/>
            </p:cNvSpPr>
            <p:nvPr/>
          </p:nvSpPr>
          <p:spPr bwMode="auto">
            <a:xfrm>
              <a:off x="1289" y="2250"/>
              <a:ext cx="79" cy="78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72" name="Oval 40"/>
            <p:cNvSpPr>
              <a:spLocks noChangeArrowheads="1"/>
            </p:cNvSpPr>
            <p:nvPr/>
          </p:nvSpPr>
          <p:spPr bwMode="auto">
            <a:xfrm>
              <a:off x="990" y="1971"/>
              <a:ext cx="78" cy="79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73" name="Oval 41"/>
            <p:cNvSpPr>
              <a:spLocks noChangeArrowheads="1"/>
            </p:cNvSpPr>
            <p:nvPr/>
          </p:nvSpPr>
          <p:spPr bwMode="auto">
            <a:xfrm>
              <a:off x="1284" y="1656"/>
              <a:ext cx="78" cy="78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74" name="Oval 42"/>
            <p:cNvSpPr>
              <a:spLocks noChangeArrowheads="1"/>
            </p:cNvSpPr>
            <p:nvPr/>
          </p:nvSpPr>
          <p:spPr bwMode="auto">
            <a:xfrm>
              <a:off x="1735" y="1646"/>
              <a:ext cx="78" cy="78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75" name="Oval 43"/>
            <p:cNvSpPr>
              <a:spLocks noChangeArrowheads="1"/>
            </p:cNvSpPr>
            <p:nvPr/>
          </p:nvSpPr>
          <p:spPr bwMode="auto">
            <a:xfrm>
              <a:off x="2201" y="2104"/>
              <a:ext cx="78" cy="78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76" name="Oval 44"/>
            <p:cNvSpPr>
              <a:spLocks noChangeArrowheads="1"/>
            </p:cNvSpPr>
            <p:nvPr/>
          </p:nvSpPr>
          <p:spPr bwMode="auto">
            <a:xfrm>
              <a:off x="1917" y="2271"/>
              <a:ext cx="78" cy="78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77" name="Oval 45"/>
            <p:cNvSpPr>
              <a:spLocks noChangeArrowheads="1"/>
            </p:cNvSpPr>
            <p:nvPr/>
          </p:nvSpPr>
          <p:spPr bwMode="auto">
            <a:xfrm>
              <a:off x="1602" y="2396"/>
              <a:ext cx="78" cy="78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78" name="Oval 46"/>
            <p:cNvSpPr>
              <a:spLocks noChangeArrowheads="1"/>
            </p:cNvSpPr>
            <p:nvPr/>
          </p:nvSpPr>
          <p:spPr bwMode="auto">
            <a:xfrm>
              <a:off x="1464" y="1945"/>
              <a:ext cx="78" cy="79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79" name="Rectangle 47"/>
            <p:cNvSpPr>
              <a:spLocks noChangeArrowheads="1"/>
            </p:cNvSpPr>
            <p:nvPr/>
          </p:nvSpPr>
          <p:spPr bwMode="auto">
            <a:xfrm>
              <a:off x="2652" y="2095"/>
              <a:ext cx="73" cy="73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80" name="Freeform 48"/>
            <p:cNvSpPr>
              <a:spLocks/>
            </p:cNvSpPr>
            <p:nvPr/>
          </p:nvSpPr>
          <p:spPr bwMode="auto">
            <a:xfrm>
              <a:off x="1151" y="2670"/>
              <a:ext cx="484" cy="327"/>
            </a:xfrm>
            <a:custGeom>
              <a:avLst/>
              <a:gdLst/>
              <a:ahLst/>
              <a:cxnLst>
                <a:cxn ang="0">
                  <a:pos x="744" y="501"/>
                </a:cxn>
                <a:cxn ang="0">
                  <a:pos x="116" y="277"/>
                </a:cxn>
                <a:cxn ang="0">
                  <a:pos x="49" y="0"/>
                </a:cxn>
              </a:cxnLst>
              <a:rect l="0" t="0" r="r" b="b"/>
              <a:pathLst>
                <a:path w="744" h="501">
                  <a:moveTo>
                    <a:pt x="744" y="501"/>
                  </a:moveTo>
                  <a:cubicBezTo>
                    <a:pt x="488" y="431"/>
                    <a:pt x="232" y="361"/>
                    <a:pt x="116" y="277"/>
                  </a:cubicBezTo>
                  <a:cubicBezTo>
                    <a:pt x="0" y="193"/>
                    <a:pt x="24" y="96"/>
                    <a:pt x="49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81" name="Freeform 49"/>
            <p:cNvSpPr>
              <a:spLocks/>
            </p:cNvSpPr>
            <p:nvPr/>
          </p:nvSpPr>
          <p:spPr bwMode="auto">
            <a:xfrm>
              <a:off x="1640" y="2539"/>
              <a:ext cx="5" cy="467"/>
            </a:xfrm>
            <a:custGeom>
              <a:avLst/>
              <a:gdLst/>
              <a:ahLst/>
              <a:cxnLst>
                <a:cxn ang="0">
                  <a:pos x="0" y="718"/>
                </a:cxn>
                <a:cxn ang="0">
                  <a:pos x="7" y="0"/>
                </a:cxn>
              </a:cxnLst>
              <a:rect l="0" t="0" r="r" b="b"/>
              <a:pathLst>
                <a:path w="7" h="718">
                  <a:moveTo>
                    <a:pt x="0" y="718"/>
                  </a:moveTo>
                  <a:cubicBezTo>
                    <a:pt x="0" y="718"/>
                    <a:pt x="3" y="359"/>
                    <a:pt x="7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82" name="Freeform 50"/>
            <p:cNvSpPr>
              <a:spLocks/>
            </p:cNvSpPr>
            <p:nvPr/>
          </p:nvSpPr>
          <p:spPr bwMode="auto">
            <a:xfrm>
              <a:off x="1650" y="2393"/>
              <a:ext cx="317" cy="599"/>
            </a:xfrm>
            <a:custGeom>
              <a:avLst/>
              <a:gdLst/>
              <a:ahLst/>
              <a:cxnLst>
                <a:cxn ang="0">
                  <a:pos x="0" y="920"/>
                </a:cxn>
                <a:cxn ang="0">
                  <a:pos x="389" y="651"/>
                </a:cxn>
                <a:cxn ang="0">
                  <a:pos x="486" y="0"/>
                </a:cxn>
              </a:cxnLst>
              <a:rect l="0" t="0" r="r" b="b"/>
              <a:pathLst>
                <a:path w="486" h="920">
                  <a:moveTo>
                    <a:pt x="0" y="920"/>
                  </a:moveTo>
                  <a:cubicBezTo>
                    <a:pt x="65" y="875"/>
                    <a:pt x="308" y="804"/>
                    <a:pt x="389" y="651"/>
                  </a:cubicBezTo>
                  <a:cubicBezTo>
                    <a:pt x="470" y="498"/>
                    <a:pt x="466" y="136"/>
                    <a:pt x="486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83" name="Freeform 51"/>
            <p:cNvSpPr>
              <a:spLocks/>
            </p:cNvSpPr>
            <p:nvPr/>
          </p:nvSpPr>
          <p:spPr bwMode="auto">
            <a:xfrm>
              <a:off x="1635" y="2218"/>
              <a:ext cx="643" cy="774"/>
            </a:xfrm>
            <a:custGeom>
              <a:avLst/>
              <a:gdLst/>
              <a:ahLst/>
              <a:cxnLst>
                <a:cxn ang="0">
                  <a:pos x="0" y="1189"/>
                </a:cxn>
                <a:cxn ang="0">
                  <a:pos x="831" y="920"/>
                </a:cxn>
                <a:cxn ang="0">
                  <a:pos x="928" y="0"/>
                </a:cxn>
              </a:cxnLst>
              <a:rect l="0" t="0" r="r" b="b"/>
              <a:pathLst>
                <a:path w="986" h="1189">
                  <a:moveTo>
                    <a:pt x="0" y="1189"/>
                  </a:moveTo>
                  <a:cubicBezTo>
                    <a:pt x="138" y="1144"/>
                    <a:pt x="676" y="1118"/>
                    <a:pt x="831" y="920"/>
                  </a:cubicBezTo>
                  <a:cubicBezTo>
                    <a:pt x="986" y="722"/>
                    <a:pt x="908" y="192"/>
                    <a:pt x="928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84" name="Freeform 52"/>
            <p:cNvSpPr>
              <a:spLocks/>
            </p:cNvSpPr>
            <p:nvPr/>
          </p:nvSpPr>
          <p:spPr bwMode="auto">
            <a:xfrm>
              <a:off x="588" y="2120"/>
              <a:ext cx="536" cy="5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5" y="673"/>
                </a:cxn>
                <a:cxn ang="0">
                  <a:pos x="823" y="740"/>
                </a:cxn>
              </a:cxnLst>
              <a:rect l="0" t="0" r="r" b="b"/>
              <a:pathLst>
                <a:path w="823" h="796">
                  <a:moveTo>
                    <a:pt x="0" y="0"/>
                  </a:moveTo>
                  <a:cubicBezTo>
                    <a:pt x="43" y="272"/>
                    <a:pt x="88" y="550"/>
                    <a:pt x="225" y="673"/>
                  </a:cubicBezTo>
                  <a:cubicBezTo>
                    <a:pt x="362" y="796"/>
                    <a:pt x="699" y="726"/>
                    <a:pt x="823" y="740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85" name="Rectangle 53"/>
            <p:cNvSpPr>
              <a:spLocks noChangeArrowheads="1"/>
            </p:cNvSpPr>
            <p:nvPr/>
          </p:nvSpPr>
          <p:spPr bwMode="auto">
            <a:xfrm>
              <a:off x="1602" y="1231"/>
              <a:ext cx="73" cy="73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86" name="Rectangle 54"/>
            <p:cNvSpPr>
              <a:spLocks noChangeArrowheads="1"/>
            </p:cNvSpPr>
            <p:nvPr/>
          </p:nvSpPr>
          <p:spPr bwMode="auto">
            <a:xfrm>
              <a:off x="1602" y="2960"/>
              <a:ext cx="73" cy="73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4487" name="Rectangle 55"/>
            <p:cNvSpPr>
              <a:spLocks noChangeArrowheads="1"/>
            </p:cNvSpPr>
            <p:nvPr/>
          </p:nvSpPr>
          <p:spPr bwMode="auto">
            <a:xfrm>
              <a:off x="552" y="2095"/>
              <a:ext cx="73" cy="73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99919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Equivalent layouts</a:t>
            </a:r>
          </a:p>
        </p:txBody>
      </p:sp>
      <p:grpSp>
        <p:nvGrpSpPr>
          <p:cNvPr id="275459" name="Group 3"/>
          <p:cNvGrpSpPr>
            <a:grpSpLocks/>
          </p:cNvGrpSpPr>
          <p:nvPr/>
        </p:nvGrpSpPr>
        <p:grpSpPr bwMode="auto">
          <a:xfrm>
            <a:off x="1428750" y="2446338"/>
            <a:ext cx="2344738" cy="1874837"/>
            <a:chOff x="1066" y="1253"/>
            <a:chExt cx="2268" cy="1814"/>
          </a:xfrm>
        </p:grpSpPr>
        <p:sp>
          <p:nvSpPr>
            <p:cNvPr id="275460" name="Rectangle 4"/>
            <p:cNvSpPr>
              <a:spLocks noChangeArrowheads="1"/>
            </p:cNvSpPr>
            <p:nvPr/>
          </p:nvSpPr>
          <p:spPr bwMode="auto">
            <a:xfrm>
              <a:off x="1066" y="1253"/>
              <a:ext cx="2268" cy="1814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5461" name="Rectangle 5"/>
            <p:cNvSpPr>
              <a:spLocks noChangeArrowheads="1"/>
            </p:cNvSpPr>
            <p:nvPr/>
          </p:nvSpPr>
          <p:spPr bwMode="auto">
            <a:xfrm>
              <a:off x="1066" y="2614"/>
              <a:ext cx="907" cy="453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5462" name="Rectangle 6"/>
            <p:cNvSpPr>
              <a:spLocks noChangeArrowheads="1"/>
            </p:cNvSpPr>
            <p:nvPr/>
          </p:nvSpPr>
          <p:spPr bwMode="auto">
            <a:xfrm>
              <a:off x="1066" y="1253"/>
              <a:ext cx="453" cy="136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5463" name="Rectangle 7"/>
            <p:cNvSpPr>
              <a:spLocks noChangeArrowheads="1"/>
            </p:cNvSpPr>
            <p:nvPr/>
          </p:nvSpPr>
          <p:spPr bwMode="auto">
            <a:xfrm>
              <a:off x="1519" y="2160"/>
              <a:ext cx="454" cy="454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5464" name="Rectangle 8"/>
            <p:cNvSpPr>
              <a:spLocks noChangeArrowheads="1"/>
            </p:cNvSpPr>
            <p:nvPr/>
          </p:nvSpPr>
          <p:spPr bwMode="auto">
            <a:xfrm>
              <a:off x="1973" y="2160"/>
              <a:ext cx="453" cy="907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5465" name="Rectangle 9"/>
            <p:cNvSpPr>
              <a:spLocks noChangeArrowheads="1"/>
            </p:cNvSpPr>
            <p:nvPr/>
          </p:nvSpPr>
          <p:spPr bwMode="auto">
            <a:xfrm>
              <a:off x="2426" y="1706"/>
              <a:ext cx="454" cy="136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5466" name="Rectangle 10"/>
            <p:cNvSpPr>
              <a:spLocks noChangeArrowheads="1"/>
            </p:cNvSpPr>
            <p:nvPr/>
          </p:nvSpPr>
          <p:spPr bwMode="auto">
            <a:xfrm>
              <a:off x="2880" y="1253"/>
              <a:ext cx="454" cy="1814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5467" name="Rectangle 11"/>
            <p:cNvSpPr>
              <a:spLocks noChangeArrowheads="1"/>
            </p:cNvSpPr>
            <p:nvPr/>
          </p:nvSpPr>
          <p:spPr bwMode="auto">
            <a:xfrm>
              <a:off x="1519" y="1706"/>
              <a:ext cx="907" cy="454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5468" name="Rectangle 12"/>
            <p:cNvSpPr>
              <a:spLocks noChangeArrowheads="1"/>
            </p:cNvSpPr>
            <p:nvPr/>
          </p:nvSpPr>
          <p:spPr bwMode="auto">
            <a:xfrm>
              <a:off x="1973" y="1253"/>
              <a:ext cx="907" cy="453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75469" name="Group 13"/>
          <p:cNvGrpSpPr>
            <a:grpSpLocks/>
          </p:cNvGrpSpPr>
          <p:nvPr/>
        </p:nvGrpSpPr>
        <p:grpSpPr bwMode="auto">
          <a:xfrm>
            <a:off x="5694363" y="2446338"/>
            <a:ext cx="2344737" cy="1874837"/>
            <a:chOff x="3587" y="1541"/>
            <a:chExt cx="1477" cy="1181"/>
          </a:xfrm>
        </p:grpSpPr>
        <p:sp>
          <p:nvSpPr>
            <p:cNvPr id="275470" name="Rectangle 14"/>
            <p:cNvSpPr>
              <a:spLocks noChangeArrowheads="1"/>
            </p:cNvSpPr>
            <p:nvPr/>
          </p:nvSpPr>
          <p:spPr bwMode="auto">
            <a:xfrm>
              <a:off x="3587" y="1541"/>
              <a:ext cx="1477" cy="118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5471" name="Rectangle 15"/>
            <p:cNvSpPr>
              <a:spLocks noChangeArrowheads="1"/>
            </p:cNvSpPr>
            <p:nvPr/>
          </p:nvSpPr>
          <p:spPr bwMode="auto">
            <a:xfrm>
              <a:off x="3587" y="2427"/>
              <a:ext cx="591" cy="295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5472" name="Rectangle 16"/>
            <p:cNvSpPr>
              <a:spLocks noChangeArrowheads="1"/>
            </p:cNvSpPr>
            <p:nvPr/>
          </p:nvSpPr>
          <p:spPr bwMode="auto">
            <a:xfrm>
              <a:off x="3587" y="1541"/>
              <a:ext cx="295" cy="886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5473" name="Rectangle 17"/>
            <p:cNvSpPr>
              <a:spLocks noChangeArrowheads="1"/>
            </p:cNvSpPr>
            <p:nvPr/>
          </p:nvSpPr>
          <p:spPr bwMode="auto">
            <a:xfrm>
              <a:off x="4178" y="2132"/>
              <a:ext cx="235" cy="59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5474" name="Rectangle 18"/>
            <p:cNvSpPr>
              <a:spLocks noChangeArrowheads="1"/>
            </p:cNvSpPr>
            <p:nvPr/>
          </p:nvSpPr>
          <p:spPr bwMode="auto">
            <a:xfrm>
              <a:off x="4413" y="1836"/>
              <a:ext cx="355" cy="886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5475" name="Rectangle 19"/>
            <p:cNvSpPr>
              <a:spLocks noChangeArrowheads="1"/>
            </p:cNvSpPr>
            <p:nvPr/>
          </p:nvSpPr>
          <p:spPr bwMode="auto">
            <a:xfrm>
              <a:off x="4768" y="1541"/>
              <a:ext cx="296" cy="118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5476" name="Rectangle 20"/>
            <p:cNvSpPr>
              <a:spLocks noChangeArrowheads="1"/>
            </p:cNvSpPr>
            <p:nvPr/>
          </p:nvSpPr>
          <p:spPr bwMode="auto">
            <a:xfrm>
              <a:off x="3882" y="1836"/>
              <a:ext cx="531" cy="296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5477" name="Rectangle 21"/>
            <p:cNvSpPr>
              <a:spLocks noChangeArrowheads="1"/>
            </p:cNvSpPr>
            <p:nvPr/>
          </p:nvSpPr>
          <p:spPr bwMode="auto">
            <a:xfrm>
              <a:off x="4566" y="1541"/>
              <a:ext cx="202" cy="295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6105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5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American election 2012</a:t>
            </a:r>
          </a:p>
        </p:txBody>
      </p:sp>
      <p:pic>
        <p:nvPicPr>
          <p:cNvPr id="6147" name="Afbeelding 6" descr="statemap1024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5" y="1132423"/>
            <a:ext cx="4681738" cy="3122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fbeelding 8" descr="stateelec1024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262" y="3168129"/>
            <a:ext cx="4681738" cy="309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72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Equivalent layouts</a:t>
            </a:r>
          </a:p>
        </p:txBody>
      </p:sp>
      <p:grpSp>
        <p:nvGrpSpPr>
          <p:cNvPr id="276483" name="Group 3"/>
          <p:cNvGrpSpPr>
            <a:grpSpLocks/>
          </p:cNvGrpSpPr>
          <p:nvPr/>
        </p:nvGrpSpPr>
        <p:grpSpPr bwMode="auto">
          <a:xfrm>
            <a:off x="1428750" y="2446338"/>
            <a:ext cx="2344738" cy="1874837"/>
            <a:chOff x="1066" y="1253"/>
            <a:chExt cx="2268" cy="1814"/>
          </a:xfrm>
        </p:grpSpPr>
        <p:sp>
          <p:nvSpPr>
            <p:cNvPr id="276484" name="Rectangle 4"/>
            <p:cNvSpPr>
              <a:spLocks noChangeArrowheads="1"/>
            </p:cNvSpPr>
            <p:nvPr/>
          </p:nvSpPr>
          <p:spPr bwMode="auto">
            <a:xfrm>
              <a:off x="1066" y="1253"/>
              <a:ext cx="2268" cy="1814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6485" name="Rectangle 5"/>
            <p:cNvSpPr>
              <a:spLocks noChangeArrowheads="1"/>
            </p:cNvSpPr>
            <p:nvPr/>
          </p:nvSpPr>
          <p:spPr bwMode="auto">
            <a:xfrm>
              <a:off x="1066" y="2614"/>
              <a:ext cx="907" cy="453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6486" name="Rectangle 6"/>
            <p:cNvSpPr>
              <a:spLocks noChangeArrowheads="1"/>
            </p:cNvSpPr>
            <p:nvPr/>
          </p:nvSpPr>
          <p:spPr bwMode="auto">
            <a:xfrm>
              <a:off x="1066" y="1253"/>
              <a:ext cx="453" cy="1361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6487" name="Rectangle 7"/>
            <p:cNvSpPr>
              <a:spLocks noChangeArrowheads="1"/>
            </p:cNvSpPr>
            <p:nvPr/>
          </p:nvSpPr>
          <p:spPr bwMode="auto">
            <a:xfrm>
              <a:off x="1519" y="2160"/>
              <a:ext cx="454" cy="454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6488" name="Rectangle 8"/>
            <p:cNvSpPr>
              <a:spLocks noChangeArrowheads="1"/>
            </p:cNvSpPr>
            <p:nvPr/>
          </p:nvSpPr>
          <p:spPr bwMode="auto">
            <a:xfrm>
              <a:off x="1973" y="2160"/>
              <a:ext cx="453" cy="907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6489" name="Rectangle 9"/>
            <p:cNvSpPr>
              <a:spLocks noChangeArrowheads="1"/>
            </p:cNvSpPr>
            <p:nvPr/>
          </p:nvSpPr>
          <p:spPr bwMode="auto">
            <a:xfrm>
              <a:off x="2426" y="1706"/>
              <a:ext cx="454" cy="1361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6490" name="Rectangle 10"/>
            <p:cNvSpPr>
              <a:spLocks noChangeArrowheads="1"/>
            </p:cNvSpPr>
            <p:nvPr/>
          </p:nvSpPr>
          <p:spPr bwMode="auto">
            <a:xfrm>
              <a:off x="2880" y="1253"/>
              <a:ext cx="454" cy="1814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6491" name="Rectangle 11"/>
            <p:cNvSpPr>
              <a:spLocks noChangeArrowheads="1"/>
            </p:cNvSpPr>
            <p:nvPr/>
          </p:nvSpPr>
          <p:spPr bwMode="auto">
            <a:xfrm>
              <a:off x="1519" y="1706"/>
              <a:ext cx="907" cy="454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6492" name="Rectangle 12"/>
            <p:cNvSpPr>
              <a:spLocks noChangeArrowheads="1"/>
            </p:cNvSpPr>
            <p:nvPr/>
          </p:nvSpPr>
          <p:spPr bwMode="auto">
            <a:xfrm>
              <a:off x="1973" y="1253"/>
              <a:ext cx="907" cy="453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76493" name="Freeform 13"/>
          <p:cNvSpPr>
            <a:spLocks/>
          </p:cNvSpPr>
          <p:nvPr/>
        </p:nvSpPr>
        <p:spPr bwMode="auto">
          <a:xfrm>
            <a:off x="1535113" y="3287713"/>
            <a:ext cx="365125" cy="828675"/>
          </a:xfrm>
          <a:custGeom>
            <a:avLst/>
            <a:gdLst/>
            <a:ahLst/>
            <a:cxnLst>
              <a:cxn ang="0">
                <a:pos x="353" y="801"/>
              </a:cxn>
              <a:cxn ang="0">
                <a:pos x="99" y="599"/>
              </a:cxn>
              <a:cxn ang="0">
                <a:pos x="9" y="322"/>
              </a:cxn>
              <a:cxn ang="0">
                <a:pos x="46" y="0"/>
              </a:cxn>
            </a:cxnLst>
            <a:rect l="0" t="0" r="r" b="b"/>
            <a:pathLst>
              <a:path w="353" h="801">
                <a:moveTo>
                  <a:pt x="353" y="801"/>
                </a:moveTo>
                <a:cubicBezTo>
                  <a:pt x="311" y="767"/>
                  <a:pt x="156" y="679"/>
                  <a:pt x="99" y="599"/>
                </a:cubicBezTo>
                <a:cubicBezTo>
                  <a:pt x="42" y="519"/>
                  <a:pt x="18" y="422"/>
                  <a:pt x="9" y="322"/>
                </a:cubicBezTo>
                <a:cubicBezTo>
                  <a:pt x="0" y="222"/>
                  <a:pt x="38" y="67"/>
                  <a:pt x="46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494" name="Freeform 14"/>
          <p:cNvSpPr>
            <a:spLocks/>
          </p:cNvSpPr>
          <p:nvPr/>
        </p:nvSpPr>
        <p:spPr bwMode="auto">
          <a:xfrm>
            <a:off x="1892300" y="3729038"/>
            <a:ext cx="231775" cy="387350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187" y="224"/>
              </a:cxn>
              <a:cxn ang="0">
                <a:pos x="224" y="0"/>
              </a:cxn>
            </a:cxnLst>
            <a:rect l="0" t="0" r="r" b="b"/>
            <a:pathLst>
              <a:path w="224" h="374">
                <a:moveTo>
                  <a:pt x="0" y="374"/>
                </a:moveTo>
                <a:cubicBezTo>
                  <a:pt x="75" y="330"/>
                  <a:pt x="150" y="286"/>
                  <a:pt x="187" y="224"/>
                </a:cubicBezTo>
                <a:cubicBezTo>
                  <a:pt x="224" y="162"/>
                  <a:pt x="224" y="81"/>
                  <a:pt x="224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495" name="Freeform 15"/>
          <p:cNvSpPr>
            <a:spLocks/>
          </p:cNvSpPr>
          <p:nvPr/>
        </p:nvSpPr>
        <p:spPr bwMode="auto">
          <a:xfrm>
            <a:off x="2906713" y="2770188"/>
            <a:ext cx="357187" cy="889000"/>
          </a:xfrm>
          <a:custGeom>
            <a:avLst/>
            <a:gdLst/>
            <a:ahLst/>
            <a:cxnLst>
              <a:cxn ang="0">
                <a:pos x="194" y="860"/>
              </a:cxn>
              <a:cxn ang="0">
                <a:pos x="314" y="449"/>
              </a:cxn>
              <a:cxn ang="0">
                <a:pos x="0" y="0"/>
              </a:cxn>
            </a:cxnLst>
            <a:rect l="0" t="0" r="r" b="b"/>
            <a:pathLst>
              <a:path w="346" h="860">
                <a:moveTo>
                  <a:pt x="194" y="860"/>
                </a:moveTo>
                <a:cubicBezTo>
                  <a:pt x="214" y="791"/>
                  <a:pt x="346" y="592"/>
                  <a:pt x="314" y="449"/>
                </a:cubicBezTo>
                <a:cubicBezTo>
                  <a:pt x="282" y="306"/>
                  <a:pt x="65" y="94"/>
                  <a:pt x="0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496" name="Freeform 16"/>
          <p:cNvSpPr>
            <a:spLocks/>
          </p:cNvSpPr>
          <p:nvPr/>
        </p:nvSpPr>
        <p:spPr bwMode="auto">
          <a:xfrm>
            <a:off x="1900238" y="3992563"/>
            <a:ext cx="688975" cy="198437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464" y="172"/>
              </a:cxn>
              <a:cxn ang="0">
                <a:pos x="666" y="0"/>
              </a:cxn>
            </a:cxnLst>
            <a:rect l="0" t="0" r="r" b="b"/>
            <a:pathLst>
              <a:path w="666" h="192">
                <a:moveTo>
                  <a:pt x="0" y="120"/>
                </a:moveTo>
                <a:cubicBezTo>
                  <a:pt x="77" y="129"/>
                  <a:pt x="353" y="192"/>
                  <a:pt x="464" y="172"/>
                </a:cubicBezTo>
                <a:cubicBezTo>
                  <a:pt x="575" y="152"/>
                  <a:pt x="624" y="36"/>
                  <a:pt x="666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497" name="Freeform 17"/>
          <p:cNvSpPr>
            <a:spLocks/>
          </p:cNvSpPr>
          <p:nvPr/>
        </p:nvSpPr>
        <p:spPr bwMode="auto">
          <a:xfrm>
            <a:off x="2147888" y="2808288"/>
            <a:ext cx="223837" cy="347662"/>
          </a:xfrm>
          <a:custGeom>
            <a:avLst/>
            <a:gdLst/>
            <a:ahLst/>
            <a:cxnLst>
              <a:cxn ang="0">
                <a:pos x="216" y="337"/>
              </a:cxn>
              <a:cxn ang="0">
                <a:pos x="0" y="0"/>
              </a:cxn>
            </a:cxnLst>
            <a:rect l="0" t="0" r="r" b="b"/>
            <a:pathLst>
              <a:path w="216" h="337">
                <a:moveTo>
                  <a:pt x="216" y="337"/>
                </a:moveTo>
                <a:cubicBezTo>
                  <a:pt x="216" y="337"/>
                  <a:pt x="108" y="168"/>
                  <a:pt x="0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498" name="Freeform 18"/>
          <p:cNvSpPr>
            <a:spLocks/>
          </p:cNvSpPr>
          <p:nvPr/>
        </p:nvSpPr>
        <p:spPr bwMode="auto">
          <a:xfrm>
            <a:off x="2371725" y="3155950"/>
            <a:ext cx="742950" cy="4032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" y="97"/>
              </a:cxn>
              <a:cxn ang="0">
                <a:pos x="719" y="389"/>
              </a:cxn>
            </a:cxnLst>
            <a:rect l="0" t="0" r="r" b="b"/>
            <a:pathLst>
              <a:path w="719" h="389">
                <a:moveTo>
                  <a:pt x="0" y="0"/>
                </a:moveTo>
                <a:cubicBezTo>
                  <a:pt x="96" y="16"/>
                  <a:pt x="456" y="32"/>
                  <a:pt x="576" y="97"/>
                </a:cubicBezTo>
                <a:cubicBezTo>
                  <a:pt x="696" y="162"/>
                  <a:pt x="689" y="328"/>
                  <a:pt x="719" y="3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499" name="Freeform 19"/>
          <p:cNvSpPr>
            <a:spLocks/>
          </p:cNvSpPr>
          <p:nvPr/>
        </p:nvSpPr>
        <p:spPr bwMode="auto">
          <a:xfrm>
            <a:off x="3556000" y="3387725"/>
            <a:ext cx="611188" cy="7938"/>
          </a:xfrm>
          <a:custGeom>
            <a:avLst/>
            <a:gdLst/>
            <a:ahLst/>
            <a:cxnLst>
              <a:cxn ang="0">
                <a:pos x="0" y="8"/>
              </a:cxn>
              <a:cxn ang="0">
                <a:pos x="591" y="0"/>
              </a:cxn>
            </a:cxnLst>
            <a:rect l="0" t="0" r="r" b="b"/>
            <a:pathLst>
              <a:path w="591" h="8">
                <a:moveTo>
                  <a:pt x="0" y="8"/>
                </a:moveTo>
                <a:cubicBezTo>
                  <a:pt x="0" y="8"/>
                  <a:pt x="295" y="4"/>
                  <a:pt x="591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00" name="Freeform 20"/>
          <p:cNvSpPr>
            <a:spLocks/>
          </p:cNvSpPr>
          <p:nvPr/>
        </p:nvSpPr>
        <p:spPr bwMode="auto">
          <a:xfrm>
            <a:off x="2101850" y="3627438"/>
            <a:ext cx="385763" cy="177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4" y="172"/>
              </a:cxn>
            </a:cxnLst>
            <a:rect l="0" t="0" r="r" b="b"/>
            <a:pathLst>
              <a:path w="374" h="172">
                <a:moveTo>
                  <a:pt x="0" y="0"/>
                </a:moveTo>
                <a:cubicBezTo>
                  <a:pt x="62" y="29"/>
                  <a:pt x="296" y="136"/>
                  <a:pt x="374" y="172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01" name="Freeform 21"/>
          <p:cNvSpPr>
            <a:spLocks/>
          </p:cNvSpPr>
          <p:nvPr/>
        </p:nvSpPr>
        <p:spPr bwMode="auto">
          <a:xfrm>
            <a:off x="2108200" y="3241675"/>
            <a:ext cx="225425" cy="395288"/>
          </a:xfrm>
          <a:custGeom>
            <a:avLst/>
            <a:gdLst/>
            <a:ahLst/>
            <a:cxnLst>
              <a:cxn ang="0">
                <a:pos x="0" y="382"/>
              </a:cxn>
              <a:cxn ang="0">
                <a:pos x="217" y="0"/>
              </a:cxn>
            </a:cxnLst>
            <a:rect l="0" t="0" r="r" b="b"/>
            <a:pathLst>
              <a:path w="217" h="382">
                <a:moveTo>
                  <a:pt x="0" y="382"/>
                </a:moveTo>
                <a:cubicBezTo>
                  <a:pt x="35" y="318"/>
                  <a:pt x="172" y="80"/>
                  <a:pt x="217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02" name="Freeform 22"/>
          <p:cNvSpPr>
            <a:spLocks/>
          </p:cNvSpPr>
          <p:nvPr/>
        </p:nvSpPr>
        <p:spPr bwMode="auto">
          <a:xfrm>
            <a:off x="2457450" y="3249613"/>
            <a:ext cx="146050" cy="611187"/>
          </a:xfrm>
          <a:custGeom>
            <a:avLst/>
            <a:gdLst/>
            <a:ahLst/>
            <a:cxnLst>
              <a:cxn ang="0">
                <a:pos x="142" y="591"/>
              </a:cxn>
              <a:cxn ang="0">
                <a:pos x="0" y="0"/>
              </a:cxn>
            </a:cxnLst>
            <a:rect l="0" t="0" r="r" b="b"/>
            <a:pathLst>
              <a:path w="142" h="591">
                <a:moveTo>
                  <a:pt x="142" y="591"/>
                </a:moveTo>
                <a:cubicBezTo>
                  <a:pt x="118" y="493"/>
                  <a:pt x="30" y="123"/>
                  <a:pt x="0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03" name="Freeform 23"/>
          <p:cNvSpPr>
            <a:spLocks/>
          </p:cNvSpPr>
          <p:nvPr/>
        </p:nvSpPr>
        <p:spPr bwMode="auto">
          <a:xfrm>
            <a:off x="2101850" y="2670175"/>
            <a:ext cx="611188" cy="22225"/>
          </a:xfrm>
          <a:custGeom>
            <a:avLst/>
            <a:gdLst/>
            <a:ahLst/>
            <a:cxnLst>
              <a:cxn ang="0">
                <a:pos x="0" y="22"/>
              </a:cxn>
              <a:cxn ang="0">
                <a:pos x="591" y="0"/>
              </a:cxn>
            </a:cxnLst>
            <a:rect l="0" t="0" r="r" b="b"/>
            <a:pathLst>
              <a:path w="591" h="22">
                <a:moveTo>
                  <a:pt x="0" y="22"/>
                </a:moveTo>
                <a:cubicBezTo>
                  <a:pt x="0" y="22"/>
                  <a:pt x="295" y="11"/>
                  <a:pt x="591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04" name="Freeform 24"/>
          <p:cNvSpPr>
            <a:spLocks/>
          </p:cNvSpPr>
          <p:nvPr/>
        </p:nvSpPr>
        <p:spPr bwMode="auto">
          <a:xfrm>
            <a:off x="2379663" y="2762250"/>
            <a:ext cx="363537" cy="393700"/>
          </a:xfrm>
          <a:custGeom>
            <a:avLst/>
            <a:gdLst/>
            <a:ahLst/>
            <a:cxnLst>
              <a:cxn ang="0">
                <a:pos x="0" y="382"/>
              </a:cxn>
              <a:cxn ang="0">
                <a:pos x="352" y="0"/>
              </a:cxn>
            </a:cxnLst>
            <a:rect l="0" t="0" r="r" b="b"/>
            <a:pathLst>
              <a:path w="352" h="382">
                <a:moveTo>
                  <a:pt x="0" y="382"/>
                </a:moveTo>
                <a:cubicBezTo>
                  <a:pt x="0" y="382"/>
                  <a:pt x="176" y="191"/>
                  <a:pt x="352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05" name="Freeform 25"/>
          <p:cNvSpPr>
            <a:spLocks/>
          </p:cNvSpPr>
          <p:nvPr/>
        </p:nvSpPr>
        <p:spPr bwMode="auto">
          <a:xfrm>
            <a:off x="2603500" y="3713163"/>
            <a:ext cx="403225" cy="147637"/>
          </a:xfrm>
          <a:custGeom>
            <a:avLst/>
            <a:gdLst/>
            <a:ahLst/>
            <a:cxnLst>
              <a:cxn ang="0">
                <a:pos x="0" y="142"/>
              </a:cxn>
              <a:cxn ang="0">
                <a:pos x="389" y="0"/>
              </a:cxn>
            </a:cxnLst>
            <a:rect l="0" t="0" r="r" b="b"/>
            <a:pathLst>
              <a:path w="389" h="142">
                <a:moveTo>
                  <a:pt x="0" y="142"/>
                </a:moveTo>
                <a:cubicBezTo>
                  <a:pt x="0" y="142"/>
                  <a:pt x="194" y="71"/>
                  <a:pt x="389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06" name="Freeform 26"/>
          <p:cNvSpPr>
            <a:spLocks/>
          </p:cNvSpPr>
          <p:nvPr/>
        </p:nvSpPr>
        <p:spPr bwMode="auto">
          <a:xfrm>
            <a:off x="3106738" y="3465513"/>
            <a:ext cx="349250" cy="193675"/>
          </a:xfrm>
          <a:custGeom>
            <a:avLst/>
            <a:gdLst/>
            <a:ahLst/>
            <a:cxnLst>
              <a:cxn ang="0">
                <a:pos x="0" y="187"/>
              </a:cxn>
              <a:cxn ang="0">
                <a:pos x="337" y="0"/>
              </a:cxn>
            </a:cxnLst>
            <a:rect l="0" t="0" r="r" b="b"/>
            <a:pathLst>
              <a:path w="337" h="187">
                <a:moveTo>
                  <a:pt x="0" y="187"/>
                </a:moveTo>
                <a:cubicBezTo>
                  <a:pt x="0" y="187"/>
                  <a:pt x="168" y="93"/>
                  <a:pt x="337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07" name="Freeform 27"/>
          <p:cNvSpPr>
            <a:spLocks/>
          </p:cNvSpPr>
          <p:nvPr/>
        </p:nvSpPr>
        <p:spPr bwMode="auto">
          <a:xfrm>
            <a:off x="2813050" y="2676525"/>
            <a:ext cx="742950" cy="6270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31" y="112"/>
              </a:cxn>
              <a:cxn ang="0">
                <a:pos x="718" y="606"/>
              </a:cxn>
            </a:cxnLst>
            <a:rect l="0" t="0" r="r" b="b"/>
            <a:pathLst>
              <a:path w="718" h="606">
                <a:moveTo>
                  <a:pt x="0" y="0"/>
                </a:moveTo>
                <a:cubicBezTo>
                  <a:pt x="89" y="19"/>
                  <a:pt x="411" y="11"/>
                  <a:pt x="531" y="112"/>
                </a:cubicBezTo>
                <a:cubicBezTo>
                  <a:pt x="651" y="213"/>
                  <a:pt x="679" y="503"/>
                  <a:pt x="718" y="606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08" name="Freeform 28"/>
          <p:cNvSpPr>
            <a:spLocks/>
          </p:cNvSpPr>
          <p:nvPr/>
        </p:nvSpPr>
        <p:spPr bwMode="auto">
          <a:xfrm>
            <a:off x="2719388" y="2065338"/>
            <a:ext cx="979487" cy="1322387"/>
          </a:xfrm>
          <a:custGeom>
            <a:avLst/>
            <a:gdLst/>
            <a:ahLst/>
            <a:cxnLst>
              <a:cxn ang="0">
                <a:pos x="815" y="1279"/>
              </a:cxn>
              <a:cxn ang="0">
                <a:pos x="920" y="913"/>
              </a:cxn>
              <a:cxn ang="0">
                <a:pos x="658" y="195"/>
              </a:cxn>
              <a:cxn ang="0">
                <a:pos x="0" y="0"/>
              </a:cxn>
            </a:cxnLst>
            <a:rect l="0" t="0" r="r" b="b"/>
            <a:pathLst>
              <a:path w="946" h="1279">
                <a:moveTo>
                  <a:pt x="815" y="1279"/>
                </a:moveTo>
                <a:cubicBezTo>
                  <a:pt x="832" y="1218"/>
                  <a:pt x="946" y="1094"/>
                  <a:pt x="920" y="913"/>
                </a:cubicBezTo>
                <a:cubicBezTo>
                  <a:pt x="894" y="732"/>
                  <a:pt x="811" y="347"/>
                  <a:pt x="658" y="195"/>
                </a:cubicBezTo>
                <a:cubicBezTo>
                  <a:pt x="505" y="43"/>
                  <a:pt x="137" y="41"/>
                  <a:pt x="0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09" name="Freeform 29"/>
          <p:cNvSpPr>
            <a:spLocks/>
          </p:cNvSpPr>
          <p:nvPr/>
        </p:nvSpPr>
        <p:spPr bwMode="auto">
          <a:xfrm>
            <a:off x="2657475" y="2120900"/>
            <a:ext cx="163513" cy="555625"/>
          </a:xfrm>
          <a:custGeom>
            <a:avLst/>
            <a:gdLst/>
            <a:ahLst/>
            <a:cxnLst>
              <a:cxn ang="0">
                <a:pos x="157" y="538"/>
              </a:cxn>
              <a:cxn ang="0">
                <a:pos x="0" y="0"/>
              </a:cxn>
            </a:cxnLst>
            <a:rect l="0" t="0" r="r" b="b"/>
            <a:pathLst>
              <a:path w="157" h="538">
                <a:moveTo>
                  <a:pt x="157" y="538"/>
                </a:moveTo>
                <a:cubicBezTo>
                  <a:pt x="157" y="538"/>
                  <a:pt x="78" y="269"/>
                  <a:pt x="0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10" name="Freeform 30"/>
          <p:cNvSpPr>
            <a:spLocks/>
          </p:cNvSpPr>
          <p:nvPr/>
        </p:nvSpPr>
        <p:spPr bwMode="auto">
          <a:xfrm>
            <a:off x="2093913" y="2097088"/>
            <a:ext cx="409575" cy="595312"/>
          </a:xfrm>
          <a:custGeom>
            <a:avLst/>
            <a:gdLst/>
            <a:ahLst/>
            <a:cxnLst>
              <a:cxn ang="0">
                <a:pos x="0" y="576"/>
              </a:cxn>
              <a:cxn ang="0">
                <a:pos x="112" y="247"/>
              </a:cxn>
              <a:cxn ang="0">
                <a:pos x="397" y="0"/>
              </a:cxn>
            </a:cxnLst>
            <a:rect l="0" t="0" r="r" b="b"/>
            <a:pathLst>
              <a:path w="397" h="576">
                <a:moveTo>
                  <a:pt x="0" y="576"/>
                </a:moveTo>
                <a:cubicBezTo>
                  <a:pt x="19" y="521"/>
                  <a:pt x="46" y="343"/>
                  <a:pt x="112" y="247"/>
                </a:cubicBezTo>
                <a:cubicBezTo>
                  <a:pt x="178" y="151"/>
                  <a:pt x="338" y="51"/>
                  <a:pt x="397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11" name="Freeform 31"/>
          <p:cNvSpPr>
            <a:spLocks/>
          </p:cNvSpPr>
          <p:nvPr/>
        </p:nvSpPr>
        <p:spPr bwMode="auto">
          <a:xfrm>
            <a:off x="1628775" y="2732088"/>
            <a:ext cx="355600" cy="455612"/>
          </a:xfrm>
          <a:custGeom>
            <a:avLst/>
            <a:gdLst/>
            <a:ahLst/>
            <a:cxnLst>
              <a:cxn ang="0">
                <a:pos x="0" y="441"/>
              </a:cxn>
              <a:cxn ang="0">
                <a:pos x="90" y="127"/>
              </a:cxn>
              <a:cxn ang="0">
                <a:pos x="344" y="0"/>
              </a:cxn>
            </a:cxnLst>
            <a:rect l="0" t="0" r="r" b="b"/>
            <a:pathLst>
              <a:path w="344" h="441">
                <a:moveTo>
                  <a:pt x="0" y="441"/>
                </a:moveTo>
                <a:cubicBezTo>
                  <a:pt x="15" y="389"/>
                  <a:pt x="33" y="200"/>
                  <a:pt x="90" y="127"/>
                </a:cubicBezTo>
                <a:cubicBezTo>
                  <a:pt x="147" y="54"/>
                  <a:pt x="291" y="26"/>
                  <a:pt x="344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12" name="Freeform 32"/>
          <p:cNvSpPr>
            <a:spLocks/>
          </p:cNvSpPr>
          <p:nvPr/>
        </p:nvSpPr>
        <p:spPr bwMode="auto">
          <a:xfrm>
            <a:off x="1628775" y="3141663"/>
            <a:ext cx="635000" cy="52387"/>
          </a:xfrm>
          <a:custGeom>
            <a:avLst/>
            <a:gdLst/>
            <a:ahLst/>
            <a:cxnLst>
              <a:cxn ang="0">
                <a:pos x="0" y="52"/>
              </a:cxn>
              <a:cxn ang="0">
                <a:pos x="614" y="0"/>
              </a:cxn>
            </a:cxnLst>
            <a:rect l="0" t="0" r="r" b="b"/>
            <a:pathLst>
              <a:path w="614" h="52">
                <a:moveTo>
                  <a:pt x="0" y="52"/>
                </a:moveTo>
                <a:cubicBezTo>
                  <a:pt x="0" y="52"/>
                  <a:pt x="307" y="26"/>
                  <a:pt x="614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13" name="Freeform 33"/>
          <p:cNvSpPr>
            <a:spLocks/>
          </p:cNvSpPr>
          <p:nvPr/>
        </p:nvSpPr>
        <p:spPr bwMode="auto">
          <a:xfrm>
            <a:off x="1622425" y="3194050"/>
            <a:ext cx="385763" cy="4810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0" y="389"/>
              </a:cxn>
              <a:cxn ang="0">
                <a:pos x="374" y="449"/>
              </a:cxn>
            </a:cxnLst>
            <a:rect l="0" t="0" r="r" b="b"/>
            <a:pathLst>
              <a:path w="374" h="464">
                <a:moveTo>
                  <a:pt x="0" y="0"/>
                </a:moveTo>
                <a:cubicBezTo>
                  <a:pt x="15" y="65"/>
                  <a:pt x="28" y="314"/>
                  <a:pt x="90" y="389"/>
                </a:cubicBezTo>
                <a:cubicBezTo>
                  <a:pt x="152" y="464"/>
                  <a:pt x="315" y="437"/>
                  <a:pt x="374" y="44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14" name="Freeform 34"/>
          <p:cNvSpPr>
            <a:spLocks/>
          </p:cNvSpPr>
          <p:nvPr/>
        </p:nvSpPr>
        <p:spPr bwMode="auto">
          <a:xfrm>
            <a:off x="1562100" y="2065338"/>
            <a:ext cx="887413" cy="1114425"/>
          </a:xfrm>
          <a:custGeom>
            <a:avLst/>
            <a:gdLst/>
            <a:ahLst/>
            <a:cxnLst>
              <a:cxn ang="0">
                <a:pos x="58" y="1077"/>
              </a:cxn>
              <a:cxn ang="0">
                <a:pos x="133" y="217"/>
              </a:cxn>
              <a:cxn ang="0">
                <a:pos x="858" y="0"/>
              </a:cxn>
            </a:cxnLst>
            <a:rect l="0" t="0" r="r" b="b"/>
            <a:pathLst>
              <a:path w="858" h="1077">
                <a:moveTo>
                  <a:pt x="58" y="1077"/>
                </a:moveTo>
                <a:cubicBezTo>
                  <a:pt x="70" y="934"/>
                  <a:pt x="0" y="396"/>
                  <a:pt x="133" y="217"/>
                </a:cubicBezTo>
                <a:cubicBezTo>
                  <a:pt x="266" y="38"/>
                  <a:pt x="707" y="45"/>
                  <a:pt x="858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15" name="Freeform 35"/>
          <p:cNvSpPr>
            <a:spLocks/>
          </p:cNvSpPr>
          <p:nvPr/>
        </p:nvSpPr>
        <p:spPr bwMode="auto">
          <a:xfrm>
            <a:off x="917575" y="3079750"/>
            <a:ext cx="627063" cy="292100"/>
          </a:xfrm>
          <a:custGeom>
            <a:avLst/>
            <a:gdLst/>
            <a:ahLst/>
            <a:cxnLst>
              <a:cxn ang="0">
                <a:pos x="0" y="282"/>
              </a:cxn>
              <a:cxn ang="0">
                <a:pos x="277" y="36"/>
              </a:cxn>
              <a:cxn ang="0">
                <a:pos x="591" y="65"/>
              </a:cxn>
            </a:cxnLst>
            <a:rect l="0" t="0" r="r" b="b"/>
            <a:pathLst>
              <a:path w="591" h="282">
                <a:moveTo>
                  <a:pt x="0" y="282"/>
                </a:moveTo>
                <a:cubicBezTo>
                  <a:pt x="89" y="177"/>
                  <a:pt x="178" y="72"/>
                  <a:pt x="277" y="36"/>
                </a:cubicBezTo>
                <a:cubicBezTo>
                  <a:pt x="376" y="0"/>
                  <a:pt x="483" y="32"/>
                  <a:pt x="591" y="65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16" name="Rectangle 36"/>
          <p:cNvSpPr>
            <a:spLocks noChangeArrowheads="1"/>
          </p:cNvSpPr>
          <p:nvPr/>
        </p:nvSpPr>
        <p:spPr bwMode="auto">
          <a:xfrm>
            <a:off x="933450" y="2011363"/>
            <a:ext cx="3333750" cy="2746375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17" name="Oval 37"/>
          <p:cNvSpPr>
            <a:spLocks noChangeArrowheads="1"/>
          </p:cNvSpPr>
          <p:nvPr/>
        </p:nvSpPr>
        <p:spPr bwMode="auto">
          <a:xfrm>
            <a:off x="1839913" y="4056063"/>
            <a:ext cx="123825" cy="123825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18" name="Oval 38"/>
          <p:cNvSpPr>
            <a:spLocks noChangeArrowheads="1"/>
          </p:cNvSpPr>
          <p:nvPr/>
        </p:nvSpPr>
        <p:spPr bwMode="auto">
          <a:xfrm>
            <a:off x="2046288" y="3571875"/>
            <a:ext cx="125412" cy="123825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19" name="Oval 39"/>
          <p:cNvSpPr>
            <a:spLocks noChangeArrowheads="1"/>
          </p:cNvSpPr>
          <p:nvPr/>
        </p:nvSpPr>
        <p:spPr bwMode="auto">
          <a:xfrm>
            <a:off x="1571625" y="3128963"/>
            <a:ext cx="123825" cy="125412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20" name="Oval 40"/>
          <p:cNvSpPr>
            <a:spLocks noChangeArrowheads="1"/>
          </p:cNvSpPr>
          <p:nvPr/>
        </p:nvSpPr>
        <p:spPr bwMode="auto">
          <a:xfrm>
            <a:off x="2038350" y="2628900"/>
            <a:ext cx="123825" cy="123825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21" name="Oval 41"/>
          <p:cNvSpPr>
            <a:spLocks noChangeArrowheads="1"/>
          </p:cNvSpPr>
          <p:nvPr/>
        </p:nvSpPr>
        <p:spPr bwMode="auto">
          <a:xfrm>
            <a:off x="2754313" y="2613025"/>
            <a:ext cx="123825" cy="123825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22" name="Oval 42"/>
          <p:cNvSpPr>
            <a:spLocks noChangeArrowheads="1"/>
          </p:cNvSpPr>
          <p:nvPr/>
        </p:nvSpPr>
        <p:spPr bwMode="auto">
          <a:xfrm>
            <a:off x="3494088" y="3340100"/>
            <a:ext cx="123825" cy="123825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23" name="Oval 43"/>
          <p:cNvSpPr>
            <a:spLocks noChangeArrowheads="1"/>
          </p:cNvSpPr>
          <p:nvPr/>
        </p:nvSpPr>
        <p:spPr bwMode="auto">
          <a:xfrm>
            <a:off x="3043238" y="3605213"/>
            <a:ext cx="123825" cy="123825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24" name="Oval 44"/>
          <p:cNvSpPr>
            <a:spLocks noChangeArrowheads="1"/>
          </p:cNvSpPr>
          <p:nvPr/>
        </p:nvSpPr>
        <p:spPr bwMode="auto">
          <a:xfrm>
            <a:off x="2543175" y="3803650"/>
            <a:ext cx="123825" cy="123825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25" name="Oval 45"/>
          <p:cNvSpPr>
            <a:spLocks noChangeArrowheads="1"/>
          </p:cNvSpPr>
          <p:nvPr/>
        </p:nvSpPr>
        <p:spPr bwMode="auto">
          <a:xfrm>
            <a:off x="2324100" y="3087688"/>
            <a:ext cx="123825" cy="125412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26" name="Rectangle 46"/>
          <p:cNvSpPr>
            <a:spLocks noChangeArrowheads="1"/>
          </p:cNvSpPr>
          <p:nvPr/>
        </p:nvSpPr>
        <p:spPr bwMode="auto">
          <a:xfrm>
            <a:off x="4210050" y="3325813"/>
            <a:ext cx="115888" cy="115887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27" name="Freeform 47"/>
          <p:cNvSpPr>
            <a:spLocks/>
          </p:cNvSpPr>
          <p:nvPr/>
        </p:nvSpPr>
        <p:spPr bwMode="auto">
          <a:xfrm>
            <a:off x="1827213" y="4238625"/>
            <a:ext cx="768350" cy="519113"/>
          </a:xfrm>
          <a:custGeom>
            <a:avLst/>
            <a:gdLst/>
            <a:ahLst/>
            <a:cxnLst>
              <a:cxn ang="0">
                <a:pos x="744" y="501"/>
              </a:cxn>
              <a:cxn ang="0">
                <a:pos x="116" y="277"/>
              </a:cxn>
              <a:cxn ang="0">
                <a:pos x="49" y="0"/>
              </a:cxn>
            </a:cxnLst>
            <a:rect l="0" t="0" r="r" b="b"/>
            <a:pathLst>
              <a:path w="744" h="501">
                <a:moveTo>
                  <a:pt x="744" y="501"/>
                </a:moveTo>
                <a:cubicBezTo>
                  <a:pt x="488" y="431"/>
                  <a:pt x="232" y="361"/>
                  <a:pt x="116" y="277"/>
                </a:cubicBezTo>
                <a:cubicBezTo>
                  <a:pt x="0" y="193"/>
                  <a:pt x="24" y="96"/>
                  <a:pt x="49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28" name="Freeform 48"/>
          <p:cNvSpPr>
            <a:spLocks/>
          </p:cNvSpPr>
          <p:nvPr/>
        </p:nvSpPr>
        <p:spPr bwMode="auto">
          <a:xfrm>
            <a:off x="2603500" y="4030663"/>
            <a:ext cx="7938" cy="741362"/>
          </a:xfrm>
          <a:custGeom>
            <a:avLst/>
            <a:gdLst/>
            <a:ahLst/>
            <a:cxnLst>
              <a:cxn ang="0">
                <a:pos x="0" y="718"/>
              </a:cxn>
              <a:cxn ang="0">
                <a:pos x="7" y="0"/>
              </a:cxn>
            </a:cxnLst>
            <a:rect l="0" t="0" r="r" b="b"/>
            <a:pathLst>
              <a:path w="7" h="718">
                <a:moveTo>
                  <a:pt x="0" y="718"/>
                </a:moveTo>
                <a:cubicBezTo>
                  <a:pt x="0" y="718"/>
                  <a:pt x="3" y="359"/>
                  <a:pt x="7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29" name="Freeform 49"/>
          <p:cNvSpPr>
            <a:spLocks/>
          </p:cNvSpPr>
          <p:nvPr/>
        </p:nvSpPr>
        <p:spPr bwMode="auto">
          <a:xfrm>
            <a:off x="2619375" y="3798888"/>
            <a:ext cx="503238" cy="950912"/>
          </a:xfrm>
          <a:custGeom>
            <a:avLst/>
            <a:gdLst/>
            <a:ahLst/>
            <a:cxnLst>
              <a:cxn ang="0">
                <a:pos x="0" y="920"/>
              </a:cxn>
              <a:cxn ang="0">
                <a:pos x="389" y="651"/>
              </a:cxn>
              <a:cxn ang="0">
                <a:pos x="486" y="0"/>
              </a:cxn>
            </a:cxnLst>
            <a:rect l="0" t="0" r="r" b="b"/>
            <a:pathLst>
              <a:path w="486" h="920">
                <a:moveTo>
                  <a:pt x="0" y="920"/>
                </a:moveTo>
                <a:cubicBezTo>
                  <a:pt x="65" y="875"/>
                  <a:pt x="308" y="804"/>
                  <a:pt x="389" y="651"/>
                </a:cubicBezTo>
                <a:cubicBezTo>
                  <a:pt x="470" y="498"/>
                  <a:pt x="466" y="136"/>
                  <a:pt x="486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30" name="Freeform 50"/>
          <p:cNvSpPr>
            <a:spLocks/>
          </p:cNvSpPr>
          <p:nvPr/>
        </p:nvSpPr>
        <p:spPr bwMode="auto">
          <a:xfrm>
            <a:off x="2595563" y="3521075"/>
            <a:ext cx="1020762" cy="1228725"/>
          </a:xfrm>
          <a:custGeom>
            <a:avLst/>
            <a:gdLst/>
            <a:ahLst/>
            <a:cxnLst>
              <a:cxn ang="0">
                <a:pos x="0" y="1189"/>
              </a:cxn>
              <a:cxn ang="0">
                <a:pos x="831" y="920"/>
              </a:cxn>
              <a:cxn ang="0">
                <a:pos x="928" y="0"/>
              </a:cxn>
            </a:cxnLst>
            <a:rect l="0" t="0" r="r" b="b"/>
            <a:pathLst>
              <a:path w="986" h="1189">
                <a:moveTo>
                  <a:pt x="0" y="1189"/>
                </a:moveTo>
                <a:cubicBezTo>
                  <a:pt x="138" y="1144"/>
                  <a:pt x="676" y="1118"/>
                  <a:pt x="831" y="920"/>
                </a:cubicBezTo>
                <a:cubicBezTo>
                  <a:pt x="986" y="722"/>
                  <a:pt x="908" y="192"/>
                  <a:pt x="928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31" name="Freeform 51"/>
          <p:cNvSpPr>
            <a:spLocks/>
          </p:cNvSpPr>
          <p:nvPr/>
        </p:nvSpPr>
        <p:spPr bwMode="auto">
          <a:xfrm>
            <a:off x="933450" y="3365500"/>
            <a:ext cx="850900" cy="822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5" y="673"/>
              </a:cxn>
              <a:cxn ang="0">
                <a:pos x="823" y="740"/>
              </a:cxn>
            </a:cxnLst>
            <a:rect l="0" t="0" r="r" b="b"/>
            <a:pathLst>
              <a:path w="823" h="796">
                <a:moveTo>
                  <a:pt x="0" y="0"/>
                </a:moveTo>
                <a:cubicBezTo>
                  <a:pt x="43" y="272"/>
                  <a:pt x="88" y="550"/>
                  <a:pt x="225" y="673"/>
                </a:cubicBezTo>
                <a:cubicBezTo>
                  <a:pt x="362" y="796"/>
                  <a:pt x="699" y="726"/>
                  <a:pt x="823" y="74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32" name="Rectangle 52"/>
          <p:cNvSpPr>
            <a:spLocks noChangeArrowheads="1"/>
          </p:cNvSpPr>
          <p:nvPr/>
        </p:nvSpPr>
        <p:spPr bwMode="auto">
          <a:xfrm>
            <a:off x="2543175" y="1954213"/>
            <a:ext cx="115888" cy="115887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33" name="Rectangle 53"/>
          <p:cNvSpPr>
            <a:spLocks noChangeArrowheads="1"/>
          </p:cNvSpPr>
          <p:nvPr/>
        </p:nvSpPr>
        <p:spPr bwMode="auto">
          <a:xfrm>
            <a:off x="2543175" y="4699000"/>
            <a:ext cx="115888" cy="115888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34" name="Rectangle 54"/>
          <p:cNvSpPr>
            <a:spLocks noChangeArrowheads="1"/>
          </p:cNvSpPr>
          <p:nvPr/>
        </p:nvSpPr>
        <p:spPr bwMode="auto">
          <a:xfrm>
            <a:off x="876300" y="3325813"/>
            <a:ext cx="115888" cy="115887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35" name="Rectangle 55"/>
          <p:cNvSpPr>
            <a:spLocks noChangeArrowheads="1"/>
          </p:cNvSpPr>
          <p:nvPr/>
        </p:nvSpPr>
        <p:spPr bwMode="auto">
          <a:xfrm>
            <a:off x="5694363" y="2446338"/>
            <a:ext cx="2344737" cy="1874837"/>
          </a:xfrm>
          <a:prstGeom prst="rect">
            <a:avLst/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36" name="Rectangle 56"/>
          <p:cNvSpPr>
            <a:spLocks noChangeArrowheads="1"/>
          </p:cNvSpPr>
          <p:nvPr/>
        </p:nvSpPr>
        <p:spPr bwMode="auto">
          <a:xfrm>
            <a:off x="5694363" y="3852863"/>
            <a:ext cx="938212" cy="468312"/>
          </a:xfrm>
          <a:prstGeom prst="rect">
            <a:avLst/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37" name="Rectangle 57"/>
          <p:cNvSpPr>
            <a:spLocks noChangeArrowheads="1"/>
          </p:cNvSpPr>
          <p:nvPr/>
        </p:nvSpPr>
        <p:spPr bwMode="auto">
          <a:xfrm>
            <a:off x="5694363" y="2446338"/>
            <a:ext cx="468312" cy="1406525"/>
          </a:xfrm>
          <a:prstGeom prst="rect">
            <a:avLst/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38" name="Rectangle 58"/>
          <p:cNvSpPr>
            <a:spLocks noChangeArrowheads="1"/>
          </p:cNvSpPr>
          <p:nvPr/>
        </p:nvSpPr>
        <p:spPr bwMode="auto">
          <a:xfrm>
            <a:off x="6162675" y="3384550"/>
            <a:ext cx="469900" cy="468313"/>
          </a:xfrm>
          <a:prstGeom prst="rect">
            <a:avLst/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39" name="Rectangle 59"/>
          <p:cNvSpPr>
            <a:spLocks noChangeArrowheads="1"/>
          </p:cNvSpPr>
          <p:nvPr/>
        </p:nvSpPr>
        <p:spPr bwMode="auto">
          <a:xfrm>
            <a:off x="6632575" y="3384550"/>
            <a:ext cx="373063" cy="936625"/>
          </a:xfrm>
          <a:prstGeom prst="rect">
            <a:avLst/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40" name="Rectangle 60"/>
          <p:cNvSpPr>
            <a:spLocks noChangeArrowheads="1"/>
          </p:cNvSpPr>
          <p:nvPr/>
        </p:nvSpPr>
        <p:spPr bwMode="auto">
          <a:xfrm>
            <a:off x="7005638" y="2914650"/>
            <a:ext cx="563562" cy="1406525"/>
          </a:xfrm>
          <a:prstGeom prst="rect">
            <a:avLst/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41" name="Rectangle 61"/>
          <p:cNvSpPr>
            <a:spLocks noChangeArrowheads="1"/>
          </p:cNvSpPr>
          <p:nvPr/>
        </p:nvSpPr>
        <p:spPr bwMode="auto">
          <a:xfrm>
            <a:off x="7569200" y="2446338"/>
            <a:ext cx="469900" cy="1874837"/>
          </a:xfrm>
          <a:prstGeom prst="rect">
            <a:avLst/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42" name="Rectangle 62"/>
          <p:cNvSpPr>
            <a:spLocks noChangeArrowheads="1"/>
          </p:cNvSpPr>
          <p:nvPr/>
        </p:nvSpPr>
        <p:spPr bwMode="auto">
          <a:xfrm>
            <a:off x="6162675" y="2914650"/>
            <a:ext cx="842963" cy="469900"/>
          </a:xfrm>
          <a:prstGeom prst="rect">
            <a:avLst/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43" name="Rectangle 63"/>
          <p:cNvSpPr>
            <a:spLocks noChangeArrowheads="1"/>
          </p:cNvSpPr>
          <p:nvPr/>
        </p:nvSpPr>
        <p:spPr bwMode="auto">
          <a:xfrm>
            <a:off x="7248525" y="2446338"/>
            <a:ext cx="320675" cy="468312"/>
          </a:xfrm>
          <a:prstGeom prst="rect">
            <a:avLst/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44" name="Freeform 64"/>
          <p:cNvSpPr>
            <a:spLocks/>
          </p:cNvSpPr>
          <p:nvPr/>
        </p:nvSpPr>
        <p:spPr bwMode="auto">
          <a:xfrm>
            <a:off x="5800725" y="3287713"/>
            <a:ext cx="365125" cy="828675"/>
          </a:xfrm>
          <a:custGeom>
            <a:avLst/>
            <a:gdLst/>
            <a:ahLst/>
            <a:cxnLst>
              <a:cxn ang="0">
                <a:pos x="353" y="801"/>
              </a:cxn>
              <a:cxn ang="0">
                <a:pos x="99" y="599"/>
              </a:cxn>
              <a:cxn ang="0">
                <a:pos x="9" y="322"/>
              </a:cxn>
              <a:cxn ang="0">
                <a:pos x="46" y="0"/>
              </a:cxn>
            </a:cxnLst>
            <a:rect l="0" t="0" r="r" b="b"/>
            <a:pathLst>
              <a:path w="353" h="801">
                <a:moveTo>
                  <a:pt x="353" y="801"/>
                </a:moveTo>
                <a:cubicBezTo>
                  <a:pt x="311" y="767"/>
                  <a:pt x="156" y="679"/>
                  <a:pt x="99" y="599"/>
                </a:cubicBezTo>
                <a:cubicBezTo>
                  <a:pt x="42" y="519"/>
                  <a:pt x="18" y="422"/>
                  <a:pt x="9" y="322"/>
                </a:cubicBezTo>
                <a:cubicBezTo>
                  <a:pt x="0" y="222"/>
                  <a:pt x="38" y="67"/>
                  <a:pt x="46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45" name="Freeform 65"/>
          <p:cNvSpPr>
            <a:spLocks/>
          </p:cNvSpPr>
          <p:nvPr/>
        </p:nvSpPr>
        <p:spPr bwMode="auto">
          <a:xfrm>
            <a:off x="6157913" y="3729038"/>
            <a:ext cx="231775" cy="387350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187" y="224"/>
              </a:cxn>
              <a:cxn ang="0">
                <a:pos x="224" y="0"/>
              </a:cxn>
            </a:cxnLst>
            <a:rect l="0" t="0" r="r" b="b"/>
            <a:pathLst>
              <a:path w="224" h="374">
                <a:moveTo>
                  <a:pt x="0" y="374"/>
                </a:moveTo>
                <a:cubicBezTo>
                  <a:pt x="75" y="330"/>
                  <a:pt x="150" y="286"/>
                  <a:pt x="187" y="224"/>
                </a:cubicBezTo>
                <a:cubicBezTo>
                  <a:pt x="224" y="162"/>
                  <a:pt x="224" y="81"/>
                  <a:pt x="224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46" name="Freeform 66"/>
          <p:cNvSpPr>
            <a:spLocks/>
          </p:cNvSpPr>
          <p:nvPr/>
        </p:nvSpPr>
        <p:spPr bwMode="auto">
          <a:xfrm>
            <a:off x="7372350" y="2784475"/>
            <a:ext cx="128588" cy="874713"/>
          </a:xfrm>
          <a:custGeom>
            <a:avLst/>
            <a:gdLst/>
            <a:ahLst/>
            <a:cxnLst>
              <a:cxn ang="0">
                <a:pos x="0" y="551"/>
              </a:cxn>
              <a:cxn ang="0">
                <a:pos x="78" y="283"/>
              </a:cxn>
              <a:cxn ang="0">
                <a:pos x="21" y="0"/>
              </a:cxn>
            </a:cxnLst>
            <a:rect l="0" t="0" r="r" b="b"/>
            <a:pathLst>
              <a:path w="81" h="551">
                <a:moveTo>
                  <a:pt x="0" y="551"/>
                </a:moveTo>
                <a:cubicBezTo>
                  <a:pt x="13" y="506"/>
                  <a:pt x="75" y="375"/>
                  <a:pt x="78" y="283"/>
                </a:cubicBezTo>
                <a:cubicBezTo>
                  <a:pt x="81" y="191"/>
                  <a:pt x="33" y="59"/>
                  <a:pt x="21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47" name="Freeform 67"/>
          <p:cNvSpPr>
            <a:spLocks/>
          </p:cNvSpPr>
          <p:nvPr/>
        </p:nvSpPr>
        <p:spPr bwMode="auto">
          <a:xfrm>
            <a:off x="6165850" y="3992563"/>
            <a:ext cx="688975" cy="198437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464" y="172"/>
              </a:cxn>
              <a:cxn ang="0">
                <a:pos x="666" y="0"/>
              </a:cxn>
            </a:cxnLst>
            <a:rect l="0" t="0" r="r" b="b"/>
            <a:pathLst>
              <a:path w="666" h="192">
                <a:moveTo>
                  <a:pt x="0" y="120"/>
                </a:moveTo>
                <a:cubicBezTo>
                  <a:pt x="77" y="129"/>
                  <a:pt x="353" y="192"/>
                  <a:pt x="464" y="172"/>
                </a:cubicBezTo>
                <a:cubicBezTo>
                  <a:pt x="575" y="152"/>
                  <a:pt x="624" y="36"/>
                  <a:pt x="666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48" name="Freeform 68"/>
          <p:cNvSpPr>
            <a:spLocks/>
          </p:cNvSpPr>
          <p:nvPr/>
        </p:nvSpPr>
        <p:spPr bwMode="auto">
          <a:xfrm>
            <a:off x="6637338" y="2784475"/>
            <a:ext cx="31750" cy="371475"/>
          </a:xfrm>
          <a:custGeom>
            <a:avLst/>
            <a:gdLst/>
            <a:ahLst/>
            <a:cxnLst>
              <a:cxn ang="0">
                <a:pos x="0" y="234"/>
              </a:cxn>
              <a:cxn ang="0">
                <a:pos x="20" y="0"/>
              </a:cxn>
            </a:cxnLst>
            <a:rect l="0" t="0" r="r" b="b"/>
            <a:pathLst>
              <a:path w="20" h="234">
                <a:moveTo>
                  <a:pt x="0" y="234"/>
                </a:moveTo>
                <a:cubicBezTo>
                  <a:pt x="3" y="195"/>
                  <a:pt x="16" y="49"/>
                  <a:pt x="20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49" name="Freeform 69"/>
          <p:cNvSpPr>
            <a:spLocks/>
          </p:cNvSpPr>
          <p:nvPr/>
        </p:nvSpPr>
        <p:spPr bwMode="auto">
          <a:xfrm>
            <a:off x="6637338" y="3140075"/>
            <a:ext cx="673100" cy="438150"/>
          </a:xfrm>
          <a:custGeom>
            <a:avLst/>
            <a:gdLst/>
            <a:ahLst/>
            <a:cxnLst>
              <a:cxn ang="0">
                <a:pos x="0" y="10"/>
              </a:cxn>
              <a:cxn ang="0">
                <a:pos x="236" y="44"/>
              </a:cxn>
              <a:cxn ang="0">
                <a:pos x="424" y="276"/>
              </a:cxn>
            </a:cxnLst>
            <a:rect l="0" t="0" r="r" b="b"/>
            <a:pathLst>
              <a:path w="424" h="276">
                <a:moveTo>
                  <a:pt x="0" y="10"/>
                </a:moveTo>
                <a:cubicBezTo>
                  <a:pt x="39" y="16"/>
                  <a:pt x="165" y="0"/>
                  <a:pt x="236" y="44"/>
                </a:cubicBezTo>
                <a:cubicBezTo>
                  <a:pt x="307" y="88"/>
                  <a:pt x="385" y="228"/>
                  <a:pt x="424" y="276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50" name="Freeform 70"/>
          <p:cNvSpPr>
            <a:spLocks/>
          </p:cNvSpPr>
          <p:nvPr/>
        </p:nvSpPr>
        <p:spPr bwMode="auto">
          <a:xfrm>
            <a:off x="7821613" y="3387725"/>
            <a:ext cx="611187" cy="7938"/>
          </a:xfrm>
          <a:custGeom>
            <a:avLst/>
            <a:gdLst/>
            <a:ahLst/>
            <a:cxnLst>
              <a:cxn ang="0">
                <a:pos x="0" y="8"/>
              </a:cxn>
              <a:cxn ang="0">
                <a:pos x="591" y="0"/>
              </a:cxn>
            </a:cxnLst>
            <a:rect l="0" t="0" r="r" b="b"/>
            <a:pathLst>
              <a:path w="591" h="8">
                <a:moveTo>
                  <a:pt x="0" y="8"/>
                </a:moveTo>
                <a:cubicBezTo>
                  <a:pt x="0" y="8"/>
                  <a:pt x="295" y="4"/>
                  <a:pt x="591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51" name="Freeform 71"/>
          <p:cNvSpPr>
            <a:spLocks/>
          </p:cNvSpPr>
          <p:nvPr/>
        </p:nvSpPr>
        <p:spPr bwMode="auto">
          <a:xfrm>
            <a:off x="6367463" y="3627438"/>
            <a:ext cx="385762" cy="177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4" y="172"/>
              </a:cxn>
            </a:cxnLst>
            <a:rect l="0" t="0" r="r" b="b"/>
            <a:pathLst>
              <a:path w="374" h="172">
                <a:moveTo>
                  <a:pt x="0" y="0"/>
                </a:moveTo>
                <a:cubicBezTo>
                  <a:pt x="62" y="29"/>
                  <a:pt x="296" y="136"/>
                  <a:pt x="374" y="172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52" name="Freeform 72"/>
          <p:cNvSpPr>
            <a:spLocks/>
          </p:cNvSpPr>
          <p:nvPr/>
        </p:nvSpPr>
        <p:spPr bwMode="auto">
          <a:xfrm>
            <a:off x="6373813" y="3241675"/>
            <a:ext cx="225425" cy="395288"/>
          </a:xfrm>
          <a:custGeom>
            <a:avLst/>
            <a:gdLst/>
            <a:ahLst/>
            <a:cxnLst>
              <a:cxn ang="0">
                <a:pos x="0" y="382"/>
              </a:cxn>
              <a:cxn ang="0">
                <a:pos x="217" y="0"/>
              </a:cxn>
            </a:cxnLst>
            <a:rect l="0" t="0" r="r" b="b"/>
            <a:pathLst>
              <a:path w="217" h="382">
                <a:moveTo>
                  <a:pt x="0" y="382"/>
                </a:moveTo>
                <a:cubicBezTo>
                  <a:pt x="35" y="318"/>
                  <a:pt x="172" y="80"/>
                  <a:pt x="217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53" name="Freeform 73"/>
          <p:cNvSpPr>
            <a:spLocks/>
          </p:cNvSpPr>
          <p:nvPr/>
        </p:nvSpPr>
        <p:spPr bwMode="auto">
          <a:xfrm>
            <a:off x="6723063" y="3249613"/>
            <a:ext cx="146050" cy="611187"/>
          </a:xfrm>
          <a:custGeom>
            <a:avLst/>
            <a:gdLst/>
            <a:ahLst/>
            <a:cxnLst>
              <a:cxn ang="0">
                <a:pos x="142" y="591"/>
              </a:cxn>
              <a:cxn ang="0">
                <a:pos x="0" y="0"/>
              </a:cxn>
            </a:cxnLst>
            <a:rect l="0" t="0" r="r" b="b"/>
            <a:pathLst>
              <a:path w="142" h="591">
                <a:moveTo>
                  <a:pt x="142" y="591"/>
                </a:moveTo>
                <a:cubicBezTo>
                  <a:pt x="118" y="493"/>
                  <a:pt x="30" y="123"/>
                  <a:pt x="0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54" name="Freeform 74"/>
          <p:cNvSpPr>
            <a:spLocks/>
          </p:cNvSpPr>
          <p:nvPr/>
        </p:nvSpPr>
        <p:spPr bwMode="auto">
          <a:xfrm>
            <a:off x="6669088" y="2657475"/>
            <a:ext cx="609600" cy="6350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384" y="0"/>
              </a:cxn>
            </a:cxnLst>
            <a:rect l="0" t="0" r="r" b="b"/>
            <a:pathLst>
              <a:path w="384" h="4">
                <a:moveTo>
                  <a:pt x="0" y="4"/>
                </a:moveTo>
                <a:cubicBezTo>
                  <a:pt x="64" y="3"/>
                  <a:pt x="304" y="1"/>
                  <a:pt x="384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55" name="Freeform 75"/>
          <p:cNvSpPr>
            <a:spLocks/>
          </p:cNvSpPr>
          <p:nvPr/>
        </p:nvSpPr>
        <p:spPr bwMode="auto">
          <a:xfrm>
            <a:off x="6789738" y="2727325"/>
            <a:ext cx="584200" cy="939800"/>
          </a:xfrm>
          <a:custGeom>
            <a:avLst/>
            <a:gdLst/>
            <a:ahLst/>
            <a:cxnLst>
              <a:cxn ang="0">
                <a:pos x="368" y="592"/>
              </a:cxn>
              <a:cxn ang="0">
                <a:pos x="300" y="228"/>
              </a:cxn>
              <a:cxn ang="0">
                <a:pos x="200" y="88"/>
              </a:cxn>
              <a:cxn ang="0">
                <a:pos x="0" y="0"/>
              </a:cxn>
            </a:cxnLst>
            <a:rect l="0" t="0" r="r" b="b"/>
            <a:pathLst>
              <a:path w="368" h="592">
                <a:moveTo>
                  <a:pt x="368" y="592"/>
                </a:moveTo>
                <a:cubicBezTo>
                  <a:pt x="357" y="531"/>
                  <a:pt x="328" y="312"/>
                  <a:pt x="300" y="228"/>
                </a:cubicBezTo>
                <a:cubicBezTo>
                  <a:pt x="272" y="144"/>
                  <a:pt x="250" y="126"/>
                  <a:pt x="200" y="88"/>
                </a:cubicBezTo>
                <a:cubicBezTo>
                  <a:pt x="150" y="50"/>
                  <a:pt x="42" y="18"/>
                  <a:pt x="0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56" name="Freeform 76"/>
          <p:cNvSpPr>
            <a:spLocks/>
          </p:cNvSpPr>
          <p:nvPr/>
        </p:nvSpPr>
        <p:spPr bwMode="auto">
          <a:xfrm>
            <a:off x="6869113" y="3713163"/>
            <a:ext cx="403225" cy="147637"/>
          </a:xfrm>
          <a:custGeom>
            <a:avLst/>
            <a:gdLst/>
            <a:ahLst/>
            <a:cxnLst>
              <a:cxn ang="0">
                <a:pos x="0" y="142"/>
              </a:cxn>
              <a:cxn ang="0">
                <a:pos x="389" y="0"/>
              </a:cxn>
            </a:cxnLst>
            <a:rect l="0" t="0" r="r" b="b"/>
            <a:pathLst>
              <a:path w="389" h="142">
                <a:moveTo>
                  <a:pt x="0" y="142"/>
                </a:moveTo>
                <a:cubicBezTo>
                  <a:pt x="0" y="142"/>
                  <a:pt x="194" y="71"/>
                  <a:pt x="389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57" name="Freeform 77"/>
          <p:cNvSpPr>
            <a:spLocks/>
          </p:cNvSpPr>
          <p:nvPr/>
        </p:nvSpPr>
        <p:spPr bwMode="auto">
          <a:xfrm>
            <a:off x="7372350" y="3465513"/>
            <a:ext cx="349250" cy="193675"/>
          </a:xfrm>
          <a:custGeom>
            <a:avLst/>
            <a:gdLst/>
            <a:ahLst/>
            <a:cxnLst>
              <a:cxn ang="0">
                <a:pos x="0" y="187"/>
              </a:cxn>
              <a:cxn ang="0">
                <a:pos x="337" y="0"/>
              </a:cxn>
            </a:cxnLst>
            <a:rect l="0" t="0" r="r" b="b"/>
            <a:pathLst>
              <a:path w="337" h="187">
                <a:moveTo>
                  <a:pt x="0" y="187"/>
                </a:moveTo>
                <a:cubicBezTo>
                  <a:pt x="0" y="187"/>
                  <a:pt x="168" y="93"/>
                  <a:pt x="337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58" name="Freeform 78"/>
          <p:cNvSpPr>
            <a:spLocks/>
          </p:cNvSpPr>
          <p:nvPr/>
        </p:nvSpPr>
        <p:spPr bwMode="auto">
          <a:xfrm>
            <a:off x="7405688" y="2670175"/>
            <a:ext cx="415925" cy="6334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4" y="128"/>
              </a:cxn>
              <a:cxn ang="0">
                <a:pos x="262" y="399"/>
              </a:cxn>
            </a:cxnLst>
            <a:rect l="0" t="0" r="r" b="b"/>
            <a:pathLst>
              <a:path w="262" h="399">
                <a:moveTo>
                  <a:pt x="0" y="0"/>
                </a:moveTo>
                <a:cubicBezTo>
                  <a:pt x="34" y="21"/>
                  <a:pt x="160" y="62"/>
                  <a:pt x="204" y="128"/>
                </a:cubicBezTo>
                <a:cubicBezTo>
                  <a:pt x="248" y="194"/>
                  <a:pt x="250" y="343"/>
                  <a:pt x="262" y="39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59" name="Freeform 79"/>
          <p:cNvSpPr>
            <a:spLocks/>
          </p:cNvSpPr>
          <p:nvPr/>
        </p:nvSpPr>
        <p:spPr bwMode="auto">
          <a:xfrm>
            <a:off x="6985000" y="2065338"/>
            <a:ext cx="979488" cy="1322387"/>
          </a:xfrm>
          <a:custGeom>
            <a:avLst/>
            <a:gdLst/>
            <a:ahLst/>
            <a:cxnLst>
              <a:cxn ang="0">
                <a:pos x="815" y="1279"/>
              </a:cxn>
              <a:cxn ang="0">
                <a:pos x="920" y="913"/>
              </a:cxn>
              <a:cxn ang="0">
                <a:pos x="658" y="195"/>
              </a:cxn>
              <a:cxn ang="0">
                <a:pos x="0" y="0"/>
              </a:cxn>
            </a:cxnLst>
            <a:rect l="0" t="0" r="r" b="b"/>
            <a:pathLst>
              <a:path w="946" h="1279">
                <a:moveTo>
                  <a:pt x="815" y="1279"/>
                </a:moveTo>
                <a:cubicBezTo>
                  <a:pt x="832" y="1218"/>
                  <a:pt x="946" y="1094"/>
                  <a:pt x="920" y="913"/>
                </a:cubicBezTo>
                <a:cubicBezTo>
                  <a:pt x="894" y="732"/>
                  <a:pt x="811" y="347"/>
                  <a:pt x="658" y="195"/>
                </a:cubicBezTo>
                <a:cubicBezTo>
                  <a:pt x="505" y="43"/>
                  <a:pt x="137" y="41"/>
                  <a:pt x="0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60" name="Freeform 80"/>
          <p:cNvSpPr>
            <a:spLocks/>
          </p:cNvSpPr>
          <p:nvPr/>
        </p:nvSpPr>
        <p:spPr bwMode="auto">
          <a:xfrm>
            <a:off x="6923088" y="2120900"/>
            <a:ext cx="463550" cy="542925"/>
          </a:xfrm>
          <a:custGeom>
            <a:avLst/>
            <a:gdLst/>
            <a:ahLst/>
            <a:cxnLst>
              <a:cxn ang="0">
                <a:pos x="292" y="342"/>
              </a:cxn>
              <a:cxn ang="0">
                <a:pos x="236" y="154"/>
              </a:cxn>
              <a:cxn ang="0">
                <a:pos x="0" y="0"/>
              </a:cxn>
            </a:cxnLst>
            <a:rect l="0" t="0" r="r" b="b"/>
            <a:pathLst>
              <a:path w="292" h="342">
                <a:moveTo>
                  <a:pt x="292" y="342"/>
                </a:moveTo>
                <a:cubicBezTo>
                  <a:pt x="283" y="311"/>
                  <a:pt x="285" y="211"/>
                  <a:pt x="236" y="154"/>
                </a:cubicBezTo>
                <a:cubicBezTo>
                  <a:pt x="187" y="97"/>
                  <a:pt x="49" y="32"/>
                  <a:pt x="0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61" name="Freeform 81"/>
          <p:cNvSpPr>
            <a:spLocks/>
          </p:cNvSpPr>
          <p:nvPr/>
        </p:nvSpPr>
        <p:spPr bwMode="auto">
          <a:xfrm>
            <a:off x="6681788" y="2130425"/>
            <a:ext cx="152400" cy="552450"/>
          </a:xfrm>
          <a:custGeom>
            <a:avLst/>
            <a:gdLst/>
            <a:ahLst/>
            <a:cxnLst>
              <a:cxn ang="0">
                <a:pos x="0" y="348"/>
              </a:cxn>
              <a:cxn ang="0">
                <a:pos x="96" y="0"/>
              </a:cxn>
            </a:cxnLst>
            <a:rect l="0" t="0" r="r" b="b"/>
            <a:pathLst>
              <a:path w="96" h="348">
                <a:moveTo>
                  <a:pt x="0" y="348"/>
                </a:moveTo>
                <a:cubicBezTo>
                  <a:pt x="16" y="290"/>
                  <a:pt x="76" y="72"/>
                  <a:pt x="96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62" name="Freeform 82"/>
          <p:cNvSpPr>
            <a:spLocks/>
          </p:cNvSpPr>
          <p:nvPr/>
        </p:nvSpPr>
        <p:spPr bwMode="auto">
          <a:xfrm>
            <a:off x="5894388" y="2676525"/>
            <a:ext cx="660400" cy="511175"/>
          </a:xfrm>
          <a:custGeom>
            <a:avLst/>
            <a:gdLst/>
            <a:ahLst/>
            <a:cxnLst>
              <a:cxn ang="0">
                <a:pos x="0" y="322"/>
              </a:cxn>
              <a:cxn ang="0">
                <a:pos x="156" y="60"/>
              </a:cxn>
              <a:cxn ang="0">
                <a:pos x="416" y="0"/>
              </a:cxn>
            </a:cxnLst>
            <a:rect l="0" t="0" r="r" b="b"/>
            <a:pathLst>
              <a:path w="416" h="322">
                <a:moveTo>
                  <a:pt x="0" y="322"/>
                </a:moveTo>
                <a:cubicBezTo>
                  <a:pt x="26" y="278"/>
                  <a:pt x="87" y="114"/>
                  <a:pt x="156" y="60"/>
                </a:cubicBezTo>
                <a:cubicBezTo>
                  <a:pt x="225" y="6"/>
                  <a:pt x="362" y="12"/>
                  <a:pt x="416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63" name="Freeform 83"/>
          <p:cNvSpPr>
            <a:spLocks/>
          </p:cNvSpPr>
          <p:nvPr/>
        </p:nvSpPr>
        <p:spPr bwMode="auto">
          <a:xfrm>
            <a:off x="5894388" y="3141663"/>
            <a:ext cx="635000" cy="52387"/>
          </a:xfrm>
          <a:custGeom>
            <a:avLst/>
            <a:gdLst/>
            <a:ahLst/>
            <a:cxnLst>
              <a:cxn ang="0">
                <a:pos x="0" y="52"/>
              </a:cxn>
              <a:cxn ang="0">
                <a:pos x="614" y="0"/>
              </a:cxn>
            </a:cxnLst>
            <a:rect l="0" t="0" r="r" b="b"/>
            <a:pathLst>
              <a:path w="614" h="52">
                <a:moveTo>
                  <a:pt x="0" y="52"/>
                </a:moveTo>
                <a:cubicBezTo>
                  <a:pt x="0" y="52"/>
                  <a:pt x="307" y="26"/>
                  <a:pt x="614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64" name="Freeform 84"/>
          <p:cNvSpPr>
            <a:spLocks/>
          </p:cNvSpPr>
          <p:nvPr/>
        </p:nvSpPr>
        <p:spPr bwMode="auto">
          <a:xfrm>
            <a:off x="5888038" y="3194050"/>
            <a:ext cx="385762" cy="4810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0" y="389"/>
              </a:cxn>
              <a:cxn ang="0">
                <a:pos x="374" y="449"/>
              </a:cxn>
            </a:cxnLst>
            <a:rect l="0" t="0" r="r" b="b"/>
            <a:pathLst>
              <a:path w="374" h="464">
                <a:moveTo>
                  <a:pt x="0" y="0"/>
                </a:moveTo>
                <a:cubicBezTo>
                  <a:pt x="15" y="65"/>
                  <a:pt x="28" y="314"/>
                  <a:pt x="90" y="389"/>
                </a:cubicBezTo>
                <a:cubicBezTo>
                  <a:pt x="152" y="464"/>
                  <a:pt x="315" y="437"/>
                  <a:pt x="374" y="44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65" name="Freeform 85"/>
          <p:cNvSpPr>
            <a:spLocks/>
          </p:cNvSpPr>
          <p:nvPr/>
        </p:nvSpPr>
        <p:spPr bwMode="auto">
          <a:xfrm>
            <a:off x="5827713" y="2065338"/>
            <a:ext cx="887412" cy="1114425"/>
          </a:xfrm>
          <a:custGeom>
            <a:avLst/>
            <a:gdLst/>
            <a:ahLst/>
            <a:cxnLst>
              <a:cxn ang="0">
                <a:pos x="58" y="1077"/>
              </a:cxn>
              <a:cxn ang="0">
                <a:pos x="133" y="217"/>
              </a:cxn>
              <a:cxn ang="0">
                <a:pos x="858" y="0"/>
              </a:cxn>
            </a:cxnLst>
            <a:rect l="0" t="0" r="r" b="b"/>
            <a:pathLst>
              <a:path w="858" h="1077">
                <a:moveTo>
                  <a:pt x="58" y="1077"/>
                </a:moveTo>
                <a:cubicBezTo>
                  <a:pt x="70" y="934"/>
                  <a:pt x="0" y="396"/>
                  <a:pt x="133" y="217"/>
                </a:cubicBezTo>
                <a:cubicBezTo>
                  <a:pt x="266" y="38"/>
                  <a:pt x="707" y="45"/>
                  <a:pt x="858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66" name="Freeform 86"/>
          <p:cNvSpPr>
            <a:spLocks/>
          </p:cNvSpPr>
          <p:nvPr/>
        </p:nvSpPr>
        <p:spPr bwMode="auto">
          <a:xfrm>
            <a:off x="5183188" y="3079750"/>
            <a:ext cx="627062" cy="292100"/>
          </a:xfrm>
          <a:custGeom>
            <a:avLst/>
            <a:gdLst/>
            <a:ahLst/>
            <a:cxnLst>
              <a:cxn ang="0">
                <a:pos x="0" y="282"/>
              </a:cxn>
              <a:cxn ang="0">
                <a:pos x="277" y="36"/>
              </a:cxn>
              <a:cxn ang="0">
                <a:pos x="591" y="65"/>
              </a:cxn>
            </a:cxnLst>
            <a:rect l="0" t="0" r="r" b="b"/>
            <a:pathLst>
              <a:path w="591" h="282">
                <a:moveTo>
                  <a:pt x="0" y="282"/>
                </a:moveTo>
                <a:cubicBezTo>
                  <a:pt x="89" y="177"/>
                  <a:pt x="178" y="72"/>
                  <a:pt x="277" y="36"/>
                </a:cubicBezTo>
                <a:cubicBezTo>
                  <a:pt x="376" y="0"/>
                  <a:pt x="483" y="32"/>
                  <a:pt x="591" y="65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67" name="Rectangle 87"/>
          <p:cNvSpPr>
            <a:spLocks noChangeArrowheads="1"/>
          </p:cNvSpPr>
          <p:nvPr/>
        </p:nvSpPr>
        <p:spPr bwMode="auto">
          <a:xfrm>
            <a:off x="5199063" y="2011363"/>
            <a:ext cx="3333750" cy="2746375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68" name="Oval 88"/>
          <p:cNvSpPr>
            <a:spLocks noChangeArrowheads="1"/>
          </p:cNvSpPr>
          <p:nvPr/>
        </p:nvSpPr>
        <p:spPr bwMode="auto">
          <a:xfrm>
            <a:off x="6105525" y="4056063"/>
            <a:ext cx="123825" cy="123825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69" name="Oval 89"/>
          <p:cNvSpPr>
            <a:spLocks noChangeArrowheads="1"/>
          </p:cNvSpPr>
          <p:nvPr/>
        </p:nvSpPr>
        <p:spPr bwMode="auto">
          <a:xfrm>
            <a:off x="6311900" y="3571875"/>
            <a:ext cx="125413" cy="123825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70" name="Oval 90"/>
          <p:cNvSpPr>
            <a:spLocks noChangeArrowheads="1"/>
          </p:cNvSpPr>
          <p:nvPr/>
        </p:nvSpPr>
        <p:spPr bwMode="auto">
          <a:xfrm>
            <a:off x="5837238" y="3128963"/>
            <a:ext cx="123825" cy="125412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71" name="Oval 91"/>
          <p:cNvSpPr>
            <a:spLocks noChangeArrowheads="1"/>
          </p:cNvSpPr>
          <p:nvPr/>
        </p:nvSpPr>
        <p:spPr bwMode="auto">
          <a:xfrm>
            <a:off x="6615113" y="2609850"/>
            <a:ext cx="123825" cy="123825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72" name="Oval 92"/>
          <p:cNvSpPr>
            <a:spLocks noChangeArrowheads="1"/>
          </p:cNvSpPr>
          <p:nvPr/>
        </p:nvSpPr>
        <p:spPr bwMode="auto">
          <a:xfrm>
            <a:off x="7337425" y="2606675"/>
            <a:ext cx="123825" cy="123825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73" name="Oval 93"/>
          <p:cNvSpPr>
            <a:spLocks noChangeArrowheads="1"/>
          </p:cNvSpPr>
          <p:nvPr/>
        </p:nvSpPr>
        <p:spPr bwMode="auto">
          <a:xfrm>
            <a:off x="7759700" y="3340100"/>
            <a:ext cx="123825" cy="123825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74" name="Oval 94"/>
          <p:cNvSpPr>
            <a:spLocks noChangeArrowheads="1"/>
          </p:cNvSpPr>
          <p:nvPr/>
        </p:nvSpPr>
        <p:spPr bwMode="auto">
          <a:xfrm>
            <a:off x="7308850" y="3605213"/>
            <a:ext cx="123825" cy="123825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75" name="Oval 95"/>
          <p:cNvSpPr>
            <a:spLocks noChangeArrowheads="1"/>
          </p:cNvSpPr>
          <p:nvPr/>
        </p:nvSpPr>
        <p:spPr bwMode="auto">
          <a:xfrm>
            <a:off x="6808788" y="3803650"/>
            <a:ext cx="123825" cy="123825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76" name="Oval 96"/>
          <p:cNvSpPr>
            <a:spLocks noChangeArrowheads="1"/>
          </p:cNvSpPr>
          <p:nvPr/>
        </p:nvSpPr>
        <p:spPr bwMode="auto">
          <a:xfrm>
            <a:off x="6589713" y="3087688"/>
            <a:ext cx="123825" cy="125412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77" name="Rectangle 97"/>
          <p:cNvSpPr>
            <a:spLocks noChangeArrowheads="1"/>
          </p:cNvSpPr>
          <p:nvPr/>
        </p:nvSpPr>
        <p:spPr bwMode="auto">
          <a:xfrm>
            <a:off x="8475663" y="3325813"/>
            <a:ext cx="115887" cy="115887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78" name="Freeform 98"/>
          <p:cNvSpPr>
            <a:spLocks/>
          </p:cNvSpPr>
          <p:nvPr/>
        </p:nvSpPr>
        <p:spPr bwMode="auto">
          <a:xfrm>
            <a:off x="6092825" y="4238625"/>
            <a:ext cx="768350" cy="519113"/>
          </a:xfrm>
          <a:custGeom>
            <a:avLst/>
            <a:gdLst/>
            <a:ahLst/>
            <a:cxnLst>
              <a:cxn ang="0">
                <a:pos x="744" y="501"/>
              </a:cxn>
              <a:cxn ang="0">
                <a:pos x="116" y="277"/>
              </a:cxn>
              <a:cxn ang="0">
                <a:pos x="49" y="0"/>
              </a:cxn>
            </a:cxnLst>
            <a:rect l="0" t="0" r="r" b="b"/>
            <a:pathLst>
              <a:path w="744" h="501">
                <a:moveTo>
                  <a:pt x="744" y="501"/>
                </a:moveTo>
                <a:cubicBezTo>
                  <a:pt x="488" y="431"/>
                  <a:pt x="232" y="361"/>
                  <a:pt x="116" y="277"/>
                </a:cubicBezTo>
                <a:cubicBezTo>
                  <a:pt x="0" y="193"/>
                  <a:pt x="24" y="96"/>
                  <a:pt x="49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79" name="Freeform 99"/>
          <p:cNvSpPr>
            <a:spLocks/>
          </p:cNvSpPr>
          <p:nvPr/>
        </p:nvSpPr>
        <p:spPr bwMode="auto">
          <a:xfrm>
            <a:off x="6869113" y="4030663"/>
            <a:ext cx="7937" cy="741362"/>
          </a:xfrm>
          <a:custGeom>
            <a:avLst/>
            <a:gdLst/>
            <a:ahLst/>
            <a:cxnLst>
              <a:cxn ang="0">
                <a:pos x="0" y="718"/>
              </a:cxn>
              <a:cxn ang="0">
                <a:pos x="7" y="0"/>
              </a:cxn>
            </a:cxnLst>
            <a:rect l="0" t="0" r="r" b="b"/>
            <a:pathLst>
              <a:path w="7" h="718">
                <a:moveTo>
                  <a:pt x="0" y="718"/>
                </a:moveTo>
                <a:cubicBezTo>
                  <a:pt x="0" y="718"/>
                  <a:pt x="3" y="359"/>
                  <a:pt x="7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80" name="Freeform 100"/>
          <p:cNvSpPr>
            <a:spLocks/>
          </p:cNvSpPr>
          <p:nvPr/>
        </p:nvSpPr>
        <p:spPr bwMode="auto">
          <a:xfrm>
            <a:off x="6884988" y="3798888"/>
            <a:ext cx="503237" cy="950912"/>
          </a:xfrm>
          <a:custGeom>
            <a:avLst/>
            <a:gdLst/>
            <a:ahLst/>
            <a:cxnLst>
              <a:cxn ang="0">
                <a:pos x="0" y="920"/>
              </a:cxn>
              <a:cxn ang="0">
                <a:pos x="389" y="651"/>
              </a:cxn>
              <a:cxn ang="0">
                <a:pos x="486" y="0"/>
              </a:cxn>
            </a:cxnLst>
            <a:rect l="0" t="0" r="r" b="b"/>
            <a:pathLst>
              <a:path w="486" h="920">
                <a:moveTo>
                  <a:pt x="0" y="920"/>
                </a:moveTo>
                <a:cubicBezTo>
                  <a:pt x="65" y="875"/>
                  <a:pt x="308" y="804"/>
                  <a:pt x="389" y="651"/>
                </a:cubicBezTo>
                <a:cubicBezTo>
                  <a:pt x="470" y="498"/>
                  <a:pt x="466" y="136"/>
                  <a:pt x="486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81" name="Freeform 101"/>
          <p:cNvSpPr>
            <a:spLocks/>
          </p:cNvSpPr>
          <p:nvPr/>
        </p:nvSpPr>
        <p:spPr bwMode="auto">
          <a:xfrm>
            <a:off x="6861175" y="3521075"/>
            <a:ext cx="1020763" cy="1228725"/>
          </a:xfrm>
          <a:custGeom>
            <a:avLst/>
            <a:gdLst/>
            <a:ahLst/>
            <a:cxnLst>
              <a:cxn ang="0">
                <a:pos x="0" y="1189"/>
              </a:cxn>
              <a:cxn ang="0">
                <a:pos x="831" y="920"/>
              </a:cxn>
              <a:cxn ang="0">
                <a:pos x="928" y="0"/>
              </a:cxn>
            </a:cxnLst>
            <a:rect l="0" t="0" r="r" b="b"/>
            <a:pathLst>
              <a:path w="986" h="1189">
                <a:moveTo>
                  <a:pt x="0" y="1189"/>
                </a:moveTo>
                <a:cubicBezTo>
                  <a:pt x="138" y="1144"/>
                  <a:pt x="676" y="1118"/>
                  <a:pt x="831" y="920"/>
                </a:cubicBezTo>
                <a:cubicBezTo>
                  <a:pt x="986" y="722"/>
                  <a:pt x="908" y="192"/>
                  <a:pt x="928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82" name="Freeform 102"/>
          <p:cNvSpPr>
            <a:spLocks/>
          </p:cNvSpPr>
          <p:nvPr/>
        </p:nvSpPr>
        <p:spPr bwMode="auto">
          <a:xfrm>
            <a:off x="5199063" y="3365500"/>
            <a:ext cx="850900" cy="822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5" y="673"/>
              </a:cxn>
              <a:cxn ang="0">
                <a:pos x="823" y="740"/>
              </a:cxn>
            </a:cxnLst>
            <a:rect l="0" t="0" r="r" b="b"/>
            <a:pathLst>
              <a:path w="823" h="796">
                <a:moveTo>
                  <a:pt x="0" y="0"/>
                </a:moveTo>
                <a:cubicBezTo>
                  <a:pt x="43" y="272"/>
                  <a:pt x="88" y="550"/>
                  <a:pt x="225" y="673"/>
                </a:cubicBezTo>
                <a:cubicBezTo>
                  <a:pt x="362" y="796"/>
                  <a:pt x="699" y="726"/>
                  <a:pt x="823" y="74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83" name="Rectangle 103"/>
          <p:cNvSpPr>
            <a:spLocks noChangeArrowheads="1"/>
          </p:cNvSpPr>
          <p:nvPr/>
        </p:nvSpPr>
        <p:spPr bwMode="auto">
          <a:xfrm>
            <a:off x="6808788" y="1954213"/>
            <a:ext cx="115887" cy="115887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84" name="Rectangle 104"/>
          <p:cNvSpPr>
            <a:spLocks noChangeArrowheads="1"/>
          </p:cNvSpPr>
          <p:nvPr/>
        </p:nvSpPr>
        <p:spPr bwMode="auto">
          <a:xfrm>
            <a:off x="6808788" y="4699000"/>
            <a:ext cx="115887" cy="115888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85" name="Rectangle 105"/>
          <p:cNvSpPr>
            <a:spLocks noChangeArrowheads="1"/>
          </p:cNvSpPr>
          <p:nvPr/>
        </p:nvSpPr>
        <p:spPr bwMode="auto">
          <a:xfrm>
            <a:off x="5141913" y="3325813"/>
            <a:ext cx="115887" cy="115887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71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Equivalent layouts</a:t>
            </a:r>
          </a:p>
        </p:txBody>
      </p:sp>
      <p:grpSp>
        <p:nvGrpSpPr>
          <p:cNvPr id="277507" name="Group 3"/>
          <p:cNvGrpSpPr>
            <a:grpSpLocks/>
          </p:cNvGrpSpPr>
          <p:nvPr/>
        </p:nvGrpSpPr>
        <p:grpSpPr bwMode="auto">
          <a:xfrm>
            <a:off x="1428750" y="2446338"/>
            <a:ext cx="2344738" cy="1874837"/>
            <a:chOff x="1066" y="1253"/>
            <a:chExt cx="2268" cy="1814"/>
          </a:xfrm>
        </p:grpSpPr>
        <p:sp>
          <p:nvSpPr>
            <p:cNvPr id="277508" name="Rectangle 4"/>
            <p:cNvSpPr>
              <a:spLocks noChangeArrowheads="1"/>
            </p:cNvSpPr>
            <p:nvPr/>
          </p:nvSpPr>
          <p:spPr bwMode="auto">
            <a:xfrm>
              <a:off x="1066" y="1253"/>
              <a:ext cx="2268" cy="1814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7509" name="Rectangle 5"/>
            <p:cNvSpPr>
              <a:spLocks noChangeArrowheads="1"/>
            </p:cNvSpPr>
            <p:nvPr/>
          </p:nvSpPr>
          <p:spPr bwMode="auto">
            <a:xfrm>
              <a:off x="1066" y="2614"/>
              <a:ext cx="907" cy="453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7510" name="Rectangle 6"/>
            <p:cNvSpPr>
              <a:spLocks noChangeArrowheads="1"/>
            </p:cNvSpPr>
            <p:nvPr/>
          </p:nvSpPr>
          <p:spPr bwMode="auto">
            <a:xfrm>
              <a:off x="1066" y="1253"/>
              <a:ext cx="453" cy="136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7511" name="Rectangle 7"/>
            <p:cNvSpPr>
              <a:spLocks noChangeArrowheads="1"/>
            </p:cNvSpPr>
            <p:nvPr/>
          </p:nvSpPr>
          <p:spPr bwMode="auto">
            <a:xfrm>
              <a:off x="1519" y="2160"/>
              <a:ext cx="454" cy="454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7512" name="Rectangle 8"/>
            <p:cNvSpPr>
              <a:spLocks noChangeArrowheads="1"/>
            </p:cNvSpPr>
            <p:nvPr/>
          </p:nvSpPr>
          <p:spPr bwMode="auto">
            <a:xfrm>
              <a:off x="1973" y="2160"/>
              <a:ext cx="453" cy="907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7513" name="Rectangle 9"/>
            <p:cNvSpPr>
              <a:spLocks noChangeArrowheads="1"/>
            </p:cNvSpPr>
            <p:nvPr/>
          </p:nvSpPr>
          <p:spPr bwMode="auto">
            <a:xfrm>
              <a:off x="2426" y="1706"/>
              <a:ext cx="454" cy="136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7514" name="Rectangle 10"/>
            <p:cNvSpPr>
              <a:spLocks noChangeArrowheads="1"/>
            </p:cNvSpPr>
            <p:nvPr/>
          </p:nvSpPr>
          <p:spPr bwMode="auto">
            <a:xfrm>
              <a:off x="2880" y="1253"/>
              <a:ext cx="454" cy="1814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7515" name="Rectangle 11"/>
            <p:cNvSpPr>
              <a:spLocks noChangeArrowheads="1"/>
            </p:cNvSpPr>
            <p:nvPr/>
          </p:nvSpPr>
          <p:spPr bwMode="auto">
            <a:xfrm>
              <a:off x="1519" y="1706"/>
              <a:ext cx="907" cy="454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7516" name="Rectangle 12"/>
            <p:cNvSpPr>
              <a:spLocks noChangeArrowheads="1"/>
            </p:cNvSpPr>
            <p:nvPr/>
          </p:nvSpPr>
          <p:spPr bwMode="auto">
            <a:xfrm>
              <a:off x="1973" y="1253"/>
              <a:ext cx="907" cy="453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77517" name="Group 13"/>
          <p:cNvGrpSpPr>
            <a:grpSpLocks/>
          </p:cNvGrpSpPr>
          <p:nvPr/>
        </p:nvGrpSpPr>
        <p:grpSpPr bwMode="auto">
          <a:xfrm>
            <a:off x="5694363" y="2446338"/>
            <a:ext cx="2344737" cy="1874837"/>
            <a:chOff x="3587" y="1541"/>
            <a:chExt cx="1477" cy="1181"/>
          </a:xfrm>
        </p:grpSpPr>
        <p:sp>
          <p:nvSpPr>
            <p:cNvPr id="277518" name="Rectangle 14"/>
            <p:cNvSpPr>
              <a:spLocks noChangeArrowheads="1"/>
            </p:cNvSpPr>
            <p:nvPr/>
          </p:nvSpPr>
          <p:spPr bwMode="auto">
            <a:xfrm>
              <a:off x="3587" y="1541"/>
              <a:ext cx="1477" cy="118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7519" name="Rectangle 15"/>
            <p:cNvSpPr>
              <a:spLocks noChangeArrowheads="1"/>
            </p:cNvSpPr>
            <p:nvPr/>
          </p:nvSpPr>
          <p:spPr bwMode="auto">
            <a:xfrm>
              <a:off x="3587" y="2427"/>
              <a:ext cx="591" cy="295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7520" name="Rectangle 16"/>
            <p:cNvSpPr>
              <a:spLocks noChangeArrowheads="1"/>
            </p:cNvSpPr>
            <p:nvPr/>
          </p:nvSpPr>
          <p:spPr bwMode="auto">
            <a:xfrm>
              <a:off x="3587" y="1541"/>
              <a:ext cx="295" cy="886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7521" name="Rectangle 17"/>
            <p:cNvSpPr>
              <a:spLocks noChangeArrowheads="1"/>
            </p:cNvSpPr>
            <p:nvPr/>
          </p:nvSpPr>
          <p:spPr bwMode="auto">
            <a:xfrm>
              <a:off x="4178" y="2132"/>
              <a:ext cx="235" cy="59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7522" name="Rectangle 18"/>
            <p:cNvSpPr>
              <a:spLocks noChangeArrowheads="1"/>
            </p:cNvSpPr>
            <p:nvPr/>
          </p:nvSpPr>
          <p:spPr bwMode="auto">
            <a:xfrm>
              <a:off x="4413" y="1836"/>
              <a:ext cx="355" cy="886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7523" name="Rectangle 19"/>
            <p:cNvSpPr>
              <a:spLocks noChangeArrowheads="1"/>
            </p:cNvSpPr>
            <p:nvPr/>
          </p:nvSpPr>
          <p:spPr bwMode="auto">
            <a:xfrm>
              <a:off x="4768" y="1541"/>
              <a:ext cx="296" cy="118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7524" name="Rectangle 20"/>
            <p:cNvSpPr>
              <a:spLocks noChangeArrowheads="1"/>
            </p:cNvSpPr>
            <p:nvPr/>
          </p:nvSpPr>
          <p:spPr bwMode="auto">
            <a:xfrm>
              <a:off x="3882" y="1836"/>
              <a:ext cx="531" cy="296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7525" name="Rectangle 21"/>
            <p:cNvSpPr>
              <a:spLocks noChangeArrowheads="1"/>
            </p:cNvSpPr>
            <p:nvPr/>
          </p:nvSpPr>
          <p:spPr bwMode="auto">
            <a:xfrm>
              <a:off x="4566" y="1541"/>
              <a:ext cx="202" cy="295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77526" name="Text Box 22"/>
          <p:cNvSpPr txBox="1">
            <a:spLocks noChangeArrowheads="1"/>
          </p:cNvSpPr>
          <p:nvPr/>
        </p:nvSpPr>
        <p:spPr bwMode="auto">
          <a:xfrm>
            <a:off x="2252663" y="4764088"/>
            <a:ext cx="4638675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/>
              <a:t>These two layouts are not equivalent …</a:t>
            </a:r>
          </a:p>
        </p:txBody>
      </p:sp>
    </p:spTree>
    <p:extLst>
      <p:ext uri="{BB962C8B-B14F-4D97-AF65-F5344CB8AC3E}">
        <p14:creationId xmlns:p14="http://schemas.microsoft.com/office/powerpoint/2010/main" val="9286266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2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Order-equivalent layouts</a:t>
            </a:r>
          </a:p>
        </p:txBody>
      </p:sp>
      <p:grpSp>
        <p:nvGrpSpPr>
          <p:cNvPr id="278531" name="Group 3"/>
          <p:cNvGrpSpPr>
            <a:grpSpLocks/>
          </p:cNvGrpSpPr>
          <p:nvPr/>
        </p:nvGrpSpPr>
        <p:grpSpPr bwMode="auto">
          <a:xfrm>
            <a:off x="1428750" y="2446338"/>
            <a:ext cx="2344738" cy="1874837"/>
            <a:chOff x="1066" y="1253"/>
            <a:chExt cx="2268" cy="1814"/>
          </a:xfrm>
        </p:grpSpPr>
        <p:sp>
          <p:nvSpPr>
            <p:cNvPr id="278532" name="Rectangle 4"/>
            <p:cNvSpPr>
              <a:spLocks noChangeArrowheads="1"/>
            </p:cNvSpPr>
            <p:nvPr/>
          </p:nvSpPr>
          <p:spPr bwMode="auto">
            <a:xfrm>
              <a:off x="1066" y="1253"/>
              <a:ext cx="2268" cy="1814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8533" name="Rectangle 5"/>
            <p:cNvSpPr>
              <a:spLocks noChangeArrowheads="1"/>
            </p:cNvSpPr>
            <p:nvPr/>
          </p:nvSpPr>
          <p:spPr bwMode="auto">
            <a:xfrm>
              <a:off x="1066" y="2614"/>
              <a:ext cx="907" cy="453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8534" name="Rectangle 6"/>
            <p:cNvSpPr>
              <a:spLocks noChangeArrowheads="1"/>
            </p:cNvSpPr>
            <p:nvPr/>
          </p:nvSpPr>
          <p:spPr bwMode="auto">
            <a:xfrm>
              <a:off x="1066" y="1253"/>
              <a:ext cx="453" cy="136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8535" name="Rectangle 7"/>
            <p:cNvSpPr>
              <a:spLocks noChangeArrowheads="1"/>
            </p:cNvSpPr>
            <p:nvPr/>
          </p:nvSpPr>
          <p:spPr bwMode="auto">
            <a:xfrm>
              <a:off x="1519" y="2160"/>
              <a:ext cx="454" cy="454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8536" name="Rectangle 8"/>
            <p:cNvSpPr>
              <a:spLocks noChangeArrowheads="1"/>
            </p:cNvSpPr>
            <p:nvPr/>
          </p:nvSpPr>
          <p:spPr bwMode="auto">
            <a:xfrm>
              <a:off x="1973" y="2160"/>
              <a:ext cx="453" cy="907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8537" name="Rectangle 9"/>
            <p:cNvSpPr>
              <a:spLocks noChangeArrowheads="1"/>
            </p:cNvSpPr>
            <p:nvPr/>
          </p:nvSpPr>
          <p:spPr bwMode="auto">
            <a:xfrm>
              <a:off x="2426" y="1706"/>
              <a:ext cx="454" cy="136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8538" name="Rectangle 10"/>
            <p:cNvSpPr>
              <a:spLocks noChangeArrowheads="1"/>
            </p:cNvSpPr>
            <p:nvPr/>
          </p:nvSpPr>
          <p:spPr bwMode="auto">
            <a:xfrm>
              <a:off x="2880" y="1253"/>
              <a:ext cx="454" cy="1814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8539" name="Rectangle 11"/>
            <p:cNvSpPr>
              <a:spLocks noChangeArrowheads="1"/>
            </p:cNvSpPr>
            <p:nvPr/>
          </p:nvSpPr>
          <p:spPr bwMode="auto">
            <a:xfrm>
              <a:off x="1519" y="1706"/>
              <a:ext cx="907" cy="454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8540" name="Rectangle 12"/>
            <p:cNvSpPr>
              <a:spLocks noChangeArrowheads="1"/>
            </p:cNvSpPr>
            <p:nvPr/>
          </p:nvSpPr>
          <p:spPr bwMode="auto">
            <a:xfrm>
              <a:off x="1973" y="1253"/>
              <a:ext cx="907" cy="453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78541" name="Group 13"/>
          <p:cNvGrpSpPr>
            <a:grpSpLocks/>
          </p:cNvGrpSpPr>
          <p:nvPr/>
        </p:nvGrpSpPr>
        <p:grpSpPr bwMode="auto">
          <a:xfrm>
            <a:off x="5694363" y="2446338"/>
            <a:ext cx="2344737" cy="1874837"/>
            <a:chOff x="3587" y="1541"/>
            <a:chExt cx="1477" cy="1181"/>
          </a:xfrm>
        </p:grpSpPr>
        <p:sp>
          <p:nvSpPr>
            <p:cNvPr id="278542" name="Rectangle 14"/>
            <p:cNvSpPr>
              <a:spLocks noChangeArrowheads="1"/>
            </p:cNvSpPr>
            <p:nvPr/>
          </p:nvSpPr>
          <p:spPr bwMode="auto">
            <a:xfrm>
              <a:off x="3587" y="1541"/>
              <a:ext cx="1477" cy="118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8543" name="Rectangle 15"/>
            <p:cNvSpPr>
              <a:spLocks noChangeArrowheads="1"/>
            </p:cNvSpPr>
            <p:nvPr/>
          </p:nvSpPr>
          <p:spPr bwMode="auto">
            <a:xfrm>
              <a:off x="3587" y="2427"/>
              <a:ext cx="591" cy="295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8544" name="Rectangle 16"/>
            <p:cNvSpPr>
              <a:spLocks noChangeArrowheads="1"/>
            </p:cNvSpPr>
            <p:nvPr/>
          </p:nvSpPr>
          <p:spPr bwMode="auto">
            <a:xfrm>
              <a:off x="3587" y="1541"/>
              <a:ext cx="295" cy="886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8545" name="Rectangle 17"/>
            <p:cNvSpPr>
              <a:spLocks noChangeArrowheads="1"/>
            </p:cNvSpPr>
            <p:nvPr/>
          </p:nvSpPr>
          <p:spPr bwMode="auto">
            <a:xfrm>
              <a:off x="4178" y="2132"/>
              <a:ext cx="235" cy="59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8546" name="Rectangle 18"/>
            <p:cNvSpPr>
              <a:spLocks noChangeArrowheads="1"/>
            </p:cNvSpPr>
            <p:nvPr/>
          </p:nvSpPr>
          <p:spPr bwMode="auto">
            <a:xfrm>
              <a:off x="4413" y="1836"/>
              <a:ext cx="355" cy="886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8547" name="Rectangle 19"/>
            <p:cNvSpPr>
              <a:spLocks noChangeArrowheads="1"/>
            </p:cNvSpPr>
            <p:nvPr/>
          </p:nvSpPr>
          <p:spPr bwMode="auto">
            <a:xfrm>
              <a:off x="4768" y="1541"/>
              <a:ext cx="296" cy="118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8548" name="Rectangle 20"/>
            <p:cNvSpPr>
              <a:spLocks noChangeArrowheads="1"/>
            </p:cNvSpPr>
            <p:nvPr/>
          </p:nvSpPr>
          <p:spPr bwMode="auto">
            <a:xfrm>
              <a:off x="3882" y="1836"/>
              <a:ext cx="531" cy="296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8549" name="Rectangle 21"/>
            <p:cNvSpPr>
              <a:spLocks noChangeArrowheads="1"/>
            </p:cNvSpPr>
            <p:nvPr/>
          </p:nvSpPr>
          <p:spPr bwMode="auto">
            <a:xfrm>
              <a:off x="4566" y="1541"/>
              <a:ext cx="202" cy="295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78550" name="Text Box 22"/>
          <p:cNvSpPr txBox="1">
            <a:spLocks noChangeArrowheads="1"/>
          </p:cNvSpPr>
          <p:nvPr/>
        </p:nvSpPr>
        <p:spPr bwMode="auto">
          <a:xfrm>
            <a:off x="2252663" y="4764088"/>
            <a:ext cx="4638675" cy="7016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/>
              <a:t>These two layouts are not equivalent …</a:t>
            </a:r>
            <a:br>
              <a:rPr lang="en-US" sz="2000"/>
            </a:br>
            <a:r>
              <a:rPr lang="en-US" sz="2000"/>
              <a:t>but they are </a:t>
            </a:r>
            <a:r>
              <a:rPr lang="en-US" sz="2000">
                <a:solidFill>
                  <a:schemeClr val="accent1"/>
                </a:solidFill>
              </a:rPr>
              <a:t>order-equivalent</a:t>
            </a:r>
            <a:r>
              <a:rPr lang="en-US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70135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Order-equivalent layouts</a:t>
            </a:r>
          </a:p>
        </p:txBody>
      </p:sp>
      <p:sp>
        <p:nvSpPr>
          <p:cNvPr id="279555" name="Rectangle 3"/>
          <p:cNvSpPr>
            <a:spLocks noChangeArrowheads="1"/>
          </p:cNvSpPr>
          <p:nvPr/>
        </p:nvSpPr>
        <p:spPr bwMode="auto">
          <a:xfrm>
            <a:off x="1428750" y="2446338"/>
            <a:ext cx="2344738" cy="1874837"/>
          </a:xfrm>
          <a:prstGeom prst="rect">
            <a:avLst/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556" name="Rectangle 4"/>
          <p:cNvSpPr>
            <a:spLocks noChangeArrowheads="1"/>
          </p:cNvSpPr>
          <p:nvPr/>
        </p:nvSpPr>
        <p:spPr bwMode="auto">
          <a:xfrm>
            <a:off x="1428750" y="3852863"/>
            <a:ext cx="938213" cy="468312"/>
          </a:xfrm>
          <a:prstGeom prst="rect">
            <a:avLst/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557" name="Rectangle 5"/>
          <p:cNvSpPr>
            <a:spLocks noChangeArrowheads="1"/>
          </p:cNvSpPr>
          <p:nvPr/>
        </p:nvSpPr>
        <p:spPr bwMode="auto">
          <a:xfrm>
            <a:off x="1428750" y="2446338"/>
            <a:ext cx="468313" cy="1406525"/>
          </a:xfrm>
          <a:prstGeom prst="rect">
            <a:avLst/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558" name="Rectangle 6"/>
          <p:cNvSpPr>
            <a:spLocks noChangeArrowheads="1"/>
          </p:cNvSpPr>
          <p:nvPr/>
        </p:nvSpPr>
        <p:spPr bwMode="auto">
          <a:xfrm>
            <a:off x="1897063" y="3384550"/>
            <a:ext cx="469900" cy="468313"/>
          </a:xfrm>
          <a:prstGeom prst="rect">
            <a:avLst/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559" name="Rectangle 7"/>
          <p:cNvSpPr>
            <a:spLocks noChangeArrowheads="1"/>
          </p:cNvSpPr>
          <p:nvPr/>
        </p:nvSpPr>
        <p:spPr bwMode="auto">
          <a:xfrm>
            <a:off x="2366963" y="3384550"/>
            <a:ext cx="468312" cy="936625"/>
          </a:xfrm>
          <a:prstGeom prst="rect">
            <a:avLst/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560" name="Rectangle 8"/>
          <p:cNvSpPr>
            <a:spLocks noChangeArrowheads="1"/>
          </p:cNvSpPr>
          <p:nvPr/>
        </p:nvSpPr>
        <p:spPr bwMode="auto">
          <a:xfrm>
            <a:off x="2835275" y="2914650"/>
            <a:ext cx="468313" cy="1406525"/>
          </a:xfrm>
          <a:prstGeom prst="rect">
            <a:avLst/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561" name="Rectangle 9"/>
          <p:cNvSpPr>
            <a:spLocks noChangeArrowheads="1"/>
          </p:cNvSpPr>
          <p:nvPr/>
        </p:nvSpPr>
        <p:spPr bwMode="auto">
          <a:xfrm>
            <a:off x="3303588" y="2446338"/>
            <a:ext cx="469900" cy="1874837"/>
          </a:xfrm>
          <a:prstGeom prst="rect">
            <a:avLst/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562" name="Rectangle 10"/>
          <p:cNvSpPr>
            <a:spLocks noChangeArrowheads="1"/>
          </p:cNvSpPr>
          <p:nvPr/>
        </p:nvSpPr>
        <p:spPr bwMode="auto">
          <a:xfrm>
            <a:off x="1897063" y="2914650"/>
            <a:ext cx="938212" cy="469900"/>
          </a:xfrm>
          <a:prstGeom prst="rect">
            <a:avLst/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563" name="Rectangle 11"/>
          <p:cNvSpPr>
            <a:spLocks noChangeArrowheads="1"/>
          </p:cNvSpPr>
          <p:nvPr/>
        </p:nvSpPr>
        <p:spPr bwMode="auto">
          <a:xfrm>
            <a:off x="2366963" y="2446338"/>
            <a:ext cx="936625" cy="468312"/>
          </a:xfrm>
          <a:prstGeom prst="rect">
            <a:avLst/>
          </a:prstGeom>
          <a:noFill/>
          <a:ln w="2857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grpSp>
        <p:nvGrpSpPr>
          <p:cNvPr id="279564" name="Group 12"/>
          <p:cNvGrpSpPr>
            <a:grpSpLocks/>
          </p:cNvGrpSpPr>
          <p:nvPr/>
        </p:nvGrpSpPr>
        <p:grpSpPr bwMode="auto">
          <a:xfrm>
            <a:off x="4960938" y="2446338"/>
            <a:ext cx="2344737" cy="1874837"/>
            <a:chOff x="3587" y="1541"/>
            <a:chExt cx="1477" cy="1181"/>
          </a:xfrm>
        </p:grpSpPr>
        <p:sp>
          <p:nvSpPr>
            <p:cNvPr id="279565" name="Rectangle 13"/>
            <p:cNvSpPr>
              <a:spLocks noChangeArrowheads="1"/>
            </p:cNvSpPr>
            <p:nvPr/>
          </p:nvSpPr>
          <p:spPr bwMode="auto">
            <a:xfrm>
              <a:off x="3587" y="1541"/>
              <a:ext cx="1477" cy="1181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9566" name="Rectangle 14"/>
            <p:cNvSpPr>
              <a:spLocks noChangeArrowheads="1"/>
            </p:cNvSpPr>
            <p:nvPr/>
          </p:nvSpPr>
          <p:spPr bwMode="auto">
            <a:xfrm>
              <a:off x="3587" y="2427"/>
              <a:ext cx="591" cy="295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9567" name="Rectangle 15"/>
            <p:cNvSpPr>
              <a:spLocks noChangeArrowheads="1"/>
            </p:cNvSpPr>
            <p:nvPr/>
          </p:nvSpPr>
          <p:spPr bwMode="auto">
            <a:xfrm>
              <a:off x="3587" y="1541"/>
              <a:ext cx="295" cy="886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9568" name="Rectangle 16"/>
            <p:cNvSpPr>
              <a:spLocks noChangeArrowheads="1"/>
            </p:cNvSpPr>
            <p:nvPr/>
          </p:nvSpPr>
          <p:spPr bwMode="auto">
            <a:xfrm>
              <a:off x="4178" y="2132"/>
              <a:ext cx="235" cy="590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9569" name="Rectangle 17"/>
            <p:cNvSpPr>
              <a:spLocks noChangeArrowheads="1"/>
            </p:cNvSpPr>
            <p:nvPr/>
          </p:nvSpPr>
          <p:spPr bwMode="auto">
            <a:xfrm>
              <a:off x="4413" y="1836"/>
              <a:ext cx="355" cy="886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9570" name="Rectangle 18"/>
            <p:cNvSpPr>
              <a:spLocks noChangeArrowheads="1"/>
            </p:cNvSpPr>
            <p:nvPr/>
          </p:nvSpPr>
          <p:spPr bwMode="auto">
            <a:xfrm>
              <a:off x="4768" y="1541"/>
              <a:ext cx="296" cy="1181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9571" name="Rectangle 19"/>
            <p:cNvSpPr>
              <a:spLocks noChangeArrowheads="1"/>
            </p:cNvSpPr>
            <p:nvPr/>
          </p:nvSpPr>
          <p:spPr bwMode="auto">
            <a:xfrm>
              <a:off x="3882" y="1836"/>
              <a:ext cx="531" cy="296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9572" name="Rectangle 20"/>
            <p:cNvSpPr>
              <a:spLocks noChangeArrowheads="1"/>
            </p:cNvSpPr>
            <p:nvPr/>
          </p:nvSpPr>
          <p:spPr bwMode="auto">
            <a:xfrm>
              <a:off x="4566" y="1541"/>
              <a:ext cx="202" cy="295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79573" name="Freeform 21"/>
          <p:cNvSpPr>
            <a:spLocks/>
          </p:cNvSpPr>
          <p:nvPr/>
        </p:nvSpPr>
        <p:spPr bwMode="auto">
          <a:xfrm>
            <a:off x="1428750" y="3111500"/>
            <a:ext cx="342900" cy="234950"/>
          </a:xfrm>
          <a:custGeom>
            <a:avLst/>
            <a:gdLst/>
            <a:ahLst/>
            <a:cxnLst>
              <a:cxn ang="0">
                <a:pos x="0" y="148"/>
              </a:cxn>
              <a:cxn ang="0">
                <a:pos x="104" y="32"/>
              </a:cxn>
              <a:cxn ang="0">
                <a:pos x="216" y="0"/>
              </a:cxn>
            </a:cxnLst>
            <a:rect l="0" t="0" r="r" b="b"/>
            <a:pathLst>
              <a:path w="216" h="148">
                <a:moveTo>
                  <a:pt x="0" y="148"/>
                </a:moveTo>
                <a:cubicBezTo>
                  <a:pt x="34" y="102"/>
                  <a:pt x="68" y="57"/>
                  <a:pt x="104" y="32"/>
                </a:cubicBezTo>
                <a:cubicBezTo>
                  <a:pt x="140" y="7"/>
                  <a:pt x="178" y="3"/>
                  <a:pt x="216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574" name="Freeform 22"/>
          <p:cNvSpPr>
            <a:spLocks/>
          </p:cNvSpPr>
          <p:nvPr/>
        </p:nvSpPr>
        <p:spPr bwMode="auto">
          <a:xfrm>
            <a:off x="1892300" y="2635250"/>
            <a:ext cx="355600" cy="495300"/>
          </a:xfrm>
          <a:custGeom>
            <a:avLst/>
            <a:gdLst/>
            <a:ahLst/>
            <a:cxnLst>
              <a:cxn ang="0">
                <a:pos x="0" y="312"/>
              </a:cxn>
              <a:cxn ang="0">
                <a:pos x="72" y="84"/>
              </a:cxn>
              <a:cxn ang="0">
                <a:pos x="224" y="0"/>
              </a:cxn>
            </a:cxnLst>
            <a:rect l="0" t="0" r="r" b="b"/>
            <a:pathLst>
              <a:path w="224" h="312">
                <a:moveTo>
                  <a:pt x="0" y="312"/>
                </a:moveTo>
                <a:cubicBezTo>
                  <a:pt x="17" y="224"/>
                  <a:pt x="35" y="136"/>
                  <a:pt x="72" y="84"/>
                </a:cubicBezTo>
                <a:cubicBezTo>
                  <a:pt x="109" y="32"/>
                  <a:pt x="166" y="16"/>
                  <a:pt x="224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575" name="Freeform 23"/>
          <p:cNvSpPr>
            <a:spLocks/>
          </p:cNvSpPr>
          <p:nvPr/>
        </p:nvSpPr>
        <p:spPr bwMode="auto">
          <a:xfrm>
            <a:off x="2355850" y="2654300"/>
            <a:ext cx="889000" cy="889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0" y="100"/>
              </a:cxn>
              <a:cxn ang="0">
                <a:pos x="560" y="560"/>
              </a:cxn>
            </a:cxnLst>
            <a:rect l="0" t="0" r="r" b="b"/>
            <a:pathLst>
              <a:path w="560" h="560">
                <a:moveTo>
                  <a:pt x="0" y="0"/>
                </a:moveTo>
                <a:cubicBezTo>
                  <a:pt x="63" y="17"/>
                  <a:pt x="287" y="7"/>
                  <a:pt x="380" y="100"/>
                </a:cubicBezTo>
                <a:cubicBezTo>
                  <a:pt x="473" y="193"/>
                  <a:pt x="523" y="464"/>
                  <a:pt x="560" y="56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576" name="Freeform 24"/>
          <p:cNvSpPr>
            <a:spLocks/>
          </p:cNvSpPr>
          <p:nvPr/>
        </p:nvSpPr>
        <p:spPr bwMode="auto">
          <a:xfrm>
            <a:off x="1885950" y="3089275"/>
            <a:ext cx="869950" cy="390525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400" y="38"/>
              </a:cxn>
              <a:cxn ang="0">
                <a:pos x="548" y="246"/>
              </a:cxn>
            </a:cxnLst>
            <a:rect l="0" t="0" r="r" b="b"/>
            <a:pathLst>
              <a:path w="548" h="246">
                <a:moveTo>
                  <a:pt x="0" y="18"/>
                </a:moveTo>
                <a:cubicBezTo>
                  <a:pt x="154" y="9"/>
                  <a:pt x="309" y="0"/>
                  <a:pt x="400" y="38"/>
                </a:cubicBezTo>
                <a:cubicBezTo>
                  <a:pt x="491" y="76"/>
                  <a:pt x="519" y="161"/>
                  <a:pt x="548" y="246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577" name="Freeform 25"/>
          <p:cNvSpPr>
            <a:spLocks/>
          </p:cNvSpPr>
          <p:nvPr/>
        </p:nvSpPr>
        <p:spPr bwMode="auto">
          <a:xfrm>
            <a:off x="1898650" y="3124200"/>
            <a:ext cx="355600" cy="838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0" y="324"/>
              </a:cxn>
              <a:cxn ang="0">
                <a:pos x="224" y="528"/>
              </a:cxn>
            </a:cxnLst>
            <a:rect l="0" t="0" r="r" b="b"/>
            <a:pathLst>
              <a:path w="224" h="528">
                <a:moveTo>
                  <a:pt x="0" y="0"/>
                </a:moveTo>
                <a:cubicBezTo>
                  <a:pt x="11" y="118"/>
                  <a:pt x="23" y="236"/>
                  <a:pt x="60" y="324"/>
                </a:cubicBezTo>
                <a:cubicBezTo>
                  <a:pt x="97" y="412"/>
                  <a:pt x="160" y="470"/>
                  <a:pt x="224" y="528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578" name="Freeform 26"/>
          <p:cNvSpPr>
            <a:spLocks/>
          </p:cNvSpPr>
          <p:nvPr/>
        </p:nvSpPr>
        <p:spPr bwMode="auto">
          <a:xfrm>
            <a:off x="1416050" y="3365500"/>
            <a:ext cx="844550" cy="8588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" y="468"/>
              </a:cxn>
              <a:cxn ang="0">
                <a:pos x="532" y="436"/>
              </a:cxn>
            </a:cxnLst>
            <a:rect l="0" t="0" r="r" b="b"/>
            <a:pathLst>
              <a:path w="532" h="541">
                <a:moveTo>
                  <a:pt x="0" y="0"/>
                </a:moveTo>
                <a:cubicBezTo>
                  <a:pt x="71" y="197"/>
                  <a:pt x="143" y="395"/>
                  <a:pt x="232" y="468"/>
                </a:cubicBezTo>
                <a:cubicBezTo>
                  <a:pt x="321" y="541"/>
                  <a:pt x="426" y="488"/>
                  <a:pt x="532" y="436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579" name="Freeform 27"/>
          <p:cNvSpPr>
            <a:spLocks/>
          </p:cNvSpPr>
          <p:nvPr/>
        </p:nvSpPr>
        <p:spPr bwMode="auto">
          <a:xfrm>
            <a:off x="2832100" y="3594100"/>
            <a:ext cx="361950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8" y="44"/>
              </a:cxn>
            </a:cxnLst>
            <a:rect l="0" t="0" r="r" b="b"/>
            <a:pathLst>
              <a:path w="228" h="44">
                <a:moveTo>
                  <a:pt x="0" y="0"/>
                </a:moveTo>
                <a:cubicBezTo>
                  <a:pt x="0" y="0"/>
                  <a:pt x="114" y="22"/>
                  <a:pt x="228" y="44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580" name="Oval 28"/>
          <p:cNvSpPr>
            <a:spLocks noChangeArrowheads="1"/>
          </p:cNvSpPr>
          <p:nvPr/>
        </p:nvSpPr>
        <p:spPr bwMode="auto">
          <a:xfrm>
            <a:off x="1368425" y="3284538"/>
            <a:ext cx="123825" cy="125412"/>
          </a:xfrm>
          <a:prstGeom prst="ellipse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581" name="Oval 29"/>
          <p:cNvSpPr>
            <a:spLocks noChangeArrowheads="1"/>
          </p:cNvSpPr>
          <p:nvPr/>
        </p:nvSpPr>
        <p:spPr bwMode="auto">
          <a:xfrm>
            <a:off x="1830388" y="3071813"/>
            <a:ext cx="123825" cy="125412"/>
          </a:xfrm>
          <a:prstGeom prst="ellipse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582" name="Oval 30"/>
          <p:cNvSpPr>
            <a:spLocks noChangeArrowheads="1"/>
          </p:cNvSpPr>
          <p:nvPr/>
        </p:nvSpPr>
        <p:spPr bwMode="auto">
          <a:xfrm>
            <a:off x="2773363" y="3525838"/>
            <a:ext cx="123825" cy="125412"/>
          </a:xfrm>
          <a:prstGeom prst="ellipse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583" name="Oval 31"/>
          <p:cNvSpPr>
            <a:spLocks noChangeArrowheads="1"/>
          </p:cNvSpPr>
          <p:nvPr/>
        </p:nvSpPr>
        <p:spPr bwMode="auto">
          <a:xfrm>
            <a:off x="2297113" y="2592388"/>
            <a:ext cx="123825" cy="125412"/>
          </a:xfrm>
          <a:prstGeom prst="ellipse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584" name="Oval 32"/>
          <p:cNvSpPr>
            <a:spLocks noChangeArrowheads="1"/>
          </p:cNvSpPr>
          <p:nvPr/>
        </p:nvSpPr>
        <p:spPr bwMode="auto">
          <a:xfrm>
            <a:off x="3706813" y="3284538"/>
            <a:ext cx="123825" cy="125412"/>
          </a:xfrm>
          <a:prstGeom prst="ellipse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585" name="Freeform 33"/>
          <p:cNvSpPr>
            <a:spLocks/>
          </p:cNvSpPr>
          <p:nvPr/>
        </p:nvSpPr>
        <p:spPr bwMode="auto">
          <a:xfrm>
            <a:off x="3308350" y="3409950"/>
            <a:ext cx="368300" cy="247650"/>
          </a:xfrm>
          <a:custGeom>
            <a:avLst/>
            <a:gdLst/>
            <a:ahLst/>
            <a:cxnLst>
              <a:cxn ang="0">
                <a:pos x="0" y="156"/>
              </a:cxn>
              <a:cxn ang="0">
                <a:pos x="232" y="0"/>
              </a:cxn>
            </a:cxnLst>
            <a:rect l="0" t="0" r="r" b="b"/>
            <a:pathLst>
              <a:path w="232" h="156">
                <a:moveTo>
                  <a:pt x="0" y="156"/>
                </a:moveTo>
                <a:cubicBezTo>
                  <a:pt x="39" y="130"/>
                  <a:pt x="184" y="32"/>
                  <a:pt x="232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586" name="Freeform 34"/>
          <p:cNvSpPr>
            <a:spLocks/>
          </p:cNvSpPr>
          <p:nvPr/>
        </p:nvSpPr>
        <p:spPr bwMode="auto">
          <a:xfrm>
            <a:off x="2362200" y="3657600"/>
            <a:ext cx="381000" cy="342900"/>
          </a:xfrm>
          <a:custGeom>
            <a:avLst/>
            <a:gdLst/>
            <a:ahLst/>
            <a:cxnLst>
              <a:cxn ang="0">
                <a:pos x="0" y="216"/>
              </a:cxn>
              <a:cxn ang="0">
                <a:pos x="240" y="0"/>
              </a:cxn>
            </a:cxnLst>
            <a:rect l="0" t="0" r="r" b="b"/>
            <a:pathLst>
              <a:path w="240" h="216">
                <a:moveTo>
                  <a:pt x="0" y="216"/>
                </a:moveTo>
                <a:cubicBezTo>
                  <a:pt x="0" y="216"/>
                  <a:pt x="120" y="108"/>
                  <a:pt x="240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grpSp>
        <p:nvGrpSpPr>
          <p:cNvPr id="279587" name="Group 35"/>
          <p:cNvGrpSpPr>
            <a:grpSpLocks/>
          </p:cNvGrpSpPr>
          <p:nvPr/>
        </p:nvGrpSpPr>
        <p:grpSpPr bwMode="auto">
          <a:xfrm>
            <a:off x="4902200" y="2605088"/>
            <a:ext cx="2454275" cy="1587500"/>
            <a:chOff x="3088" y="1641"/>
            <a:chExt cx="1546" cy="1000"/>
          </a:xfrm>
        </p:grpSpPr>
        <p:sp>
          <p:nvSpPr>
            <p:cNvPr id="279588" name="Oval 36"/>
            <p:cNvSpPr>
              <a:spLocks noChangeArrowheads="1"/>
            </p:cNvSpPr>
            <p:nvPr/>
          </p:nvSpPr>
          <p:spPr bwMode="auto">
            <a:xfrm>
              <a:off x="4556" y="2069"/>
              <a:ext cx="78" cy="79"/>
            </a:xfrm>
            <a:prstGeom prst="ellipse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9589" name="Freeform 37"/>
            <p:cNvSpPr>
              <a:spLocks/>
            </p:cNvSpPr>
            <p:nvPr/>
          </p:nvSpPr>
          <p:spPr bwMode="auto">
            <a:xfrm>
              <a:off x="3126" y="1959"/>
              <a:ext cx="212" cy="153"/>
            </a:xfrm>
            <a:custGeom>
              <a:avLst/>
              <a:gdLst/>
              <a:ahLst/>
              <a:cxnLst>
                <a:cxn ang="0">
                  <a:pos x="0" y="153"/>
                </a:cxn>
                <a:cxn ang="0">
                  <a:pos x="92" y="25"/>
                </a:cxn>
                <a:cxn ang="0">
                  <a:pos x="212" y="1"/>
                </a:cxn>
              </a:cxnLst>
              <a:rect l="0" t="0" r="r" b="b"/>
              <a:pathLst>
                <a:path w="212" h="153">
                  <a:moveTo>
                    <a:pt x="0" y="153"/>
                  </a:moveTo>
                  <a:cubicBezTo>
                    <a:pt x="28" y="101"/>
                    <a:pt x="57" y="50"/>
                    <a:pt x="92" y="25"/>
                  </a:cubicBezTo>
                  <a:cubicBezTo>
                    <a:pt x="127" y="0"/>
                    <a:pt x="169" y="0"/>
                    <a:pt x="212" y="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9590" name="Freeform 38"/>
            <p:cNvSpPr>
              <a:spLocks/>
            </p:cNvSpPr>
            <p:nvPr/>
          </p:nvSpPr>
          <p:spPr bwMode="auto">
            <a:xfrm>
              <a:off x="3126" y="2112"/>
              <a:ext cx="524" cy="5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6" y="456"/>
                </a:cxn>
                <a:cxn ang="0">
                  <a:pos x="524" y="436"/>
                </a:cxn>
              </a:cxnLst>
              <a:rect l="0" t="0" r="r" b="b"/>
              <a:pathLst>
                <a:path w="524" h="529">
                  <a:moveTo>
                    <a:pt x="0" y="0"/>
                  </a:moveTo>
                  <a:cubicBezTo>
                    <a:pt x="64" y="191"/>
                    <a:pt x="129" y="383"/>
                    <a:pt x="216" y="456"/>
                  </a:cubicBezTo>
                  <a:cubicBezTo>
                    <a:pt x="303" y="529"/>
                    <a:pt x="413" y="482"/>
                    <a:pt x="524" y="43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9591" name="Freeform 39"/>
            <p:cNvSpPr>
              <a:spLocks/>
            </p:cNvSpPr>
            <p:nvPr/>
          </p:nvSpPr>
          <p:spPr bwMode="auto">
            <a:xfrm>
              <a:off x="3410" y="1968"/>
              <a:ext cx="244" cy="50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0" y="312"/>
                </a:cxn>
                <a:cxn ang="0">
                  <a:pos x="244" y="508"/>
                </a:cxn>
              </a:cxnLst>
              <a:rect l="0" t="0" r="r" b="b"/>
              <a:pathLst>
                <a:path w="244" h="508">
                  <a:moveTo>
                    <a:pt x="0" y="0"/>
                  </a:moveTo>
                  <a:cubicBezTo>
                    <a:pt x="13" y="52"/>
                    <a:pt x="39" y="227"/>
                    <a:pt x="80" y="312"/>
                  </a:cubicBezTo>
                  <a:cubicBezTo>
                    <a:pt x="121" y="397"/>
                    <a:pt x="210" y="467"/>
                    <a:pt x="244" y="50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9592" name="Freeform 40"/>
            <p:cNvSpPr>
              <a:spLocks/>
            </p:cNvSpPr>
            <p:nvPr/>
          </p:nvSpPr>
          <p:spPr bwMode="auto">
            <a:xfrm>
              <a:off x="3410" y="1959"/>
              <a:ext cx="508" cy="233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368" y="37"/>
                </a:cxn>
                <a:cxn ang="0">
                  <a:pos x="508" y="233"/>
                </a:cxn>
              </a:cxnLst>
              <a:rect l="0" t="0" r="r" b="b"/>
              <a:pathLst>
                <a:path w="508" h="233">
                  <a:moveTo>
                    <a:pt x="0" y="13"/>
                  </a:moveTo>
                  <a:cubicBezTo>
                    <a:pt x="141" y="6"/>
                    <a:pt x="283" y="0"/>
                    <a:pt x="368" y="37"/>
                  </a:cubicBezTo>
                  <a:cubicBezTo>
                    <a:pt x="453" y="74"/>
                    <a:pt x="480" y="153"/>
                    <a:pt x="508" y="233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9593" name="Freeform 41"/>
            <p:cNvSpPr>
              <a:spLocks/>
            </p:cNvSpPr>
            <p:nvPr/>
          </p:nvSpPr>
          <p:spPr bwMode="auto">
            <a:xfrm>
              <a:off x="3414" y="1642"/>
              <a:ext cx="616" cy="326"/>
            </a:xfrm>
            <a:custGeom>
              <a:avLst/>
              <a:gdLst/>
              <a:ahLst/>
              <a:cxnLst>
                <a:cxn ang="0">
                  <a:pos x="0" y="326"/>
                </a:cxn>
                <a:cxn ang="0">
                  <a:pos x="256" y="50"/>
                </a:cxn>
                <a:cxn ang="0">
                  <a:pos x="616" y="26"/>
                </a:cxn>
              </a:cxnLst>
              <a:rect l="0" t="0" r="r" b="b"/>
              <a:pathLst>
                <a:path w="616" h="326">
                  <a:moveTo>
                    <a:pt x="0" y="326"/>
                  </a:moveTo>
                  <a:cubicBezTo>
                    <a:pt x="76" y="213"/>
                    <a:pt x="153" y="100"/>
                    <a:pt x="256" y="50"/>
                  </a:cubicBezTo>
                  <a:cubicBezTo>
                    <a:pt x="359" y="0"/>
                    <a:pt x="487" y="13"/>
                    <a:pt x="616" y="2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9594" name="Freeform 42"/>
            <p:cNvSpPr>
              <a:spLocks/>
            </p:cNvSpPr>
            <p:nvPr/>
          </p:nvSpPr>
          <p:spPr bwMode="auto">
            <a:xfrm>
              <a:off x="3946" y="2256"/>
              <a:ext cx="284" cy="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4" y="36"/>
                </a:cxn>
              </a:cxnLst>
              <a:rect l="0" t="0" r="r" b="b"/>
              <a:pathLst>
                <a:path w="284" h="36">
                  <a:moveTo>
                    <a:pt x="0" y="0"/>
                  </a:moveTo>
                  <a:cubicBezTo>
                    <a:pt x="0" y="0"/>
                    <a:pt x="142" y="18"/>
                    <a:pt x="284" y="3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9595" name="Freeform 43"/>
            <p:cNvSpPr>
              <a:spLocks/>
            </p:cNvSpPr>
            <p:nvPr/>
          </p:nvSpPr>
          <p:spPr bwMode="auto">
            <a:xfrm>
              <a:off x="4106" y="1654"/>
              <a:ext cx="164" cy="566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04" y="90"/>
                </a:cxn>
                <a:cxn ang="0">
                  <a:pos x="164" y="566"/>
                </a:cxn>
              </a:cxnLst>
              <a:rect l="0" t="0" r="r" b="b"/>
              <a:pathLst>
                <a:path w="164" h="566">
                  <a:moveTo>
                    <a:pt x="0" y="26"/>
                  </a:moveTo>
                  <a:cubicBezTo>
                    <a:pt x="38" y="13"/>
                    <a:pt x="77" y="0"/>
                    <a:pt x="104" y="90"/>
                  </a:cubicBezTo>
                  <a:cubicBezTo>
                    <a:pt x="131" y="180"/>
                    <a:pt x="147" y="373"/>
                    <a:pt x="164" y="56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9596" name="Freeform 44"/>
            <p:cNvSpPr>
              <a:spLocks/>
            </p:cNvSpPr>
            <p:nvPr/>
          </p:nvSpPr>
          <p:spPr bwMode="auto">
            <a:xfrm>
              <a:off x="4302" y="2148"/>
              <a:ext cx="236" cy="156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236" y="0"/>
                </a:cxn>
              </a:cxnLst>
              <a:rect l="0" t="0" r="r" b="b"/>
              <a:pathLst>
                <a:path w="236" h="156">
                  <a:moveTo>
                    <a:pt x="0" y="156"/>
                  </a:moveTo>
                  <a:cubicBezTo>
                    <a:pt x="39" y="130"/>
                    <a:pt x="187" y="32"/>
                    <a:pt x="236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9597" name="Freeform 45"/>
            <p:cNvSpPr>
              <a:spLocks/>
            </p:cNvSpPr>
            <p:nvPr/>
          </p:nvSpPr>
          <p:spPr bwMode="auto">
            <a:xfrm>
              <a:off x="3718" y="2308"/>
              <a:ext cx="188" cy="216"/>
            </a:xfrm>
            <a:custGeom>
              <a:avLst/>
              <a:gdLst/>
              <a:ahLst/>
              <a:cxnLst>
                <a:cxn ang="0">
                  <a:pos x="0" y="216"/>
                </a:cxn>
                <a:cxn ang="0">
                  <a:pos x="188" y="0"/>
                </a:cxn>
              </a:cxnLst>
              <a:rect l="0" t="0" r="r" b="b"/>
              <a:pathLst>
                <a:path w="188" h="216">
                  <a:moveTo>
                    <a:pt x="0" y="216"/>
                  </a:moveTo>
                  <a:cubicBezTo>
                    <a:pt x="0" y="216"/>
                    <a:pt x="94" y="108"/>
                    <a:pt x="188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9598" name="Oval 46"/>
            <p:cNvSpPr>
              <a:spLocks noChangeArrowheads="1"/>
            </p:cNvSpPr>
            <p:nvPr/>
          </p:nvSpPr>
          <p:spPr bwMode="auto">
            <a:xfrm>
              <a:off x="3088" y="2069"/>
              <a:ext cx="78" cy="79"/>
            </a:xfrm>
            <a:prstGeom prst="ellipse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9599" name="Oval 47"/>
            <p:cNvSpPr>
              <a:spLocks noChangeArrowheads="1"/>
            </p:cNvSpPr>
            <p:nvPr/>
          </p:nvSpPr>
          <p:spPr bwMode="auto">
            <a:xfrm>
              <a:off x="4263" y="2263"/>
              <a:ext cx="78" cy="79"/>
            </a:xfrm>
            <a:prstGeom prst="ellipse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9600" name="Oval 48"/>
            <p:cNvSpPr>
              <a:spLocks noChangeArrowheads="1"/>
            </p:cNvSpPr>
            <p:nvPr/>
          </p:nvSpPr>
          <p:spPr bwMode="auto">
            <a:xfrm>
              <a:off x="3909" y="2221"/>
              <a:ext cx="78" cy="79"/>
            </a:xfrm>
            <a:prstGeom prst="ellipse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9601" name="Oval 49"/>
            <p:cNvSpPr>
              <a:spLocks noChangeArrowheads="1"/>
            </p:cNvSpPr>
            <p:nvPr/>
          </p:nvSpPr>
          <p:spPr bwMode="auto">
            <a:xfrm>
              <a:off x="3680" y="2482"/>
              <a:ext cx="78" cy="79"/>
            </a:xfrm>
            <a:prstGeom prst="ellipse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9602" name="Oval 50"/>
            <p:cNvSpPr>
              <a:spLocks noChangeArrowheads="1"/>
            </p:cNvSpPr>
            <p:nvPr/>
          </p:nvSpPr>
          <p:spPr bwMode="auto">
            <a:xfrm>
              <a:off x="3375" y="1935"/>
              <a:ext cx="78" cy="79"/>
            </a:xfrm>
            <a:prstGeom prst="ellipse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79603" name="Oval 51"/>
            <p:cNvSpPr>
              <a:spLocks noChangeArrowheads="1"/>
            </p:cNvSpPr>
            <p:nvPr/>
          </p:nvSpPr>
          <p:spPr bwMode="auto">
            <a:xfrm>
              <a:off x="4069" y="1641"/>
              <a:ext cx="78" cy="79"/>
            </a:xfrm>
            <a:prstGeom prst="ellipse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79604" name="Oval 52"/>
          <p:cNvSpPr>
            <a:spLocks noChangeArrowheads="1"/>
          </p:cNvSpPr>
          <p:nvPr/>
        </p:nvSpPr>
        <p:spPr bwMode="auto">
          <a:xfrm>
            <a:off x="2301875" y="3940175"/>
            <a:ext cx="123825" cy="125413"/>
          </a:xfrm>
          <a:prstGeom prst="ellipse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605" name="Oval 53"/>
          <p:cNvSpPr>
            <a:spLocks noChangeArrowheads="1"/>
          </p:cNvSpPr>
          <p:nvPr/>
        </p:nvSpPr>
        <p:spPr bwMode="auto">
          <a:xfrm>
            <a:off x="3240088" y="3592513"/>
            <a:ext cx="123825" cy="125412"/>
          </a:xfrm>
          <a:prstGeom prst="ellipse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9606" name="Rectangle 54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310563" cy="5040312"/>
          </a:xfrm>
        </p:spPr>
        <p:txBody>
          <a:bodyPr/>
          <a:lstStyle/>
          <a:p>
            <a:r>
              <a:rPr lang="en-US"/>
              <a:t>Define a partial order on the vertical maximal segments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Define a symmetric order on the horizontal maximal segments</a:t>
            </a:r>
          </a:p>
        </p:txBody>
      </p:sp>
      <p:sp>
        <p:nvSpPr>
          <p:cNvPr id="279607" name="Rectangle 55"/>
          <p:cNvSpPr>
            <a:spLocks noChangeArrowheads="1"/>
          </p:cNvSpPr>
          <p:nvPr/>
        </p:nvSpPr>
        <p:spPr bwMode="auto">
          <a:xfrm>
            <a:off x="431800" y="1147763"/>
            <a:ext cx="8299450" cy="1044575"/>
          </a:xfrm>
          <a:prstGeom prst="rect">
            <a:avLst/>
          </a:prstGeom>
          <a:solidFill>
            <a:schemeClr val="accent1"/>
          </a:solidFill>
          <a:ln w="38100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20000"/>
              </a:spcBef>
              <a:buClr>
                <a:schemeClr val="bg2"/>
              </a:buClr>
              <a:buSzPct val="90000"/>
              <a:buFont typeface="Wingdings" pitchFamily="2" charset="2"/>
              <a:buNone/>
            </a:pPr>
            <a:r>
              <a:rPr lang="en-US" sz="2000">
                <a:solidFill>
                  <a:srgbClr val="FFFF00"/>
                </a:solidFill>
              </a:rPr>
              <a:t>Order-equivalent layouts</a:t>
            </a:r>
            <a:br>
              <a:rPr lang="en-US" sz="2000">
                <a:solidFill>
                  <a:srgbClr val="FFFF00"/>
                </a:solidFill>
              </a:rPr>
            </a:br>
            <a:r>
              <a:rPr lang="en-US" sz="2000">
                <a:solidFill>
                  <a:srgbClr val="FFFF00"/>
                </a:solidFill>
              </a:rPr>
              <a:t>     </a:t>
            </a:r>
            <a:r>
              <a:rPr lang="en-US" sz="2000">
                <a:solidFill>
                  <a:schemeClr val="bg1"/>
                </a:solidFill>
              </a:rPr>
              <a:t>two layouts are order-equivalent if their rectangles and maximal 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     segments correspond one-for-one such that the partial orders match.</a:t>
            </a:r>
          </a:p>
        </p:txBody>
      </p:sp>
    </p:spTree>
    <p:extLst>
      <p:ext uri="{BB962C8B-B14F-4D97-AF65-F5344CB8AC3E}">
        <p14:creationId xmlns:p14="http://schemas.microsoft.com/office/powerpoint/2010/main" val="36721441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9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9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9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9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9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9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795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795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795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79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2795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2795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795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2795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2795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795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9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2795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795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795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9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9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7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9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9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9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9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73" grpId="0" animBg="1"/>
      <p:bldP spid="279574" grpId="0" animBg="1"/>
      <p:bldP spid="279575" grpId="0" animBg="1"/>
      <p:bldP spid="279576" grpId="0" animBg="1"/>
      <p:bldP spid="279577" grpId="0" animBg="1"/>
      <p:bldP spid="279578" grpId="0" animBg="1"/>
      <p:bldP spid="279579" grpId="0" animBg="1"/>
      <p:bldP spid="279580" grpId="0" animBg="1"/>
      <p:bldP spid="279581" grpId="0" animBg="1"/>
      <p:bldP spid="279582" grpId="0" animBg="1"/>
      <p:bldP spid="279583" grpId="0" animBg="1"/>
      <p:bldP spid="279584" grpId="0" animBg="1"/>
      <p:bldP spid="279585" grpId="0" animBg="1"/>
      <p:bldP spid="279586" grpId="0" animBg="1"/>
      <p:bldP spid="279604" grpId="0" animBg="1"/>
      <p:bldP spid="279605" grpId="0" animBg="1"/>
      <p:bldP spid="27960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 can be only one …	</a:t>
            </a:r>
          </a:p>
        </p:txBody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>
                <a:solidFill>
                  <a:schemeClr val="accent1"/>
                </a:solidFill>
              </a:rPr>
              <a:t>[Wimer, Koren, and Cederbaum ‘88]</a:t>
            </a:r>
            <a:r>
              <a:rPr lang="en-US"/>
              <a:t/>
            </a:r>
            <a:br>
              <a:rPr lang="en-US"/>
            </a:br>
            <a:r>
              <a:rPr lang="en-US"/>
              <a:t>For any layout L and any assignment of weights to the areas of L  there is at most one layout L’ order-equivalent to L such that the areas of L’ have the correct weights.</a:t>
            </a:r>
          </a:p>
          <a:p>
            <a:pPr>
              <a:buFont typeface="Wingdings" pitchFamily="2" charset="2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0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 and there always is one.	</a:t>
            </a:r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>
                <a:solidFill>
                  <a:schemeClr val="accent1"/>
                </a:solidFill>
              </a:rPr>
              <a:t>[Wimer, Koren, and Cederbaum ‘88]</a:t>
            </a:r>
            <a:r>
              <a:rPr lang="en-US"/>
              <a:t/>
            </a:r>
            <a:br>
              <a:rPr lang="en-US"/>
            </a:br>
            <a:r>
              <a:rPr lang="en-US"/>
              <a:t>For any layout L and any assignment of weights to the areas of L  there is at most one layout L’ order-equivalent to L such that the areas of L’ have the correct weights.</a:t>
            </a:r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r>
              <a:rPr lang="en-US">
                <a:solidFill>
                  <a:schemeClr val="accent1"/>
                </a:solidFill>
              </a:rPr>
              <a:t>[Wimer, Koren, and Cederbaum ‘88]</a:t>
            </a:r>
            <a:r>
              <a:rPr lang="en-US"/>
              <a:t/>
            </a:r>
            <a:br>
              <a:rPr lang="en-US"/>
            </a:br>
            <a:r>
              <a:rPr lang="en-US"/>
              <a:t>For any layout L and any assignment of weights to the areas of L  there exists one layout L’ order-equivalent to L such that the areas of L’ have the correct weights.</a:t>
            </a:r>
          </a:p>
        </p:txBody>
      </p:sp>
    </p:spTree>
    <p:extLst>
      <p:ext uri="{BB962C8B-B14F-4D97-AF65-F5344CB8AC3E}">
        <p14:creationId xmlns:p14="http://schemas.microsoft.com/office/powerpoint/2010/main" val="19624219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Area-universality and one-sidedness</a:t>
            </a:r>
          </a:p>
        </p:txBody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81000" indent="-381000">
              <a:buFont typeface="Wingdings" pitchFamily="2" charset="2"/>
              <a:buNone/>
            </a:pPr>
            <a:r>
              <a:rPr lang="en-US">
                <a:solidFill>
                  <a:schemeClr val="accent1"/>
                </a:solidFill>
              </a:rPr>
              <a:t>Theorem</a:t>
            </a:r>
            <a:br>
              <a:rPr lang="en-US">
                <a:solidFill>
                  <a:schemeClr val="accent1"/>
                </a:solidFill>
              </a:rPr>
            </a:br>
            <a:r>
              <a:rPr lang="en-US"/>
              <a:t>The following three properties of a layout </a:t>
            </a:r>
            <a:r>
              <a:rPr lang="en-US">
                <a:solidFill>
                  <a:schemeClr val="accent1"/>
                </a:solidFill>
              </a:rPr>
              <a:t>L</a:t>
            </a:r>
            <a:r>
              <a:rPr lang="en-US"/>
              <a:t> are equivalent:</a:t>
            </a:r>
          </a:p>
          <a:p>
            <a:pPr marL="838200" lvl="1" indent="-381000">
              <a:buSzTx/>
              <a:buFont typeface="Wingdings" pitchFamily="2" charset="2"/>
              <a:buAutoNum type="arabicPeriod"/>
            </a:pPr>
            <a:r>
              <a:rPr lang="en-US">
                <a:solidFill>
                  <a:schemeClr val="accent1"/>
                </a:solidFill>
              </a:rPr>
              <a:t>L</a:t>
            </a:r>
            <a:r>
              <a:rPr lang="en-US"/>
              <a:t> is area-universal</a:t>
            </a:r>
          </a:p>
          <a:p>
            <a:pPr marL="838200" lvl="1" indent="-381000">
              <a:buSzTx/>
              <a:buFont typeface="Wingdings" pitchFamily="2" charset="2"/>
              <a:buAutoNum type="arabicPeriod"/>
            </a:pPr>
            <a:r>
              <a:rPr lang="en-US"/>
              <a:t>Every layout that is order-equivalent to </a:t>
            </a:r>
            <a:r>
              <a:rPr lang="en-US">
                <a:solidFill>
                  <a:schemeClr val="accent1"/>
                </a:solidFill>
              </a:rPr>
              <a:t>L</a:t>
            </a:r>
            <a:r>
              <a:rPr lang="en-US"/>
              <a:t> is equivalent to </a:t>
            </a:r>
            <a:r>
              <a:rPr lang="en-US">
                <a:solidFill>
                  <a:schemeClr val="accent1"/>
                </a:solidFill>
              </a:rPr>
              <a:t>L</a:t>
            </a:r>
          </a:p>
          <a:p>
            <a:pPr marL="838200" lvl="1" indent="-381000">
              <a:buSzTx/>
              <a:buFont typeface="Wingdings" pitchFamily="2" charset="2"/>
              <a:buAutoNum type="arabicPeriod"/>
            </a:pPr>
            <a:r>
              <a:rPr lang="en-US">
                <a:solidFill>
                  <a:schemeClr val="accent1"/>
                </a:solidFill>
              </a:rPr>
              <a:t>L</a:t>
            </a:r>
            <a:r>
              <a:rPr lang="en-US"/>
              <a:t> is one-sided</a:t>
            </a:r>
          </a:p>
        </p:txBody>
      </p:sp>
      <p:sp>
        <p:nvSpPr>
          <p:cNvPr id="282628" name="Rectangle 4"/>
          <p:cNvSpPr>
            <a:spLocks noChangeArrowheads="1"/>
          </p:cNvSpPr>
          <p:nvPr/>
        </p:nvSpPr>
        <p:spPr bwMode="auto">
          <a:xfrm>
            <a:off x="1389063" y="3736975"/>
            <a:ext cx="6364287" cy="739775"/>
          </a:xfrm>
          <a:prstGeom prst="rect">
            <a:avLst/>
          </a:prstGeom>
          <a:solidFill>
            <a:schemeClr val="accent1"/>
          </a:solidFill>
          <a:ln w="38100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90000"/>
              <a:buFont typeface="Wingdings" pitchFamily="2" charset="2"/>
              <a:buNone/>
            </a:pPr>
            <a:r>
              <a:rPr lang="en-US" sz="2000">
                <a:solidFill>
                  <a:schemeClr val="bg1"/>
                </a:solidFill>
              </a:rPr>
              <a:t>Given a set of adjacency requirements, can we find a one-sided layout that fulfills these requirements?</a:t>
            </a:r>
          </a:p>
        </p:txBody>
      </p:sp>
      <p:sp>
        <p:nvSpPr>
          <p:cNvPr id="282629" name="Text Box 5"/>
          <p:cNvSpPr txBox="1">
            <a:spLocks noChangeArrowheads="1"/>
          </p:cNvSpPr>
          <p:nvPr/>
        </p:nvSpPr>
        <p:spPr bwMode="auto">
          <a:xfrm>
            <a:off x="890588" y="4740275"/>
            <a:ext cx="7361237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i="1"/>
              <a:t>adjacency requirements are often specified via planar graphs …</a:t>
            </a:r>
          </a:p>
        </p:txBody>
      </p:sp>
    </p:spTree>
    <p:extLst>
      <p:ext uri="{BB962C8B-B14F-4D97-AF65-F5344CB8AC3E}">
        <p14:creationId xmlns:p14="http://schemas.microsoft.com/office/powerpoint/2010/main" val="274002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28" grpId="0" animBg="1"/>
      <p:bldP spid="28262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312863"/>
            <a:ext cx="8448675" cy="2255837"/>
          </a:xfrm>
        </p:spPr>
        <p:txBody>
          <a:bodyPr/>
          <a:lstStyle/>
          <a:p>
            <a:pPr marL="457200" indent="-457200">
              <a:buFont typeface="Wingdings" pitchFamily="2" charset="2"/>
              <a:buNone/>
            </a:pPr>
            <a:r>
              <a:rPr lang="en-US">
                <a:solidFill>
                  <a:schemeClr val="accent1"/>
                </a:solidFill>
              </a:rPr>
              <a:t>[Kozminski &amp; Kinnen ’85]</a:t>
            </a:r>
            <a:r>
              <a:rPr lang="en-US"/>
              <a:t> </a:t>
            </a:r>
            <a:br>
              <a:rPr lang="en-US"/>
            </a:br>
            <a:r>
              <a:rPr lang="en-US"/>
              <a:t>A planar graph G has a </a:t>
            </a:r>
            <a:r>
              <a:rPr lang="en-US">
                <a:solidFill>
                  <a:schemeClr val="accent1"/>
                </a:solidFill>
              </a:rPr>
              <a:t>rectangular dual</a:t>
            </a:r>
            <a:r>
              <a:rPr lang="en-US"/>
              <a:t> with </a:t>
            </a:r>
            <a:r>
              <a:rPr lang="en-US">
                <a:solidFill>
                  <a:schemeClr val="accent1"/>
                </a:solidFill>
              </a:rPr>
              <a:t>4</a:t>
            </a:r>
            <a:r>
              <a:rPr lang="en-US"/>
              <a:t> rectangles on the boundary if and only if</a:t>
            </a:r>
          </a:p>
          <a:p>
            <a:pPr marL="838200" lvl="1" indent="-381000">
              <a:buSzTx/>
              <a:buFont typeface="Wingdings" pitchFamily="2" charset="2"/>
              <a:buAutoNum type="arabicPeriod"/>
            </a:pPr>
            <a:r>
              <a:rPr lang="en-US"/>
              <a:t>every interior face is a triangle and the exterior face is a quadrangle</a:t>
            </a:r>
          </a:p>
          <a:p>
            <a:pPr marL="838200" lvl="1" indent="-381000">
              <a:buSzTx/>
              <a:buFont typeface="Wingdings" pitchFamily="2" charset="2"/>
              <a:buAutoNum type="arabicPeriod"/>
            </a:pPr>
            <a:r>
              <a:rPr lang="en-US"/>
              <a:t>G has no separating triangles</a:t>
            </a:r>
            <a:endParaRPr lang="nl-NL"/>
          </a:p>
        </p:txBody>
      </p:sp>
      <p:grpSp>
        <p:nvGrpSpPr>
          <p:cNvPr id="283651" name="Group 3"/>
          <p:cNvGrpSpPr>
            <a:grpSpLocks/>
          </p:cNvGrpSpPr>
          <p:nvPr/>
        </p:nvGrpSpPr>
        <p:grpSpPr bwMode="auto">
          <a:xfrm>
            <a:off x="1038225" y="3935413"/>
            <a:ext cx="1600200" cy="1828800"/>
            <a:chOff x="624" y="2784"/>
            <a:chExt cx="1008" cy="1152"/>
          </a:xfrm>
        </p:grpSpPr>
        <p:sp>
          <p:nvSpPr>
            <p:cNvPr id="283652" name="Rectangle 4"/>
            <p:cNvSpPr>
              <a:spLocks noChangeArrowheads="1"/>
            </p:cNvSpPr>
            <p:nvPr/>
          </p:nvSpPr>
          <p:spPr bwMode="auto">
            <a:xfrm>
              <a:off x="768" y="3360"/>
              <a:ext cx="240" cy="4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53" name="Rectangle 5"/>
            <p:cNvSpPr>
              <a:spLocks noChangeArrowheads="1"/>
            </p:cNvSpPr>
            <p:nvPr/>
          </p:nvSpPr>
          <p:spPr bwMode="auto">
            <a:xfrm>
              <a:off x="1008" y="3360"/>
              <a:ext cx="240" cy="4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54" name="Rectangle 6"/>
            <p:cNvSpPr>
              <a:spLocks noChangeArrowheads="1"/>
            </p:cNvSpPr>
            <p:nvPr/>
          </p:nvSpPr>
          <p:spPr bwMode="auto">
            <a:xfrm>
              <a:off x="1248" y="3360"/>
              <a:ext cx="240" cy="4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55" name="Rectangle 7"/>
            <p:cNvSpPr>
              <a:spLocks noChangeArrowheads="1"/>
            </p:cNvSpPr>
            <p:nvPr/>
          </p:nvSpPr>
          <p:spPr bwMode="auto">
            <a:xfrm>
              <a:off x="1152" y="2928"/>
              <a:ext cx="336" cy="4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56" name="Rectangle 8"/>
            <p:cNvSpPr>
              <a:spLocks noChangeArrowheads="1"/>
            </p:cNvSpPr>
            <p:nvPr/>
          </p:nvSpPr>
          <p:spPr bwMode="auto">
            <a:xfrm>
              <a:off x="768" y="2928"/>
              <a:ext cx="384" cy="4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57" name="Rectangle 9"/>
            <p:cNvSpPr>
              <a:spLocks noChangeArrowheads="1"/>
            </p:cNvSpPr>
            <p:nvPr/>
          </p:nvSpPr>
          <p:spPr bwMode="auto">
            <a:xfrm>
              <a:off x="624" y="2784"/>
              <a:ext cx="1008" cy="14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58" name="Rectangle 10"/>
            <p:cNvSpPr>
              <a:spLocks noChangeArrowheads="1"/>
            </p:cNvSpPr>
            <p:nvPr/>
          </p:nvSpPr>
          <p:spPr bwMode="auto">
            <a:xfrm>
              <a:off x="624" y="2928"/>
              <a:ext cx="144" cy="86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59" name="Rectangle 11"/>
            <p:cNvSpPr>
              <a:spLocks noChangeArrowheads="1"/>
            </p:cNvSpPr>
            <p:nvPr/>
          </p:nvSpPr>
          <p:spPr bwMode="auto">
            <a:xfrm>
              <a:off x="1488" y="2928"/>
              <a:ext cx="144" cy="86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60" name="Rectangle 12"/>
            <p:cNvSpPr>
              <a:spLocks noChangeArrowheads="1"/>
            </p:cNvSpPr>
            <p:nvPr/>
          </p:nvSpPr>
          <p:spPr bwMode="auto">
            <a:xfrm>
              <a:off x="624" y="3792"/>
              <a:ext cx="1008" cy="14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3661" name="Group 13"/>
          <p:cNvGrpSpPr>
            <a:grpSpLocks/>
          </p:cNvGrpSpPr>
          <p:nvPr/>
        </p:nvGrpSpPr>
        <p:grpSpPr bwMode="auto">
          <a:xfrm>
            <a:off x="3119438" y="3821113"/>
            <a:ext cx="2438400" cy="2057400"/>
            <a:chOff x="1776" y="2736"/>
            <a:chExt cx="1536" cy="1296"/>
          </a:xfrm>
        </p:grpSpPr>
        <p:sp>
          <p:nvSpPr>
            <p:cNvPr id="283662" name="Line 14"/>
            <p:cNvSpPr>
              <a:spLocks noChangeShapeType="1"/>
            </p:cNvSpPr>
            <p:nvPr/>
          </p:nvSpPr>
          <p:spPr bwMode="auto">
            <a:xfrm flipH="1" flipV="1">
              <a:off x="2304" y="3696"/>
              <a:ext cx="144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63" name="Line 15"/>
            <p:cNvSpPr>
              <a:spLocks noChangeShapeType="1"/>
            </p:cNvSpPr>
            <p:nvPr/>
          </p:nvSpPr>
          <p:spPr bwMode="auto">
            <a:xfrm flipV="1">
              <a:off x="2448" y="3504"/>
              <a:ext cx="48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64" name="Line 16"/>
            <p:cNvSpPr>
              <a:spLocks noChangeShapeType="1"/>
            </p:cNvSpPr>
            <p:nvPr/>
          </p:nvSpPr>
          <p:spPr bwMode="auto">
            <a:xfrm flipH="1">
              <a:off x="1824" y="3264"/>
              <a:ext cx="43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65" name="Line 17"/>
            <p:cNvSpPr>
              <a:spLocks noChangeShapeType="1"/>
            </p:cNvSpPr>
            <p:nvPr/>
          </p:nvSpPr>
          <p:spPr bwMode="auto">
            <a:xfrm>
              <a:off x="1824" y="3504"/>
              <a:ext cx="48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66" name="Line 18"/>
            <p:cNvSpPr>
              <a:spLocks noChangeShapeType="1"/>
            </p:cNvSpPr>
            <p:nvPr/>
          </p:nvSpPr>
          <p:spPr bwMode="auto">
            <a:xfrm flipV="1">
              <a:off x="2256" y="2784"/>
              <a:ext cx="24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67" name="Line 19"/>
            <p:cNvSpPr>
              <a:spLocks noChangeShapeType="1"/>
            </p:cNvSpPr>
            <p:nvPr/>
          </p:nvSpPr>
          <p:spPr bwMode="auto">
            <a:xfrm>
              <a:off x="2496" y="2784"/>
              <a:ext cx="33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68" name="Line 20"/>
            <p:cNvSpPr>
              <a:spLocks noChangeShapeType="1"/>
            </p:cNvSpPr>
            <p:nvPr/>
          </p:nvSpPr>
          <p:spPr bwMode="auto">
            <a:xfrm flipH="1">
              <a:off x="2448" y="3600"/>
              <a:ext cx="384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69" name="Line 21"/>
            <p:cNvSpPr>
              <a:spLocks noChangeShapeType="1"/>
            </p:cNvSpPr>
            <p:nvPr/>
          </p:nvSpPr>
          <p:spPr bwMode="auto">
            <a:xfrm flipV="1">
              <a:off x="2832" y="3504"/>
              <a:ext cx="432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70" name="Line 22"/>
            <p:cNvSpPr>
              <a:spLocks noChangeShapeType="1"/>
            </p:cNvSpPr>
            <p:nvPr/>
          </p:nvSpPr>
          <p:spPr bwMode="auto">
            <a:xfrm flipH="1" flipV="1">
              <a:off x="2832" y="3264"/>
              <a:ext cx="43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71" name="Freeform 23"/>
            <p:cNvSpPr>
              <a:spLocks/>
            </p:cNvSpPr>
            <p:nvPr/>
          </p:nvSpPr>
          <p:spPr bwMode="auto">
            <a:xfrm>
              <a:off x="2448" y="3504"/>
              <a:ext cx="816" cy="480"/>
            </a:xfrm>
            <a:custGeom>
              <a:avLst/>
              <a:gdLst/>
              <a:ahLst/>
              <a:cxnLst>
                <a:cxn ang="0">
                  <a:pos x="0" y="480"/>
                </a:cxn>
                <a:cxn ang="0">
                  <a:pos x="576" y="384"/>
                </a:cxn>
                <a:cxn ang="0">
                  <a:pos x="816" y="0"/>
                </a:cxn>
              </a:cxnLst>
              <a:rect l="0" t="0" r="r" b="b"/>
              <a:pathLst>
                <a:path w="816" h="480">
                  <a:moveTo>
                    <a:pt x="0" y="480"/>
                  </a:moveTo>
                  <a:cubicBezTo>
                    <a:pt x="220" y="472"/>
                    <a:pt x="440" y="464"/>
                    <a:pt x="576" y="384"/>
                  </a:cubicBezTo>
                  <a:cubicBezTo>
                    <a:pt x="712" y="304"/>
                    <a:pt x="776" y="64"/>
                    <a:pt x="816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72" name="Freeform 24"/>
            <p:cNvSpPr>
              <a:spLocks/>
            </p:cNvSpPr>
            <p:nvPr/>
          </p:nvSpPr>
          <p:spPr bwMode="auto">
            <a:xfrm>
              <a:off x="2496" y="2784"/>
              <a:ext cx="768" cy="720"/>
            </a:xfrm>
            <a:custGeom>
              <a:avLst/>
              <a:gdLst/>
              <a:ahLst/>
              <a:cxnLst>
                <a:cxn ang="0">
                  <a:pos x="768" y="720"/>
                </a:cxn>
                <a:cxn ang="0">
                  <a:pos x="576" y="144"/>
                </a:cxn>
                <a:cxn ang="0">
                  <a:pos x="0" y="0"/>
                </a:cxn>
              </a:cxnLst>
              <a:rect l="0" t="0" r="r" b="b"/>
              <a:pathLst>
                <a:path w="768" h="720">
                  <a:moveTo>
                    <a:pt x="768" y="720"/>
                  </a:moveTo>
                  <a:cubicBezTo>
                    <a:pt x="736" y="492"/>
                    <a:pt x="704" y="264"/>
                    <a:pt x="576" y="144"/>
                  </a:cubicBezTo>
                  <a:cubicBezTo>
                    <a:pt x="448" y="24"/>
                    <a:pt x="224" y="12"/>
                    <a:pt x="0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73" name="Freeform 25"/>
            <p:cNvSpPr>
              <a:spLocks/>
            </p:cNvSpPr>
            <p:nvPr/>
          </p:nvSpPr>
          <p:spPr bwMode="auto">
            <a:xfrm>
              <a:off x="1808" y="2784"/>
              <a:ext cx="688" cy="720"/>
            </a:xfrm>
            <a:custGeom>
              <a:avLst/>
              <a:gdLst/>
              <a:ahLst/>
              <a:cxnLst>
                <a:cxn ang="0">
                  <a:pos x="688" y="0"/>
                </a:cxn>
                <a:cxn ang="0">
                  <a:pos x="112" y="192"/>
                </a:cxn>
                <a:cxn ang="0">
                  <a:pos x="16" y="720"/>
                </a:cxn>
              </a:cxnLst>
              <a:rect l="0" t="0" r="r" b="b"/>
              <a:pathLst>
                <a:path w="688" h="720">
                  <a:moveTo>
                    <a:pt x="688" y="0"/>
                  </a:moveTo>
                  <a:cubicBezTo>
                    <a:pt x="456" y="36"/>
                    <a:pt x="224" y="72"/>
                    <a:pt x="112" y="192"/>
                  </a:cubicBezTo>
                  <a:cubicBezTo>
                    <a:pt x="0" y="312"/>
                    <a:pt x="8" y="516"/>
                    <a:pt x="16" y="72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74" name="Freeform 26"/>
            <p:cNvSpPr>
              <a:spLocks/>
            </p:cNvSpPr>
            <p:nvPr/>
          </p:nvSpPr>
          <p:spPr bwMode="auto">
            <a:xfrm>
              <a:off x="1824" y="3504"/>
              <a:ext cx="624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384"/>
                </a:cxn>
                <a:cxn ang="0">
                  <a:pos x="624" y="480"/>
                </a:cxn>
              </a:cxnLst>
              <a:rect l="0" t="0" r="r" b="b"/>
              <a:pathLst>
                <a:path w="624" h="480">
                  <a:moveTo>
                    <a:pt x="0" y="0"/>
                  </a:moveTo>
                  <a:cubicBezTo>
                    <a:pt x="20" y="152"/>
                    <a:pt x="40" y="304"/>
                    <a:pt x="144" y="384"/>
                  </a:cubicBezTo>
                  <a:cubicBezTo>
                    <a:pt x="248" y="464"/>
                    <a:pt x="436" y="472"/>
                    <a:pt x="624" y="48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75" name="Oval 27"/>
            <p:cNvSpPr>
              <a:spLocks noChangeArrowheads="1"/>
            </p:cNvSpPr>
            <p:nvPr/>
          </p:nvSpPr>
          <p:spPr bwMode="auto">
            <a:xfrm>
              <a:off x="1776" y="3456"/>
              <a:ext cx="96" cy="96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76" name="Oval 28"/>
            <p:cNvSpPr>
              <a:spLocks noChangeArrowheads="1"/>
            </p:cNvSpPr>
            <p:nvPr/>
          </p:nvSpPr>
          <p:spPr bwMode="auto">
            <a:xfrm>
              <a:off x="3216" y="3456"/>
              <a:ext cx="96" cy="96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77" name="Oval 29"/>
            <p:cNvSpPr>
              <a:spLocks noChangeArrowheads="1"/>
            </p:cNvSpPr>
            <p:nvPr/>
          </p:nvSpPr>
          <p:spPr bwMode="auto">
            <a:xfrm>
              <a:off x="2400" y="3936"/>
              <a:ext cx="96" cy="96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78" name="Oval 30"/>
            <p:cNvSpPr>
              <a:spLocks noChangeArrowheads="1"/>
            </p:cNvSpPr>
            <p:nvPr/>
          </p:nvSpPr>
          <p:spPr bwMode="auto">
            <a:xfrm>
              <a:off x="2448" y="2736"/>
              <a:ext cx="96" cy="96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79" name="Line 31"/>
            <p:cNvSpPr>
              <a:spLocks noChangeShapeType="1"/>
            </p:cNvSpPr>
            <p:nvPr/>
          </p:nvSpPr>
          <p:spPr bwMode="auto">
            <a:xfrm flipH="1">
              <a:off x="2304" y="3504"/>
              <a:ext cx="192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80" name="Line 32"/>
            <p:cNvSpPr>
              <a:spLocks noChangeShapeType="1"/>
            </p:cNvSpPr>
            <p:nvPr/>
          </p:nvSpPr>
          <p:spPr bwMode="auto">
            <a:xfrm flipH="1" flipV="1">
              <a:off x="2256" y="3264"/>
              <a:ext cx="48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81" name="Line 33"/>
            <p:cNvSpPr>
              <a:spLocks noChangeShapeType="1"/>
            </p:cNvSpPr>
            <p:nvPr/>
          </p:nvSpPr>
          <p:spPr bwMode="auto">
            <a:xfrm flipH="1" flipV="1">
              <a:off x="2256" y="3264"/>
              <a:ext cx="24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82" name="Line 34"/>
            <p:cNvSpPr>
              <a:spLocks noChangeShapeType="1"/>
            </p:cNvSpPr>
            <p:nvPr/>
          </p:nvSpPr>
          <p:spPr bwMode="auto">
            <a:xfrm flipH="1">
              <a:off x="2256" y="3264"/>
              <a:ext cx="5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83" name="Line 35"/>
            <p:cNvSpPr>
              <a:spLocks noChangeShapeType="1"/>
            </p:cNvSpPr>
            <p:nvPr/>
          </p:nvSpPr>
          <p:spPr bwMode="auto">
            <a:xfrm flipH="1">
              <a:off x="2496" y="3264"/>
              <a:ext cx="336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84" name="Line 36"/>
            <p:cNvSpPr>
              <a:spLocks noChangeShapeType="1"/>
            </p:cNvSpPr>
            <p:nvPr/>
          </p:nvSpPr>
          <p:spPr bwMode="auto">
            <a:xfrm>
              <a:off x="2496" y="3504"/>
              <a:ext cx="336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85" name="Line 37"/>
            <p:cNvSpPr>
              <a:spLocks noChangeShapeType="1"/>
            </p:cNvSpPr>
            <p:nvPr/>
          </p:nvSpPr>
          <p:spPr bwMode="auto">
            <a:xfrm flipV="1">
              <a:off x="2832" y="3264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3686" name="Group 38"/>
            <p:cNvGrpSpPr>
              <a:grpSpLocks/>
            </p:cNvGrpSpPr>
            <p:nvPr/>
          </p:nvGrpSpPr>
          <p:grpSpPr bwMode="auto">
            <a:xfrm>
              <a:off x="2208" y="3216"/>
              <a:ext cx="672" cy="528"/>
              <a:chOff x="1872" y="3360"/>
              <a:chExt cx="672" cy="528"/>
            </a:xfrm>
          </p:grpSpPr>
          <p:sp>
            <p:nvSpPr>
              <p:cNvPr id="283687" name="Oval 39"/>
              <p:cNvSpPr>
                <a:spLocks noChangeArrowheads="1"/>
              </p:cNvSpPr>
              <p:nvPr/>
            </p:nvSpPr>
            <p:spPr bwMode="auto">
              <a:xfrm>
                <a:off x="2112" y="3600"/>
                <a:ext cx="96" cy="9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688" name="Oval 40"/>
              <p:cNvSpPr>
                <a:spLocks noChangeArrowheads="1"/>
              </p:cNvSpPr>
              <p:nvPr/>
            </p:nvSpPr>
            <p:spPr bwMode="auto">
              <a:xfrm>
                <a:off x="2448" y="3696"/>
                <a:ext cx="96" cy="9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689" name="Oval 41"/>
              <p:cNvSpPr>
                <a:spLocks noChangeArrowheads="1"/>
              </p:cNvSpPr>
              <p:nvPr/>
            </p:nvSpPr>
            <p:spPr bwMode="auto">
              <a:xfrm>
                <a:off x="2448" y="3360"/>
                <a:ext cx="96" cy="9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690" name="Oval 42"/>
              <p:cNvSpPr>
                <a:spLocks noChangeArrowheads="1"/>
              </p:cNvSpPr>
              <p:nvPr/>
            </p:nvSpPr>
            <p:spPr bwMode="auto">
              <a:xfrm>
                <a:off x="1920" y="3792"/>
                <a:ext cx="96" cy="9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691" name="Oval 43"/>
              <p:cNvSpPr>
                <a:spLocks noChangeArrowheads="1"/>
              </p:cNvSpPr>
              <p:nvPr/>
            </p:nvSpPr>
            <p:spPr bwMode="auto">
              <a:xfrm>
                <a:off x="1872" y="3360"/>
                <a:ext cx="96" cy="9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83692" name="Rectangle 4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Rectangular duals</a:t>
            </a:r>
          </a:p>
        </p:txBody>
      </p:sp>
      <p:grpSp>
        <p:nvGrpSpPr>
          <p:cNvPr id="283693" name="Group 45"/>
          <p:cNvGrpSpPr>
            <a:grpSpLocks/>
          </p:cNvGrpSpPr>
          <p:nvPr/>
        </p:nvGrpSpPr>
        <p:grpSpPr bwMode="auto">
          <a:xfrm>
            <a:off x="6038850" y="3821113"/>
            <a:ext cx="2438400" cy="2057400"/>
            <a:chOff x="3804" y="2736"/>
            <a:chExt cx="1536" cy="1296"/>
          </a:xfrm>
        </p:grpSpPr>
        <p:sp>
          <p:nvSpPr>
            <p:cNvPr id="283694" name="Line 46"/>
            <p:cNvSpPr>
              <a:spLocks noChangeShapeType="1"/>
            </p:cNvSpPr>
            <p:nvPr/>
          </p:nvSpPr>
          <p:spPr bwMode="auto">
            <a:xfrm flipV="1">
              <a:off x="4332" y="3600"/>
              <a:ext cx="528" cy="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95" name="Line 47"/>
            <p:cNvSpPr>
              <a:spLocks noChangeShapeType="1"/>
            </p:cNvSpPr>
            <p:nvPr/>
          </p:nvSpPr>
          <p:spPr bwMode="auto">
            <a:xfrm flipH="1">
              <a:off x="4332" y="3168"/>
              <a:ext cx="288" cy="52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96" name="Line 48"/>
            <p:cNvSpPr>
              <a:spLocks noChangeShapeType="1"/>
            </p:cNvSpPr>
            <p:nvPr/>
          </p:nvSpPr>
          <p:spPr bwMode="auto">
            <a:xfrm flipH="1" flipV="1">
              <a:off x="4620" y="3168"/>
              <a:ext cx="240" cy="43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97" name="Line 49"/>
            <p:cNvSpPr>
              <a:spLocks noChangeShapeType="1"/>
            </p:cNvSpPr>
            <p:nvPr/>
          </p:nvSpPr>
          <p:spPr bwMode="auto">
            <a:xfrm flipH="1" flipV="1">
              <a:off x="4332" y="3696"/>
              <a:ext cx="144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98" name="Line 50"/>
            <p:cNvSpPr>
              <a:spLocks noChangeShapeType="1"/>
            </p:cNvSpPr>
            <p:nvPr/>
          </p:nvSpPr>
          <p:spPr bwMode="auto">
            <a:xfrm flipH="1" flipV="1">
              <a:off x="4284" y="3264"/>
              <a:ext cx="48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699" name="Line 51"/>
            <p:cNvSpPr>
              <a:spLocks noChangeShapeType="1"/>
            </p:cNvSpPr>
            <p:nvPr/>
          </p:nvSpPr>
          <p:spPr bwMode="auto">
            <a:xfrm flipH="1">
              <a:off x="3852" y="3264"/>
              <a:ext cx="43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00" name="Line 52"/>
            <p:cNvSpPr>
              <a:spLocks noChangeShapeType="1"/>
            </p:cNvSpPr>
            <p:nvPr/>
          </p:nvSpPr>
          <p:spPr bwMode="auto">
            <a:xfrm>
              <a:off x="3852" y="3504"/>
              <a:ext cx="48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01" name="Line 53"/>
            <p:cNvSpPr>
              <a:spLocks noChangeShapeType="1"/>
            </p:cNvSpPr>
            <p:nvPr/>
          </p:nvSpPr>
          <p:spPr bwMode="auto">
            <a:xfrm flipH="1">
              <a:off x="4332" y="3504"/>
              <a:ext cx="288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02" name="Line 54"/>
            <p:cNvSpPr>
              <a:spLocks noChangeShapeType="1"/>
            </p:cNvSpPr>
            <p:nvPr/>
          </p:nvSpPr>
          <p:spPr bwMode="auto">
            <a:xfrm flipV="1">
              <a:off x="4284" y="2784"/>
              <a:ext cx="24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03" name="Line 55"/>
            <p:cNvSpPr>
              <a:spLocks noChangeShapeType="1"/>
            </p:cNvSpPr>
            <p:nvPr/>
          </p:nvSpPr>
          <p:spPr bwMode="auto">
            <a:xfrm>
              <a:off x="4524" y="2784"/>
              <a:ext cx="96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04" name="Line 56"/>
            <p:cNvSpPr>
              <a:spLocks noChangeShapeType="1"/>
            </p:cNvSpPr>
            <p:nvPr/>
          </p:nvSpPr>
          <p:spPr bwMode="auto">
            <a:xfrm flipH="1">
              <a:off x="4284" y="3168"/>
              <a:ext cx="336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05" name="Line 57"/>
            <p:cNvSpPr>
              <a:spLocks noChangeShapeType="1"/>
            </p:cNvSpPr>
            <p:nvPr/>
          </p:nvSpPr>
          <p:spPr bwMode="auto">
            <a:xfrm flipH="1">
              <a:off x="4620" y="3168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06" name="Line 58"/>
            <p:cNvSpPr>
              <a:spLocks noChangeShapeType="1"/>
            </p:cNvSpPr>
            <p:nvPr/>
          </p:nvSpPr>
          <p:spPr bwMode="auto">
            <a:xfrm>
              <a:off x="4620" y="3504"/>
              <a:ext cx="240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07" name="Line 59"/>
            <p:cNvSpPr>
              <a:spLocks noChangeShapeType="1"/>
            </p:cNvSpPr>
            <p:nvPr/>
          </p:nvSpPr>
          <p:spPr bwMode="auto">
            <a:xfrm flipH="1">
              <a:off x="4476" y="3600"/>
              <a:ext cx="384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08" name="Line 60"/>
            <p:cNvSpPr>
              <a:spLocks noChangeShapeType="1"/>
            </p:cNvSpPr>
            <p:nvPr/>
          </p:nvSpPr>
          <p:spPr bwMode="auto">
            <a:xfrm flipV="1">
              <a:off x="4860" y="3504"/>
              <a:ext cx="432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09" name="Line 61"/>
            <p:cNvSpPr>
              <a:spLocks noChangeShapeType="1"/>
            </p:cNvSpPr>
            <p:nvPr/>
          </p:nvSpPr>
          <p:spPr bwMode="auto">
            <a:xfrm flipH="1" flipV="1">
              <a:off x="4620" y="3168"/>
              <a:ext cx="672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10" name="Freeform 62"/>
            <p:cNvSpPr>
              <a:spLocks/>
            </p:cNvSpPr>
            <p:nvPr/>
          </p:nvSpPr>
          <p:spPr bwMode="auto">
            <a:xfrm>
              <a:off x="4476" y="3504"/>
              <a:ext cx="816" cy="480"/>
            </a:xfrm>
            <a:custGeom>
              <a:avLst/>
              <a:gdLst/>
              <a:ahLst/>
              <a:cxnLst>
                <a:cxn ang="0">
                  <a:pos x="0" y="480"/>
                </a:cxn>
                <a:cxn ang="0">
                  <a:pos x="576" y="384"/>
                </a:cxn>
                <a:cxn ang="0">
                  <a:pos x="816" y="0"/>
                </a:cxn>
              </a:cxnLst>
              <a:rect l="0" t="0" r="r" b="b"/>
              <a:pathLst>
                <a:path w="816" h="480">
                  <a:moveTo>
                    <a:pt x="0" y="480"/>
                  </a:moveTo>
                  <a:cubicBezTo>
                    <a:pt x="220" y="472"/>
                    <a:pt x="440" y="464"/>
                    <a:pt x="576" y="384"/>
                  </a:cubicBezTo>
                  <a:cubicBezTo>
                    <a:pt x="712" y="304"/>
                    <a:pt x="776" y="64"/>
                    <a:pt x="816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11" name="Freeform 63"/>
            <p:cNvSpPr>
              <a:spLocks/>
            </p:cNvSpPr>
            <p:nvPr/>
          </p:nvSpPr>
          <p:spPr bwMode="auto">
            <a:xfrm>
              <a:off x="4524" y="2784"/>
              <a:ext cx="768" cy="720"/>
            </a:xfrm>
            <a:custGeom>
              <a:avLst/>
              <a:gdLst/>
              <a:ahLst/>
              <a:cxnLst>
                <a:cxn ang="0">
                  <a:pos x="768" y="720"/>
                </a:cxn>
                <a:cxn ang="0">
                  <a:pos x="576" y="144"/>
                </a:cxn>
                <a:cxn ang="0">
                  <a:pos x="0" y="0"/>
                </a:cxn>
              </a:cxnLst>
              <a:rect l="0" t="0" r="r" b="b"/>
              <a:pathLst>
                <a:path w="768" h="720">
                  <a:moveTo>
                    <a:pt x="768" y="720"/>
                  </a:moveTo>
                  <a:cubicBezTo>
                    <a:pt x="736" y="492"/>
                    <a:pt x="704" y="264"/>
                    <a:pt x="576" y="144"/>
                  </a:cubicBezTo>
                  <a:cubicBezTo>
                    <a:pt x="448" y="24"/>
                    <a:pt x="224" y="12"/>
                    <a:pt x="0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12" name="Freeform 64"/>
            <p:cNvSpPr>
              <a:spLocks/>
            </p:cNvSpPr>
            <p:nvPr/>
          </p:nvSpPr>
          <p:spPr bwMode="auto">
            <a:xfrm>
              <a:off x="3836" y="2784"/>
              <a:ext cx="688" cy="720"/>
            </a:xfrm>
            <a:custGeom>
              <a:avLst/>
              <a:gdLst/>
              <a:ahLst/>
              <a:cxnLst>
                <a:cxn ang="0">
                  <a:pos x="688" y="0"/>
                </a:cxn>
                <a:cxn ang="0">
                  <a:pos x="112" y="192"/>
                </a:cxn>
                <a:cxn ang="0">
                  <a:pos x="16" y="720"/>
                </a:cxn>
              </a:cxnLst>
              <a:rect l="0" t="0" r="r" b="b"/>
              <a:pathLst>
                <a:path w="688" h="720">
                  <a:moveTo>
                    <a:pt x="688" y="0"/>
                  </a:moveTo>
                  <a:cubicBezTo>
                    <a:pt x="456" y="36"/>
                    <a:pt x="224" y="72"/>
                    <a:pt x="112" y="192"/>
                  </a:cubicBezTo>
                  <a:cubicBezTo>
                    <a:pt x="0" y="312"/>
                    <a:pt x="8" y="516"/>
                    <a:pt x="16" y="72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13" name="Freeform 65"/>
            <p:cNvSpPr>
              <a:spLocks/>
            </p:cNvSpPr>
            <p:nvPr/>
          </p:nvSpPr>
          <p:spPr bwMode="auto">
            <a:xfrm>
              <a:off x="3852" y="3504"/>
              <a:ext cx="624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384"/>
                </a:cxn>
                <a:cxn ang="0">
                  <a:pos x="624" y="480"/>
                </a:cxn>
              </a:cxnLst>
              <a:rect l="0" t="0" r="r" b="b"/>
              <a:pathLst>
                <a:path w="624" h="480">
                  <a:moveTo>
                    <a:pt x="0" y="0"/>
                  </a:moveTo>
                  <a:cubicBezTo>
                    <a:pt x="20" y="152"/>
                    <a:pt x="40" y="304"/>
                    <a:pt x="144" y="384"/>
                  </a:cubicBezTo>
                  <a:cubicBezTo>
                    <a:pt x="248" y="464"/>
                    <a:pt x="436" y="472"/>
                    <a:pt x="624" y="48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3714" name="Oval 66"/>
            <p:cNvSpPr>
              <a:spLocks noChangeArrowheads="1"/>
            </p:cNvSpPr>
            <p:nvPr/>
          </p:nvSpPr>
          <p:spPr bwMode="auto">
            <a:xfrm>
              <a:off x="3804" y="3456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715" name="Oval 67"/>
            <p:cNvSpPr>
              <a:spLocks noChangeArrowheads="1"/>
            </p:cNvSpPr>
            <p:nvPr/>
          </p:nvSpPr>
          <p:spPr bwMode="auto">
            <a:xfrm>
              <a:off x="4236" y="3216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716" name="Oval 68"/>
            <p:cNvSpPr>
              <a:spLocks noChangeArrowheads="1"/>
            </p:cNvSpPr>
            <p:nvPr/>
          </p:nvSpPr>
          <p:spPr bwMode="auto">
            <a:xfrm>
              <a:off x="5244" y="3456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717" name="Oval 69"/>
            <p:cNvSpPr>
              <a:spLocks noChangeArrowheads="1"/>
            </p:cNvSpPr>
            <p:nvPr/>
          </p:nvSpPr>
          <p:spPr bwMode="auto">
            <a:xfrm>
              <a:off x="4428" y="3936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718" name="Oval 70"/>
            <p:cNvSpPr>
              <a:spLocks noChangeArrowheads="1"/>
            </p:cNvSpPr>
            <p:nvPr/>
          </p:nvSpPr>
          <p:spPr bwMode="auto">
            <a:xfrm>
              <a:off x="4572" y="3456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719" name="Oval 71"/>
            <p:cNvSpPr>
              <a:spLocks noChangeArrowheads="1"/>
            </p:cNvSpPr>
            <p:nvPr/>
          </p:nvSpPr>
          <p:spPr bwMode="auto">
            <a:xfrm>
              <a:off x="4812" y="3552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720" name="Oval 72"/>
            <p:cNvSpPr>
              <a:spLocks noChangeArrowheads="1"/>
            </p:cNvSpPr>
            <p:nvPr/>
          </p:nvSpPr>
          <p:spPr bwMode="auto">
            <a:xfrm>
              <a:off x="4476" y="2736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721" name="Oval 73"/>
            <p:cNvSpPr>
              <a:spLocks noChangeArrowheads="1"/>
            </p:cNvSpPr>
            <p:nvPr/>
          </p:nvSpPr>
          <p:spPr bwMode="auto">
            <a:xfrm>
              <a:off x="4572" y="3120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722" name="Oval 74"/>
            <p:cNvSpPr>
              <a:spLocks noChangeArrowheads="1"/>
            </p:cNvSpPr>
            <p:nvPr/>
          </p:nvSpPr>
          <p:spPr bwMode="auto">
            <a:xfrm>
              <a:off x="4284" y="3648"/>
              <a:ext cx="96" cy="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1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Rectangular duals</a:t>
            </a:r>
          </a:p>
        </p:txBody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9008"/>
            <a:ext cx="8207375" cy="5040312"/>
          </a:xfrm>
        </p:spPr>
        <p:txBody>
          <a:bodyPr/>
          <a:lstStyle/>
          <a:p>
            <a:r>
              <a:rPr lang="en-US" dirty="0"/>
              <a:t>The rectangular dual is not unique</a:t>
            </a:r>
            <a:br>
              <a:rPr lang="en-US" dirty="0"/>
            </a:br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03275" y="2320925"/>
            <a:ext cx="1944688" cy="2209800"/>
            <a:chOff x="1152" y="1488"/>
            <a:chExt cx="1225" cy="1392"/>
          </a:xfrm>
        </p:grpSpPr>
        <p:sp>
          <p:nvSpPr>
            <p:cNvPr id="285701" name="Rectangle 5"/>
            <p:cNvSpPr>
              <a:spLocks noChangeArrowheads="1"/>
            </p:cNvSpPr>
            <p:nvPr/>
          </p:nvSpPr>
          <p:spPr bwMode="auto">
            <a:xfrm>
              <a:off x="1327" y="2184"/>
              <a:ext cx="292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02" name="Rectangle 6"/>
            <p:cNvSpPr>
              <a:spLocks noChangeArrowheads="1"/>
            </p:cNvSpPr>
            <p:nvPr/>
          </p:nvSpPr>
          <p:spPr bwMode="auto">
            <a:xfrm>
              <a:off x="1619" y="2184"/>
              <a:ext cx="292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03" name="Rectangle 7"/>
            <p:cNvSpPr>
              <a:spLocks noChangeArrowheads="1"/>
            </p:cNvSpPr>
            <p:nvPr/>
          </p:nvSpPr>
          <p:spPr bwMode="auto">
            <a:xfrm>
              <a:off x="1911" y="2184"/>
              <a:ext cx="291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04" name="Rectangle 8"/>
            <p:cNvSpPr>
              <a:spLocks noChangeArrowheads="1"/>
            </p:cNvSpPr>
            <p:nvPr/>
          </p:nvSpPr>
          <p:spPr bwMode="auto">
            <a:xfrm>
              <a:off x="1794" y="1662"/>
              <a:ext cx="408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05" name="Rectangle 9"/>
            <p:cNvSpPr>
              <a:spLocks noChangeArrowheads="1"/>
            </p:cNvSpPr>
            <p:nvPr/>
          </p:nvSpPr>
          <p:spPr bwMode="auto">
            <a:xfrm>
              <a:off x="1327" y="1662"/>
              <a:ext cx="467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06" name="Rectangle 10"/>
            <p:cNvSpPr>
              <a:spLocks noChangeArrowheads="1"/>
            </p:cNvSpPr>
            <p:nvPr/>
          </p:nvSpPr>
          <p:spPr bwMode="auto">
            <a:xfrm>
              <a:off x="1152" y="1488"/>
              <a:ext cx="1225" cy="17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07" name="Rectangle 11"/>
            <p:cNvSpPr>
              <a:spLocks noChangeArrowheads="1"/>
            </p:cNvSpPr>
            <p:nvPr/>
          </p:nvSpPr>
          <p:spPr bwMode="auto">
            <a:xfrm>
              <a:off x="1152" y="1662"/>
              <a:ext cx="175" cy="104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08" name="Rectangle 12"/>
            <p:cNvSpPr>
              <a:spLocks noChangeArrowheads="1"/>
            </p:cNvSpPr>
            <p:nvPr/>
          </p:nvSpPr>
          <p:spPr bwMode="auto">
            <a:xfrm>
              <a:off x="2202" y="1662"/>
              <a:ext cx="175" cy="104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09" name="Rectangle 13"/>
            <p:cNvSpPr>
              <a:spLocks noChangeArrowheads="1"/>
            </p:cNvSpPr>
            <p:nvPr/>
          </p:nvSpPr>
          <p:spPr bwMode="auto">
            <a:xfrm>
              <a:off x="1152" y="2706"/>
              <a:ext cx="1225" cy="17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6396038" y="2320925"/>
            <a:ext cx="1944687" cy="2209800"/>
            <a:chOff x="2903" y="1488"/>
            <a:chExt cx="1225" cy="1392"/>
          </a:xfrm>
        </p:grpSpPr>
        <p:sp>
          <p:nvSpPr>
            <p:cNvPr id="285711" name="Rectangle 15"/>
            <p:cNvSpPr>
              <a:spLocks noChangeArrowheads="1"/>
            </p:cNvSpPr>
            <p:nvPr/>
          </p:nvSpPr>
          <p:spPr bwMode="auto">
            <a:xfrm>
              <a:off x="3078" y="2184"/>
              <a:ext cx="291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12" name="Rectangle 16"/>
            <p:cNvSpPr>
              <a:spLocks noChangeArrowheads="1"/>
            </p:cNvSpPr>
            <p:nvPr/>
          </p:nvSpPr>
          <p:spPr bwMode="auto">
            <a:xfrm>
              <a:off x="3369" y="2184"/>
              <a:ext cx="234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13" name="Rectangle 17"/>
            <p:cNvSpPr>
              <a:spLocks noChangeArrowheads="1"/>
            </p:cNvSpPr>
            <p:nvPr/>
          </p:nvSpPr>
          <p:spPr bwMode="auto">
            <a:xfrm>
              <a:off x="3603" y="2300"/>
              <a:ext cx="350" cy="4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14" name="Rectangle 18"/>
            <p:cNvSpPr>
              <a:spLocks noChangeArrowheads="1"/>
            </p:cNvSpPr>
            <p:nvPr/>
          </p:nvSpPr>
          <p:spPr bwMode="auto">
            <a:xfrm>
              <a:off x="3603" y="1662"/>
              <a:ext cx="350" cy="6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15" name="Rectangle 19"/>
            <p:cNvSpPr>
              <a:spLocks noChangeArrowheads="1"/>
            </p:cNvSpPr>
            <p:nvPr/>
          </p:nvSpPr>
          <p:spPr bwMode="auto">
            <a:xfrm>
              <a:off x="3078" y="1662"/>
              <a:ext cx="525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16" name="Rectangle 20"/>
            <p:cNvSpPr>
              <a:spLocks noChangeArrowheads="1"/>
            </p:cNvSpPr>
            <p:nvPr/>
          </p:nvSpPr>
          <p:spPr bwMode="auto">
            <a:xfrm>
              <a:off x="2903" y="1488"/>
              <a:ext cx="1225" cy="17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17" name="Rectangle 21"/>
            <p:cNvSpPr>
              <a:spLocks noChangeArrowheads="1"/>
            </p:cNvSpPr>
            <p:nvPr/>
          </p:nvSpPr>
          <p:spPr bwMode="auto">
            <a:xfrm>
              <a:off x="2903" y="1662"/>
              <a:ext cx="175" cy="104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18" name="Rectangle 22"/>
            <p:cNvSpPr>
              <a:spLocks noChangeArrowheads="1"/>
            </p:cNvSpPr>
            <p:nvPr/>
          </p:nvSpPr>
          <p:spPr bwMode="auto">
            <a:xfrm>
              <a:off x="3953" y="1662"/>
              <a:ext cx="175" cy="104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19" name="Rectangle 23"/>
            <p:cNvSpPr>
              <a:spLocks noChangeArrowheads="1"/>
            </p:cNvSpPr>
            <p:nvPr/>
          </p:nvSpPr>
          <p:spPr bwMode="auto">
            <a:xfrm>
              <a:off x="2903" y="2706"/>
              <a:ext cx="1225" cy="17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3352800" y="2398713"/>
            <a:ext cx="2438400" cy="2057400"/>
            <a:chOff x="1776" y="2736"/>
            <a:chExt cx="1536" cy="1296"/>
          </a:xfrm>
        </p:grpSpPr>
        <p:sp>
          <p:nvSpPr>
            <p:cNvPr id="285721" name="Line 25"/>
            <p:cNvSpPr>
              <a:spLocks noChangeShapeType="1"/>
            </p:cNvSpPr>
            <p:nvPr/>
          </p:nvSpPr>
          <p:spPr bwMode="auto">
            <a:xfrm flipH="1" flipV="1">
              <a:off x="2304" y="3696"/>
              <a:ext cx="144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22" name="Line 26"/>
            <p:cNvSpPr>
              <a:spLocks noChangeShapeType="1"/>
            </p:cNvSpPr>
            <p:nvPr/>
          </p:nvSpPr>
          <p:spPr bwMode="auto">
            <a:xfrm flipV="1">
              <a:off x="2448" y="3504"/>
              <a:ext cx="48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23" name="Line 27"/>
            <p:cNvSpPr>
              <a:spLocks noChangeShapeType="1"/>
            </p:cNvSpPr>
            <p:nvPr/>
          </p:nvSpPr>
          <p:spPr bwMode="auto">
            <a:xfrm flipH="1">
              <a:off x="1824" y="3264"/>
              <a:ext cx="43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24" name="Line 28"/>
            <p:cNvSpPr>
              <a:spLocks noChangeShapeType="1"/>
            </p:cNvSpPr>
            <p:nvPr/>
          </p:nvSpPr>
          <p:spPr bwMode="auto">
            <a:xfrm>
              <a:off x="1824" y="3504"/>
              <a:ext cx="48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25" name="Line 29"/>
            <p:cNvSpPr>
              <a:spLocks noChangeShapeType="1"/>
            </p:cNvSpPr>
            <p:nvPr/>
          </p:nvSpPr>
          <p:spPr bwMode="auto">
            <a:xfrm flipV="1">
              <a:off x="2256" y="2784"/>
              <a:ext cx="24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26" name="Line 30"/>
            <p:cNvSpPr>
              <a:spLocks noChangeShapeType="1"/>
            </p:cNvSpPr>
            <p:nvPr/>
          </p:nvSpPr>
          <p:spPr bwMode="auto">
            <a:xfrm>
              <a:off x="2496" y="2784"/>
              <a:ext cx="33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27" name="Line 31"/>
            <p:cNvSpPr>
              <a:spLocks noChangeShapeType="1"/>
            </p:cNvSpPr>
            <p:nvPr/>
          </p:nvSpPr>
          <p:spPr bwMode="auto">
            <a:xfrm flipH="1">
              <a:off x="2448" y="3600"/>
              <a:ext cx="384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28" name="Line 32"/>
            <p:cNvSpPr>
              <a:spLocks noChangeShapeType="1"/>
            </p:cNvSpPr>
            <p:nvPr/>
          </p:nvSpPr>
          <p:spPr bwMode="auto">
            <a:xfrm flipV="1">
              <a:off x="2832" y="3504"/>
              <a:ext cx="432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29" name="Line 33"/>
            <p:cNvSpPr>
              <a:spLocks noChangeShapeType="1"/>
            </p:cNvSpPr>
            <p:nvPr/>
          </p:nvSpPr>
          <p:spPr bwMode="auto">
            <a:xfrm flipH="1" flipV="1">
              <a:off x="2832" y="3264"/>
              <a:ext cx="43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30" name="Freeform 34"/>
            <p:cNvSpPr>
              <a:spLocks/>
            </p:cNvSpPr>
            <p:nvPr/>
          </p:nvSpPr>
          <p:spPr bwMode="auto">
            <a:xfrm>
              <a:off x="2448" y="3504"/>
              <a:ext cx="816" cy="480"/>
            </a:xfrm>
            <a:custGeom>
              <a:avLst/>
              <a:gdLst/>
              <a:ahLst/>
              <a:cxnLst>
                <a:cxn ang="0">
                  <a:pos x="0" y="480"/>
                </a:cxn>
                <a:cxn ang="0">
                  <a:pos x="576" y="384"/>
                </a:cxn>
                <a:cxn ang="0">
                  <a:pos x="816" y="0"/>
                </a:cxn>
              </a:cxnLst>
              <a:rect l="0" t="0" r="r" b="b"/>
              <a:pathLst>
                <a:path w="816" h="480">
                  <a:moveTo>
                    <a:pt x="0" y="480"/>
                  </a:moveTo>
                  <a:cubicBezTo>
                    <a:pt x="220" y="472"/>
                    <a:pt x="440" y="464"/>
                    <a:pt x="576" y="384"/>
                  </a:cubicBezTo>
                  <a:cubicBezTo>
                    <a:pt x="712" y="304"/>
                    <a:pt x="776" y="64"/>
                    <a:pt x="816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31" name="Freeform 35"/>
            <p:cNvSpPr>
              <a:spLocks/>
            </p:cNvSpPr>
            <p:nvPr/>
          </p:nvSpPr>
          <p:spPr bwMode="auto">
            <a:xfrm>
              <a:off x="2496" y="2784"/>
              <a:ext cx="768" cy="720"/>
            </a:xfrm>
            <a:custGeom>
              <a:avLst/>
              <a:gdLst/>
              <a:ahLst/>
              <a:cxnLst>
                <a:cxn ang="0">
                  <a:pos x="768" y="720"/>
                </a:cxn>
                <a:cxn ang="0">
                  <a:pos x="576" y="144"/>
                </a:cxn>
                <a:cxn ang="0">
                  <a:pos x="0" y="0"/>
                </a:cxn>
              </a:cxnLst>
              <a:rect l="0" t="0" r="r" b="b"/>
              <a:pathLst>
                <a:path w="768" h="720">
                  <a:moveTo>
                    <a:pt x="768" y="720"/>
                  </a:moveTo>
                  <a:cubicBezTo>
                    <a:pt x="736" y="492"/>
                    <a:pt x="704" y="264"/>
                    <a:pt x="576" y="144"/>
                  </a:cubicBezTo>
                  <a:cubicBezTo>
                    <a:pt x="448" y="24"/>
                    <a:pt x="224" y="12"/>
                    <a:pt x="0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32" name="Freeform 36"/>
            <p:cNvSpPr>
              <a:spLocks/>
            </p:cNvSpPr>
            <p:nvPr/>
          </p:nvSpPr>
          <p:spPr bwMode="auto">
            <a:xfrm>
              <a:off x="1808" y="2784"/>
              <a:ext cx="688" cy="720"/>
            </a:xfrm>
            <a:custGeom>
              <a:avLst/>
              <a:gdLst/>
              <a:ahLst/>
              <a:cxnLst>
                <a:cxn ang="0">
                  <a:pos x="688" y="0"/>
                </a:cxn>
                <a:cxn ang="0">
                  <a:pos x="112" y="192"/>
                </a:cxn>
                <a:cxn ang="0">
                  <a:pos x="16" y="720"/>
                </a:cxn>
              </a:cxnLst>
              <a:rect l="0" t="0" r="r" b="b"/>
              <a:pathLst>
                <a:path w="688" h="720">
                  <a:moveTo>
                    <a:pt x="688" y="0"/>
                  </a:moveTo>
                  <a:cubicBezTo>
                    <a:pt x="456" y="36"/>
                    <a:pt x="224" y="72"/>
                    <a:pt x="112" y="192"/>
                  </a:cubicBezTo>
                  <a:cubicBezTo>
                    <a:pt x="0" y="312"/>
                    <a:pt x="8" y="516"/>
                    <a:pt x="16" y="72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33" name="Freeform 37"/>
            <p:cNvSpPr>
              <a:spLocks/>
            </p:cNvSpPr>
            <p:nvPr/>
          </p:nvSpPr>
          <p:spPr bwMode="auto">
            <a:xfrm>
              <a:off x="1824" y="3504"/>
              <a:ext cx="624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384"/>
                </a:cxn>
                <a:cxn ang="0">
                  <a:pos x="624" y="480"/>
                </a:cxn>
              </a:cxnLst>
              <a:rect l="0" t="0" r="r" b="b"/>
              <a:pathLst>
                <a:path w="624" h="480">
                  <a:moveTo>
                    <a:pt x="0" y="0"/>
                  </a:moveTo>
                  <a:cubicBezTo>
                    <a:pt x="20" y="152"/>
                    <a:pt x="40" y="304"/>
                    <a:pt x="144" y="384"/>
                  </a:cubicBezTo>
                  <a:cubicBezTo>
                    <a:pt x="248" y="464"/>
                    <a:pt x="436" y="472"/>
                    <a:pt x="624" y="48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34" name="Oval 38"/>
            <p:cNvSpPr>
              <a:spLocks noChangeArrowheads="1"/>
            </p:cNvSpPr>
            <p:nvPr/>
          </p:nvSpPr>
          <p:spPr bwMode="auto">
            <a:xfrm>
              <a:off x="1776" y="3456"/>
              <a:ext cx="96" cy="96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35" name="Oval 39"/>
            <p:cNvSpPr>
              <a:spLocks noChangeArrowheads="1"/>
            </p:cNvSpPr>
            <p:nvPr/>
          </p:nvSpPr>
          <p:spPr bwMode="auto">
            <a:xfrm>
              <a:off x="3216" y="3456"/>
              <a:ext cx="96" cy="96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36" name="Oval 40"/>
            <p:cNvSpPr>
              <a:spLocks noChangeArrowheads="1"/>
            </p:cNvSpPr>
            <p:nvPr/>
          </p:nvSpPr>
          <p:spPr bwMode="auto">
            <a:xfrm>
              <a:off x="2400" y="3936"/>
              <a:ext cx="96" cy="96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37" name="Oval 41"/>
            <p:cNvSpPr>
              <a:spLocks noChangeArrowheads="1"/>
            </p:cNvSpPr>
            <p:nvPr/>
          </p:nvSpPr>
          <p:spPr bwMode="auto">
            <a:xfrm>
              <a:off x="2448" y="2736"/>
              <a:ext cx="96" cy="96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38" name="Line 42"/>
            <p:cNvSpPr>
              <a:spLocks noChangeShapeType="1"/>
            </p:cNvSpPr>
            <p:nvPr/>
          </p:nvSpPr>
          <p:spPr bwMode="auto">
            <a:xfrm flipH="1">
              <a:off x="2304" y="3504"/>
              <a:ext cx="192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39" name="Line 43"/>
            <p:cNvSpPr>
              <a:spLocks noChangeShapeType="1"/>
            </p:cNvSpPr>
            <p:nvPr/>
          </p:nvSpPr>
          <p:spPr bwMode="auto">
            <a:xfrm flipH="1" flipV="1">
              <a:off x="2256" y="3264"/>
              <a:ext cx="48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40" name="Line 44"/>
            <p:cNvSpPr>
              <a:spLocks noChangeShapeType="1"/>
            </p:cNvSpPr>
            <p:nvPr/>
          </p:nvSpPr>
          <p:spPr bwMode="auto">
            <a:xfrm flipH="1" flipV="1">
              <a:off x="2256" y="3264"/>
              <a:ext cx="24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41" name="Line 45"/>
            <p:cNvSpPr>
              <a:spLocks noChangeShapeType="1"/>
            </p:cNvSpPr>
            <p:nvPr/>
          </p:nvSpPr>
          <p:spPr bwMode="auto">
            <a:xfrm flipH="1">
              <a:off x="2256" y="3264"/>
              <a:ext cx="5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42" name="Line 46"/>
            <p:cNvSpPr>
              <a:spLocks noChangeShapeType="1"/>
            </p:cNvSpPr>
            <p:nvPr/>
          </p:nvSpPr>
          <p:spPr bwMode="auto">
            <a:xfrm flipH="1">
              <a:off x="2496" y="3264"/>
              <a:ext cx="336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43" name="Line 47"/>
            <p:cNvSpPr>
              <a:spLocks noChangeShapeType="1"/>
            </p:cNvSpPr>
            <p:nvPr/>
          </p:nvSpPr>
          <p:spPr bwMode="auto">
            <a:xfrm>
              <a:off x="2496" y="3504"/>
              <a:ext cx="336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5744" name="Line 48"/>
            <p:cNvSpPr>
              <a:spLocks noChangeShapeType="1"/>
            </p:cNvSpPr>
            <p:nvPr/>
          </p:nvSpPr>
          <p:spPr bwMode="auto">
            <a:xfrm flipV="1">
              <a:off x="2832" y="3264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49"/>
            <p:cNvGrpSpPr>
              <a:grpSpLocks/>
            </p:cNvGrpSpPr>
            <p:nvPr/>
          </p:nvGrpSpPr>
          <p:grpSpPr bwMode="auto">
            <a:xfrm>
              <a:off x="2208" y="3216"/>
              <a:ext cx="672" cy="528"/>
              <a:chOff x="1872" y="3360"/>
              <a:chExt cx="672" cy="528"/>
            </a:xfrm>
          </p:grpSpPr>
          <p:sp>
            <p:nvSpPr>
              <p:cNvPr id="285746" name="Oval 50"/>
              <p:cNvSpPr>
                <a:spLocks noChangeArrowheads="1"/>
              </p:cNvSpPr>
              <p:nvPr/>
            </p:nvSpPr>
            <p:spPr bwMode="auto">
              <a:xfrm>
                <a:off x="2112" y="3600"/>
                <a:ext cx="96" cy="9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5747" name="Oval 51"/>
              <p:cNvSpPr>
                <a:spLocks noChangeArrowheads="1"/>
              </p:cNvSpPr>
              <p:nvPr/>
            </p:nvSpPr>
            <p:spPr bwMode="auto">
              <a:xfrm>
                <a:off x="2448" y="3696"/>
                <a:ext cx="96" cy="9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5748" name="Oval 52"/>
              <p:cNvSpPr>
                <a:spLocks noChangeArrowheads="1"/>
              </p:cNvSpPr>
              <p:nvPr/>
            </p:nvSpPr>
            <p:spPr bwMode="auto">
              <a:xfrm>
                <a:off x="2448" y="3360"/>
                <a:ext cx="96" cy="9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5749" name="Oval 53"/>
              <p:cNvSpPr>
                <a:spLocks noChangeArrowheads="1"/>
              </p:cNvSpPr>
              <p:nvPr/>
            </p:nvSpPr>
            <p:spPr bwMode="auto">
              <a:xfrm>
                <a:off x="1920" y="3792"/>
                <a:ext cx="96" cy="9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5750" name="Oval 54"/>
              <p:cNvSpPr>
                <a:spLocks noChangeArrowheads="1"/>
              </p:cNvSpPr>
              <p:nvPr/>
            </p:nvSpPr>
            <p:spPr bwMode="auto">
              <a:xfrm>
                <a:off x="1872" y="3360"/>
                <a:ext cx="96" cy="9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782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5088" y="2424113"/>
            <a:ext cx="4005262" cy="40862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</p:pic>
      <p:grpSp>
        <p:nvGrpSpPr>
          <p:cNvPr id="286723" name="Group 3"/>
          <p:cNvGrpSpPr>
            <a:grpSpLocks/>
          </p:cNvGrpSpPr>
          <p:nvPr/>
        </p:nvGrpSpPr>
        <p:grpSpPr bwMode="auto">
          <a:xfrm>
            <a:off x="2932113" y="3071813"/>
            <a:ext cx="3254375" cy="1627187"/>
            <a:chOff x="1847" y="2005"/>
            <a:chExt cx="2050" cy="1025"/>
          </a:xfrm>
        </p:grpSpPr>
        <p:sp>
          <p:nvSpPr>
            <p:cNvPr id="286724" name="Line 4"/>
            <p:cNvSpPr>
              <a:spLocks noChangeShapeType="1"/>
            </p:cNvSpPr>
            <p:nvPr/>
          </p:nvSpPr>
          <p:spPr bwMode="auto">
            <a:xfrm flipH="1" flipV="1">
              <a:off x="2558" y="2020"/>
              <a:ext cx="352" cy="5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86725" name="Line 5"/>
            <p:cNvSpPr>
              <a:spLocks noChangeShapeType="1"/>
            </p:cNvSpPr>
            <p:nvPr/>
          </p:nvSpPr>
          <p:spPr bwMode="auto">
            <a:xfrm flipH="1">
              <a:off x="2162" y="2020"/>
              <a:ext cx="396" cy="2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86726" name="Line 6"/>
            <p:cNvSpPr>
              <a:spLocks noChangeShapeType="1"/>
            </p:cNvSpPr>
            <p:nvPr/>
          </p:nvSpPr>
          <p:spPr bwMode="auto">
            <a:xfrm flipH="1">
              <a:off x="1847" y="2319"/>
              <a:ext cx="315" cy="2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86727" name="Line 7"/>
            <p:cNvSpPr>
              <a:spLocks noChangeShapeType="1"/>
            </p:cNvSpPr>
            <p:nvPr/>
          </p:nvSpPr>
          <p:spPr bwMode="auto">
            <a:xfrm>
              <a:off x="1855" y="2580"/>
              <a:ext cx="546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86728" name="Line 8"/>
            <p:cNvSpPr>
              <a:spLocks noChangeShapeType="1"/>
            </p:cNvSpPr>
            <p:nvPr/>
          </p:nvSpPr>
          <p:spPr bwMode="auto">
            <a:xfrm flipH="1" flipV="1">
              <a:off x="2169" y="2319"/>
              <a:ext cx="232" cy="5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86729" name="Line 9"/>
            <p:cNvSpPr>
              <a:spLocks noChangeShapeType="1"/>
            </p:cNvSpPr>
            <p:nvPr/>
          </p:nvSpPr>
          <p:spPr bwMode="auto">
            <a:xfrm>
              <a:off x="2169" y="2319"/>
              <a:ext cx="748" cy="20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86730" name="Line 10"/>
            <p:cNvSpPr>
              <a:spLocks noChangeShapeType="1"/>
            </p:cNvSpPr>
            <p:nvPr/>
          </p:nvSpPr>
          <p:spPr bwMode="auto">
            <a:xfrm flipH="1">
              <a:off x="2401" y="2521"/>
              <a:ext cx="516" cy="2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86731" name="Line 11"/>
            <p:cNvSpPr>
              <a:spLocks noChangeShapeType="1"/>
            </p:cNvSpPr>
            <p:nvPr/>
          </p:nvSpPr>
          <p:spPr bwMode="auto">
            <a:xfrm>
              <a:off x="2386" y="2820"/>
              <a:ext cx="516" cy="2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86732" name="Line 12"/>
            <p:cNvSpPr>
              <a:spLocks noChangeShapeType="1"/>
            </p:cNvSpPr>
            <p:nvPr/>
          </p:nvSpPr>
          <p:spPr bwMode="auto">
            <a:xfrm flipV="1">
              <a:off x="2902" y="2521"/>
              <a:ext cx="8" cy="5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86733" name="Line 13"/>
            <p:cNvSpPr>
              <a:spLocks noChangeShapeType="1"/>
            </p:cNvSpPr>
            <p:nvPr/>
          </p:nvSpPr>
          <p:spPr bwMode="auto">
            <a:xfrm flipV="1">
              <a:off x="2910" y="2005"/>
              <a:ext cx="307" cy="5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86734" name="Line 14"/>
            <p:cNvSpPr>
              <a:spLocks noChangeShapeType="1"/>
            </p:cNvSpPr>
            <p:nvPr/>
          </p:nvSpPr>
          <p:spPr bwMode="auto">
            <a:xfrm>
              <a:off x="3217" y="2005"/>
              <a:ext cx="359" cy="2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86735" name="Line 15"/>
            <p:cNvSpPr>
              <a:spLocks noChangeShapeType="1"/>
            </p:cNvSpPr>
            <p:nvPr/>
          </p:nvSpPr>
          <p:spPr bwMode="auto">
            <a:xfrm flipH="1">
              <a:off x="2917" y="2304"/>
              <a:ext cx="659" cy="2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86736" name="Line 16"/>
            <p:cNvSpPr>
              <a:spLocks noChangeShapeType="1"/>
            </p:cNvSpPr>
            <p:nvPr/>
          </p:nvSpPr>
          <p:spPr bwMode="auto">
            <a:xfrm>
              <a:off x="2917" y="2513"/>
              <a:ext cx="517" cy="2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86737" name="Line 17"/>
            <p:cNvSpPr>
              <a:spLocks noChangeShapeType="1"/>
            </p:cNvSpPr>
            <p:nvPr/>
          </p:nvSpPr>
          <p:spPr bwMode="auto">
            <a:xfrm flipH="1">
              <a:off x="2887" y="2775"/>
              <a:ext cx="547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86738" name="Line 18"/>
            <p:cNvSpPr>
              <a:spLocks noChangeShapeType="1"/>
            </p:cNvSpPr>
            <p:nvPr/>
          </p:nvSpPr>
          <p:spPr bwMode="auto">
            <a:xfrm flipV="1">
              <a:off x="3426" y="2297"/>
              <a:ext cx="150" cy="4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86739" name="Line 19"/>
            <p:cNvSpPr>
              <a:spLocks noChangeShapeType="1"/>
            </p:cNvSpPr>
            <p:nvPr/>
          </p:nvSpPr>
          <p:spPr bwMode="auto">
            <a:xfrm>
              <a:off x="3576" y="2297"/>
              <a:ext cx="321" cy="3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86740" name="Line 20"/>
            <p:cNvSpPr>
              <a:spLocks noChangeShapeType="1"/>
            </p:cNvSpPr>
            <p:nvPr/>
          </p:nvSpPr>
          <p:spPr bwMode="auto">
            <a:xfrm flipH="1">
              <a:off x="3419" y="2618"/>
              <a:ext cx="478" cy="1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86741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One-sided duals?</a:t>
            </a:r>
          </a:p>
        </p:txBody>
      </p:sp>
      <p:sp>
        <p:nvSpPr>
          <p:cNvPr id="286742" name="Rectangle 2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>
                <a:solidFill>
                  <a:schemeClr val="accent1"/>
                </a:solidFill>
              </a:rPr>
              <a:t>[Rinsma ’87]</a:t>
            </a:r>
            <a:br>
              <a:rPr lang="en-US">
                <a:solidFill>
                  <a:schemeClr val="accent1"/>
                </a:solidFill>
              </a:rPr>
            </a:br>
            <a:r>
              <a:rPr lang="en-US"/>
              <a:t>There exists an outer-planar triangulated graph that does have rectangular duals, but no one-sided dual.</a:t>
            </a:r>
          </a:p>
        </p:txBody>
      </p:sp>
      <p:sp>
        <p:nvSpPr>
          <p:cNvPr id="286743" name="Oval 23"/>
          <p:cNvSpPr>
            <a:spLocks noChangeArrowheads="1"/>
          </p:cNvSpPr>
          <p:nvPr/>
        </p:nvSpPr>
        <p:spPr bwMode="auto">
          <a:xfrm>
            <a:off x="5041900" y="2989263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44" name="Oval 24"/>
          <p:cNvSpPr>
            <a:spLocks noChangeArrowheads="1"/>
          </p:cNvSpPr>
          <p:nvPr/>
        </p:nvSpPr>
        <p:spPr bwMode="auto">
          <a:xfrm>
            <a:off x="4529138" y="4625975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45" name="Oval 25"/>
          <p:cNvSpPr>
            <a:spLocks noChangeArrowheads="1"/>
          </p:cNvSpPr>
          <p:nvPr/>
        </p:nvSpPr>
        <p:spPr bwMode="auto">
          <a:xfrm>
            <a:off x="5599113" y="3486150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46" name="Oval 26"/>
          <p:cNvSpPr>
            <a:spLocks noChangeArrowheads="1"/>
          </p:cNvSpPr>
          <p:nvPr/>
        </p:nvSpPr>
        <p:spPr bwMode="auto">
          <a:xfrm>
            <a:off x="4546600" y="3816350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47" name="Oval 27"/>
          <p:cNvSpPr>
            <a:spLocks noChangeArrowheads="1"/>
          </p:cNvSpPr>
          <p:nvPr/>
        </p:nvSpPr>
        <p:spPr bwMode="auto">
          <a:xfrm>
            <a:off x="3983038" y="3011488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48" name="Oval 28"/>
          <p:cNvSpPr>
            <a:spLocks noChangeArrowheads="1"/>
          </p:cNvSpPr>
          <p:nvPr/>
        </p:nvSpPr>
        <p:spPr bwMode="auto">
          <a:xfrm>
            <a:off x="5372100" y="4222750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49" name="Oval 29"/>
          <p:cNvSpPr>
            <a:spLocks noChangeArrowheads="1"/>
          </p:cNvSpPr>
          <p:nvPr/>
        </p:nvSpPr>
        <p:spPr bwMode="auto">
          <a:xfrm>
            <a:off x="6108700" y="3973513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50" name="Oval 30"/>
          <p:cNvSpPr>
            <a:spLocks noChangeArrowheads="1"/>
          </p:cNvSpPr>
          <p:nvPr/>
        </p:nvSpPr>
        <p:spPr bwMode="auto">
          <a:xfrm>
            <a:off x="3738563" y="4279900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51" name="Oval 31"/>
          <p:cNvSpPr>
            <a:spLocks noChangeArrowheads="1"/>
          </p:cNvSpPr>
          <p:nvPr/>
        </p:nvSpPr>
        <p:spPr bwMode="auto">
          <a:xfrm>
            <a:off x="3359150" y="3495675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52" name="Oval 32"/>
          <p:cNvSpPr>
            <a:spLocks noChangeArrowheads="1"/>
          </p:cNvSpPr>
          <p:nvPr/>
        </p:nvSpPr>
        <p:spPr bwMode="auto">
          <a:xfrm>
            <a:off x="2873375" y="3898900"/>
            <a:ext cx="152400" cy="1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4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6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6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6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6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6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0"/>
                                        <p:tgtEl>
                                          <p:spTgt spid="286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867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867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867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3" grpId="0" animBg="1"/>
      <p:bldP spid="286744" grpId="0" animBg="1"/>
      <p:bldP spid="286745" grpId="0" animBg="1"/>
      <p:bldP spid="286746" grpId="0" animBg="1"/>
      <p:bldP spid="286747" grpId="0" animBg="1"/>
      <p:bldP spid="286748" grpId="0" animBg="1"/>
      <p:bldP spid="286749" grpId="0" animBg="1"/>
      <p:bldP spid="286750" grpId="0" animBg="1"/>
      <p:bldP spid="286751" grpId="0" animBg="1"/>
      <p:bldP spid="2867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American election 2012</a:t>
            </a:r>
          </a:p>
        </p:txBody>
      </p:sp>
      <p:pic>
        <p:nvPicPr>
          <p:cNvPr id="6147" name="Afbeelding 6" descr="statemap1024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7" y="1013886"/>
            <a:ext cx="4400833" cy="2935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fbeelding 8" descr="stateelec1024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798" y="1013886"/>
            <a:ext cx="4400833" cy="290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516873" y="3407882"/>
            <a:ext cx="4434259" cy="3416257"/>
            <a:chOff x="2516873" y="3407882"/>
            <a:chExt cx="4434259" cy="3416257"/>
          </a:xfrm>
        </p:grpSpPr>
        <p:pic>
          <p:nvPicPr>
            <p:cNvPr id="11" name="Afbeelding 7" descr="Cartogramâ--2012_Electoral_Vote.em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379" y="3407882"/>
              <a:ext cx="4268753" cy="3416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2590800" y="3818467"/>
              <a:ext cx="694267" cy="406400"/>
            </a:xfrm>
            <a:prstGeom prst="rect">
              <a:avLst/>
            </a:prstGeom>
            <a:solidFill>
              <a:schemeClr val="accent3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516873" y="6417739"/>
              <a:ext cx="694267" cy="406400"/>
            </a:xfrm>
            <a:prstGeom prst="rect">
              <a:avLst/>
            </a:prstGeom>
            <a:solidFill>
              <a:schemeClr val="accent3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93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one-sided layouts</a:t>
            </a:r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81000" indent="-381000">
              <a:buSzTx/>
              <a:buFont typeface="Wingdings" pitchFamily="2" charset="2"/>
              <a:buAutoNum type="arabicPeriod"/>
            </a:pPr>
            <a:r>
              <a:rPr lang="en-US"/>
              <a:t>Partition graph on </a:t>
            </a:r>
            <a:r>
              <a:rPr lang="en-US">
                <a:solidFill>
                  <a:schemeClr val="hlink"/>
                </a:solidFill>
              </a:rPr>
              <a:t>separating four-cycles</a:t>
            </a:r>
          </a:p>
          <a:p>
            <a:pPr marL="381000" indent="-381000">
              <a:buSzTx/>
              <a:buFont typeface="Wingdings" pitchFamily="2" charset="2"/>
              <a:buAutoNum type="arabicPeriod"/>
            </a:pPr>
            <a:r>
              <a:rPr lang="en-US"/>
              <a:t>Represent family of all layouts as </a:t>
            </a:r>
            <a:r>
              <a:rPr lang="en-US">
                <a:solidFill>
                  <a:schemeClr val="folHlink"/>
                </a:solidFill>
              </a:rPr>
              <a:t>distributive lattice</a:t>
            </a:r>
            <a:r>
              <a:rPr lang="en-US"/>
              <a:t> </a:t>
            </a:r>
            <a:r>
              <a:rPr lang="en-US">
                <a:solidFill>
                  <a:schemeClr val="accent1"/>
                </a:solidFill>
              </a:rPr>
              <a:t>[Fusy ’06]</a:t>
            </a:r>
          </a:p>
          <a:p>
            <a:pPr marL="381000" indent="-381000">
              <a:buSzTx/>
              <a:buFont typeface="Wingdings" pitchFamily="2" charset="2"/>
              <a:buAutoNum type="arabicPeriod"/>
            </a:pPr>
            <a:r>
              <a:rPr lang="en-US"/>
              <a:t>Represent elements of distributive lattice as partitions of a partial order according to </a:t>
            </a:r>
            <a:r>
              <a:rPr lang="en-US">
                <a:solidFill>
                  <a:srgbClr val="FF9933"/>
                </a:solidFill>
              </a:rPr>
              <a:t>Birkhoff’s theorem</a:t>
            </a:r>
          </a:p>
          <a:p>
            <a:pPr marL="381000" indent="-381000">
              <a:buSzTx/>
              <a:buFont typeface="Wingdings" pitchFamily="2" charset="2"/>
              <a:buAutoNum type="arabicPeriod"/>
            </a:pPr>
            <a:r>
              <a:rPr lang="en-US"/>
              <a:t>Characterize the </a:t>
            </a:r>
            <a:r>
              <a:rPr lang="en-US">
                <a:solidFill>
                  <a:srgbClr val="6666FF"/>
                </a:solidFill>
              </a:rPr>
              <a:t>ordered partitions</a:t>
            </a:r>
            <a:r>
              <a:rPr lang="en-US"/>
              <a:t> that correspond to one-sided layouts</a:t>
            </a:r>
          </a:p>
          <a:p>
            <a:pPr marL="381000" indent="-381000">
              <a:buSzTx/>
              <a:buFont typeface="Wingdings" pitchFamily="2" charset="2"/>
              <a:buAutoNum type="arabicPeriod"/>
            </a:pPr>
            <a:r>
              <a:rPr lang="en-US"/>
              <a:t>Search in the partial order for partitions of this type</a:t>
            </a:r>
          </a:p>
        </p:txBody>
      </p:sp>
      <p:sp>
        <p:nvSpPr>
          <p:cNvPr id="287748" name="AutoShape 4"/>
          <p:cNvSpPr>
            <a:spLocks noChangeArrowheads="1"/>
          </p:cNvSpPr>
          <p:nvPr/>
        </p:nvSpPr>
        <p:spPr bwMode="auto">
          <a:xfrm>
            <a:off x="3859213" y="4013200"/>
            <a:ext cx="404812" cy="641350"/>
          </a:xfrm>
          <a:prstGeom prst="downArrow">
            <a:avLst>
              <a:gd name="adj1" fmla="val 38037"/>
              <a:gd name="adj2" fmla="val 63138"/>
            </a:avLst>
          </a:prstGeom>
          <a:solidFill>
            <a:schemeClr val="accent1"/>
          </a:solidFill>
          <a:ln w="28575" algn="ctr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87749" name="Text Box 5"/>
          <p:cNvSpPr txBox="1">
            <a:spLocks noChangeArrowheads="1"/>
          </p:cNvSpPr>
          <p:nvPr/>
        </p:nvSpPr>
        <p:spPr bwMode="auto">
          <a:xfrm>
            <a:off x="1976438" y="4857750"/>
            <a:ext cx="4738687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>
                <a:solidFill>
                  <a:schemeClr val="accent1"/>
                </a:solidFill>
              </a:rPr>
              <a:t>Fixed-parameter tractable</a:t>
            </a:r>
            <a:r>
              <a:rPr lang="en-US" sz="2000"/>
              <a:t> algorithm …</a:t>
            </a:r>
          </a:p>
        </p:txBody>
      </p:sp>
    </p:spTree>
    <p:extLst>
      <p:ext uri="{BB962C8B-B14F-4D97-AF65-F5344CB8AC3E}">
        <p14:creationId xmlns:p14="http://schemas.microsoft.com/office/powerpoint/2010/main" val="319186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87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748" grpId="0" animBg="1"/>
      <p:bldP spid="28774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63" name="Line 123"/>
          <p:cNvSpPr>
            <a:spLocks noChangeShapeType="1"/>
          </p:cNvSpPr>
          <p:nvPr/>
        </p:nvSpPr>
        <p:spPr bwMode="auto">
          <a:xfrm flipH="1">
            <a:off x="3762375" y="2755900"/>
            <a:ext cx="269875" cy="539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57" name="Line 117"/>
          <p:cNvSpPr>
            <a:spLocks noChangeShapeType="1"/>
          </p:cNvSpPr>
          <p:nvPr/>
        </p:nvSpPr>
        <p:spPr bwMode="auto">
          <a:xfrm flipV="1">
            <a:off x="1738313" y="1811338"/>
            <a:ext cx="1169987" cy="765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61" name="Line 121"/>
          <p:cNvSpPr>
            <a:spLocks noChangeShapeType="1"/>
          </p:cNvSpPr>
          <p:nvPr/>
        </p:nvSpPr>
        <p:spPr bwMode="auto">
          <a:xfrm>
            <a:off x="2908300" y="1811338"/>
            <a:ext cx="269875" cy="765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62" name="Line 122"/>
          <p:cNvSpPr>
            <a:spLocks noChangeShapeType="1"/>
          </p:cNvSpPr>
          <p:nvPr/>
        </p:nvSpPr>
        <p:spPr bwMode="auto">
          <a:xfrm>
            <a:off x="3178175" y="2576513"/>
            <a:ext cx="854075" cy="1793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64" name="Line 124"/>
          <p:cNvSpPr>
            <a:spLocks noChangeShapeType="1"/>
          </p:cNvSpPr>
          <p:nvPr/>
        </p:nvSpPr>
        <p:spPr bwMode="auto">
          <a:xfrm flipH="1" flipV="1">
            <a:off x="3178175" y="2576513"/>
            <a:ext cx="584200" cy="719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20" name="Line 80"/>
          <p:cNvSpPr>
            <a:spLocks noChangeShapeType="1"/>
          </p:cNvSpPr>
          <p:nvPr/>
        </p:nvSpPr>
        <p:spPr bwMode="auto">
          <a:xfrm flipV="1">
            <a:off x="2908300" y="4602163"/>
            <a:ext cx="1035050" cy="9445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21" name="Line 81"/>
          <p:cNvSpPr>
            <a:spLocks noChangeShapeType="1"/>
          </p:cNvSpPr>
          <p:nvPr/>
        </p:nvSpPr>
        <p:spPr bwMode="auto">
          <a:xfrm flipV="1">
            <a:off x="3943350" y="3656013"/>
            <a:ext cx="809625" cy="946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43" name="Line 103"/>
          <p:cNvSpPr>
            <a:spLocks noChangeShapeType="1"/>
          </p:cNvSpPr>
          <p:nvPr/>
        </p:nvSpPr>
        <p:spPr bwMode="auto">
          <a:xfrm flipV="1">
            <a:off x="3943350" y="4016375"/>
            <a:ext cx="134938" cy="585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44" name="Line 104"/>
          <p:cNvSpPr>
            <a:spLocks noChangeShapeType="1"/>
          </p:cNvSpPr>
          <p:nvPr/>
        </p:nvSpPr>
        <p:spPr bwMode="auto">
          <a:xfrm flipV="1">
            <a:off x="4078288" y="3656013"/>
            <a:ext cx="674687" cy="360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45" name="Line 105"/>
          <p:cNvSpPr>
            <a:spLocks noChangeShapeType="1"/>
          </p:cNvSpPr>
          <p:nvPr/>
        </p:nvSpPr>
        <p:spPr bwMode="auto">
          <a:xfrm flipH="1" flipV="1">
            <a:off x="3762375" y="3295650"/>
            <a:ext cx="990600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46" name="Line 106"/>
          <p:cNvSpPr>
            <a:spLocks noChangeShapeType="1"/>
          </p:cNvSpPr>
          <p:nvPr/>
        </p:nvSpPr>
        <p:spPr bwMode="auto">
          <a:xfrm>
            <a:off x="3762375" y="3295650"/>
            <a:ext cx="315913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58" name="Line 118"/>
          <p:cNvSpPr>
            <a:spLocks noChangeShapeType="1"/>
          </p:cNvSpPr>
          <p:nvPr/>
        </p:nvSpPr>
        <p:spPr bwMode="auto">
          <a:xfrm>
            <a:off x="2908300" y="1811338"/>
            <a:ext cx="1123950" cy="9445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59" name="Line 119"/>
          <p:cNvSpPr>
            <a:spLocks noChangeShapeType="1"/>
          </p:cNvSpPr>
          <p:nvPr/>
        </p:nvSpPr>
        <p:spPr bwMode="auto">
          <a:xfrm>
            <a:off x="4032250" y="2755900"/>
            <a:ext cx="720725" cy="946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42" name="Line 102"/>
          <p:cNvSpPr>
            <a:spLocks noChangeShapeType="1"/>
          </p:cNvSpPr>
          <p:nvPr/>
        </p:nvSpPr>
        <p:spPr bwMode="auto">
          <a:xfrm>
            <a:off x="3402013" y="4556125"/>
            <a:ext cx="541337" cy="46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47" name="Line 107"/>
          <p:cNvSpPr>
            <a:spLocks noChangeShapeType="1"/>
          </p:cNvSpPr>
          <p:nvPr/>
        </p:nvSpPr>
        <p:spPr bwMode="auto">
          <a:xfrm flipH="1">
            <a:off x="3402013" y="4016375"/>
            <a:ext cx="676275" cy="539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48" name="Line 108"/>
          <p:cNvSpPr>
            <a:spLocks noChangeShapeType="1"/>
          </p:cNvSpPr>
          <p:nvPr/>
        </p:nvSpPr>
        <p:spPr bwMode="auto">
          <a:xfrm flipV="1">
            <a:off x="2638425" y="4556125"/>
            <a:ext cx="763588" cy="4048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37" name="Line 97"/>
          <p:cNvSpPr>
            <a:spLocks noChangeShapeType="1"/>
          </p:cNvSpPr>
          <p:nvPr/>
        </p:nvSpPr>
        <p:spPr bwMode="auto">
          <a:xfrm flipH="1">
            <a:off x="1738313" y="4330700"/>
            <a:ext cx="449262" cy="271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38" name="Line 98"/>
          <p:cNvSpPr>
            <a:spLocks noChangeShapeType="1"/>
          </p:cNvSpPr>
          <p:nvPr/>
        </p:nvSpPr>
        <p:spPr bwMode="auto">
          <a:xfrm>
            <a:off x="1738313" y="4602163"/>
            <a:ext cx="900112" cy="358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39" name="Line 99"/>
          <p:cNvSpPr>
            <a:spLocks noChangeShapeType="1"/>
          </p:cNvSpPr>
          <p:nvPr/>
        </p:nvSpPr>
        <p:spPr bwMode="auto">
          <a:xfrm flipH="1" flipV="1">
            <a:off x="2187575" y="4330700"/>
            <a:ext cx="450850" cy="6302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40" name="Line 100"/>
          <p:cNvSpPr>
            <a:spLocks noChangeShapeType="1"/>
          </p:cNvSpPr>
          <p:nvPr/>
        </p:nvSpPr>
        <p:spPr bwMode="auto">
          <a:xfrm>
            <a:off x="2638425" y="4960938"/>
            <a:ext cx="223838" cy="5857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41" name="Line 101"/>
          <p:cNvSpPr>
            <a:spLocks noChangeShapeType="1"/>
          </p:cNvSpPr>
          <p:nvPr/>
        </p:nvSpPr>
        <p:spPr bwMode="auto">
          <a:xfrm flipV="1">
            <a:off x="2862263" y="4556125"/>
            <a:ext cx="53975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51" name="Line 111"/>
          <p:cNvSpPr>
            <a:spLocks noChangeShapeType="1"/>
          </p:cNvSpPr>
          <p:nvPr/>
        </p:nvSpPr>
        <p:spPr bwMode="auto">
          <a:xfrm>
            <a:off x="1962150" y="3251200"/>
            <a:ext cx="225425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52" name="Line 112"/>
          <p:cNvSpPr>
            <a:spLocks noChangeShapeType="1"/>
          </p:cNvSpPr>
          <p:nvPr/>
        </p:nvSpPr>
        <p:spPr bwMode="auto">
          <a:xfrm flipV="1">
            <a:off x="1962150" y="3071813"/>
            <a:ext cx="630238" cy="1793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65" name="Line 125"/>
          <p:cNvSpPr>
            <a:spLocks noChangeShapeType="1"/>
          </p:cNvSpPr>
          <p:nvPr/>
        </p:nvSpPr>
        <p:spPr bwMode="auto">
          <a:xfrm flipH="1">
            <a:off x="2592388" y="2576513"/>
            <a:ext cx="585787" cy="495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66" name="Line 126"/>
          <p:cNvSpPr>
            <a:spLocks noChangeShapeType="1"/>
          </p:cNvSpPr>
          <p:nvPr/>
        </p:nvSpPr>
        <p:spPr bwMode="auto">
          <a:xfrm flipV="1">
            <a:off x="2592388" y="1811338"/>
            <a:ext cx="315912" cy="1260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35" name="Line 95"/>
          <p:cNvSpPr>
            <a:spLocks noChangeShapeType="1"/>
          </p:cNvSpPr>
          <p:nvPr/>
        </p:nvSpPr>
        <p:spPr bwMode="auto">
          <a:xfrm>
            <a:off x="1557338" y="3881438"/>
            <a:ext cx="180975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36" name="Line 96"/>
          <p:cNvSpPr>
            <a:spLocks noChangeShapeType="1"/>
          </p:cNvSpPr>
          <p:nvPr/>
        </p:nvSpPr>
        <p:spPr bwMode="auto">
          <a:xfrm>
            <a:off x="1557338" y="3881438"/>
            <a:ext cx="630237" cy="449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49" name="Line 109"/>
          <p:cNvSpPr>
            <a:spLocks noChangeShapeType="1"/>
          </p:cNvSpPr>
          <p:nvPr/>
        </p:nvSpPr>
        <p:spPr bwMode="auto">
          <a:xfrm>
            <a:off x="1017588" y="3656013"/>
            <a:ext cx="539750" cy="225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50" name="Line 110"/>
          <p:cNvSpPr>
            <a:spLocks noChangeShapeType="1"/>
          </p:cNvSpPr>
          <p:nvPr/>
        </p:nvSpPr>
        <p:spPr bwMode="auto">
          <a:xfrm flipV="1">
            <a:off x="1557338" y="3251200"/>
            <a:ext cx="404812" cy="6302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53" name="Line 113"/>
          <p:cNvSpPr>
            <a:spLocks noChangeShapeType="1"/>
          </p:cNvSpPr>
          <p:nvPr/>
        </p:nvSpPr>
        <p:spPr bwMode="auto">
          <a:xfrm flipH="1" flipV="1">
            <a:off x="1738313" y="2576513"/>
            <a:ext cx="854075" cy="495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54" name="Line 114"/>
          <p:cNvSpPr>
            <a:spLocks noChangeShapeType="1"/>
          </p:cNvSpPr>
          <p:nvPr/>
        </p:nvSpPr>
        <p:spPr bwMode="auto">
          <a:xfrm>
            <a:off x="1738313" y="2576513"/>
            <a:ext cx="223837" cy="674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55" name="Line 115"/>
          <p:cNvSpPr>
            <a:spLocks noChangeShapeType="1"/>
          </p:cNvSpPr>
          <p:nvPr/>
        </p:nvSpPr>
        <p:spPr bwMode="auto">
          <a:xfrm flipH="1">
            <a:off x="1017588" y="2576513"/>
            <a:ext cx="720725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56" name="Line 116"/>
          <p:cNvSpPr>
            <a:spLocks noChangeShapeType="1"/>
          </p:cNvSpPr>
          <p:nvPr/>
        </p:nvSpPr>
        <p:spPr bwMode="auto">
          <a:xfrm flipV="1">
            <a:off x="1017588" y="3251200"/>
            <a:ext cx="944562" cy="4048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18" name="Line 78"/>
          <p:cNvSpPr>
            <a:spLocks noChangeShapeType="1"/>
          </p:cNvSpPr>
          <p:nvPr/>
        </p:nvSpPr>
        <p:spPr bwMode="auto">
          <a:xfrm flipH="1" flipV="1">
            <a:off x="1738313" y="4602163"/>
            <a:ext cx="1123950" cy="9445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19" name="Line 79"/>
          <p:cNvSpPr>
            <a:spLocks noChangeShapeType="1"/>
          </p:cNvSpPr>
          <p:nvPr/>
        </p:nvSpPr>
        <p:spPr bwMode="auto">
          <a:xfrm flipH="1" flipV="1">
            <a:off x="1017588" y="3656013"/>
            <a:ext cx="720725" cy="946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24" name="Line 84"/>
          <p:cNvSpPr>
            <a:spLocks noChangeShapeType="1"/>
          </p:cNvSpPr>
          <p:nvPr/>
        </p:nvSpPr>
        <p:spPr bwMode="auto">
          <a:xfrm>
            <a:off x="3043238" y="4151313"/>
            <a:ext cx="358775" cy="4048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25" name="Line 85"/>
          <p:cNvSpPr>
            <a:spLocks noChangeShapeType="1"/>
          </p:cNvSpPr>
          <p:nvPr/>
        </p:nvSpPr>
        <p:spPr bwMode="auto">
          <a:xfrm flipV="1">
            <a:off x="3402013" y="3881438"/>
            <a:ext cx="0" cy="674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26" name="Freeform 86"/>
          <p:cNvSpPr>
            <a:spLocks/>
          </p:cNvSpPr>
          <p:nvPr/>
        </p:nvSpPr>
        <p:spPr bwMode="auto">
          <a:xfrm>
            <a:off x="2960688" y="3482975"/>
            <a:ext cx="442912" cy="398463"/>
          </a:xfrm>
          <a:custGeom>
            <a:avLst/>
            <a:gdLst/>
            <a:ahLst/>
            <a:cxnLst>
              <a:cxn ang="0">
                <a:pos x="279" y="251"/>
              </a:cxn>
              <a:cxn ang="0">
                <a:pos x="0" y="0"/>
              </a:cxn>
            </a:cxnLst>
            <a:rect l="0" t="0" r="r" b="b"/>
            <a:pathLst>
              <a:path w="279" h="251">
                <a:moveTo>
                  <a:pt x="279" y="251"/>
                </a:move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27" name="Line 87"/>
          <p:cNvSpPr>
            <a:spLocks noChangeShapeType="1"/>
          </p:cNvSpPr>
          <p:nvPr/>
        </p:nvSpPr>
        <p:spPr bwMode="auto">
          <a:xfrm flipV="1">
            <a:off x="3402013" y="3295650"/>
            <a:ext cx="360362" cy="585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28" name="Line 88"/>
          <p:cNvSpPr>
            <a:spLocks noChangeShapeType="1"/>
          </p:cNvSpPr>
          <p:nvPr/>
        </p:nvSpPr>
        <p:spPr bwMode="auto">
          <a:xfrm flipH="1">
            <a:off x="2952750" y="3295650"/>
            <a:ext cx="809625" cy="1809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34" name="Line 94"/>
          <p:cNvSpPr>
            <a:spLocks noChangeShapeType="1"/>
          </p:cNvSpPr>
          <p:nvPr/>
        </p:nvSpPr>
        <p:spPr bwMode="auto">
          <a:xfrm flipV="1">
            <a:off x="3043238" y="3881438"/>
            <a:ext cx="358775" cy="269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17" name="Line 77"/>
          <p:cNvSpPr>
            <a:spLocks noChangeShapeType="1"/>
          </p:cNvSpPr>
          <p:nvPr/>
        </p:nvSpPr>
        <p:spPr bwMode="auto">
          <a:xfrm>
            <a:off x="2592388" y="3071813"/>
            <a:ext cx="1169987" cy="2238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22" name="Line 82"/>
          <p:cNvSpPr>
            <a:spLocks noChangeShapeType="1"/>
          </p:cNvSpPr>
          <p:nvPr/>
        </p:nvSpPr>
        <p:spPr bwMode="auto">
          <a:xfrm flipV="1">
            <a:off x="2187575" y="3881438"/>
            <a:ext cx="404813" cy="449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23" name="Line 83"/>
          <p:cNvSpPr>
            <a:spLocks noChangeShapeType="1"/>
          </p:cNvSpPr>
          <p:nvPr/>
        </p:nvSpPr>
        <p:spPr bwMode="auto">
          <a:xfrm flipV="1">
            <a:off x="2187575" y="4151313"/>
            <a:ext cx="855663" cy="1793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29" name="Line 89"/>
          <p:cNvSpPr>
            <a:spLocks noChangeShapeType="1"/>
          </p:cNvSpPr>
          <p:nvPr/>
        </p:nvSpPr>
        <p:spPr bwMode="auto">
          <a:xfrm flipH="1" flipV="1">
            <a:off x="2592388" y="3071813"/>
            <a:ext cx="360362" cy="4048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30" name="Line 90"/>
          <p:cNvSpPr>
            <a:spLocks noChangeShapeType="1"/>
          </p:cNvSpPr>
          <p:nvPr/>
        </p:nvSpPr>
        <p:spPr bwMode="auto">
          <a:xfrm flipH="1">
            <a:off x="2592388" y="3476625"/>
            <a:ext cx="360362" cy="4048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31" name="Line 91"/>
          <p:cNvSpPr>
            <a:spLocks noChangeShapeType="1"/>
          </p:cNvSpPr>
          <p:nvPr/>
        </p:nvSpPr>
        <p:spPr bwMode="auto">
          <a:xfrm flipV="1">
            <a:off x="2592388" y="3071813"/>
            <a:ext cx="0" cy="809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32" name="Line 92"/>
          <p:cNvSpPr>
            <a:spLocks noChangeShapeType="1"/>
          </p:cNvSpPr>
          <p:nvPr/>
        </p:nvSpPr>
        <p:spPr bwMode="auto">
          <a:xfrm>
            <a:off x="2592388" y="3881438"/>
            <a:ext cx="809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33" name="Line 93"/>
          <p:cNvSpPr>
            <a:spLocks noChangeShapeType="1"/>
          </p:cNvSpPr>
          <p:nvPr/>
        </p:nvSpPr>
        <p:spPr bwMode="auto">
          <a:xfrm>
            <a:off x="2592388" y="3881438"/>
            <a:ext cx="450850" cy="269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16" name="Line 76"/>
          <p:cNvSpPr>
            <a:spLocks noChangeShapeType="1"/>
          </p:cNvSpPr>
          <p:nvPr/>
        </p:nvSpPr>
        <p:spPr bwMode="auto">
          <a:xfrm flipV="1">
            <a:off x="3402013" y="3295650"/>
            <a:ext cx="360362" cy="1260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15" name="Line 75"/>
          <p:cNvSpPr>
            <a:spLocks noChangeShapeType="1"/>
          </p:cNvSpPr>
          <p:nvPr/>
        </p:nvSpPr>
        <p:spPr bwMode="auto">
          <a:xfrm>
            <a:off x="2187575" y="4330700"/>
            <a:ext cx="1260475" cy="225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914" name="Line 74"/>
          <p:cNvSpPr>
            <a:spLocks noChangeShapeType="1"/>
          </p:cNvSpPr>
          <p:nvPr/>
        </p:nvSpPr>
        <p:spPr bwMode="auto">
          <a:xfrm flipH="1">
            <a:off x="2187575" y="3071813"/>
            <a:ext cx="404813" cy="12588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1963" y="0"/>
            <a:ext cx="8431212" cy="895350"/>
          </a:xfrm>
        </p:spPr>
        <p:txBody>
          <a:bodyPr/>
          <a:lstStyle/>
          <a:p>
            <a:r>
              <a:rPr lang="en-US"/>
              <a:t>Remove non-trivial separating four-cycles</a:t>
            </a:r>
          </a:p>
        </p:txBody>
      </p:sp>
      <p:sp>
        <p:nvSpPr>
          <p:cNvPr id="291884" name="Oval 44"/>
          <p:cNvSpPr>
            <a:spLocks noChangeArrowheads="1"/>
          </p:cNvSpPr>
          <p:nvPr/>
        </p:nvSpPr>
        <p:spPr bwMode="auto">
          <a:xfrm>
            <a:off x="2501900" y="298132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grpSp>
        <p:nvGrpSpPr>
          <p:cNvPr id="291898" name="Group 58"/>
          <p:cNvGrpSpPr>
            <a:grpSpLocks/>
          </p:cNvGrpSpPr>
          <p:nvPr/>
        </p:nvGrpSpPr>
        <p:grpSpPr bwMode="auto">
          <a:xfrm>
            <a:off x="927100" y="1724025"/>
            <a:ext cx="3913188" cy="3910013"/>
            <a:chOff x="1519" y="1368"/>
            <a:chExt cx="2465" cy="2463"/>
          </a:xfrm>
        </p:grpSpPr>
        <p:sp>
          <p:nvSpPr>
            <p:cNvPr id="291897" name="Rectangle 57"/>
            <p:cNvSpPr>
              <a:spLocks noChangeArrowheads="1"/>
            </p:cNvSpPr>
            <p:nvPr/>
          </p:nvSpPr>
          <p:spPr bwMode="auto">
            <a:xfrm>
              <a:off x="1576" y="1423"/>
              <a:ext cx="2353" cy="235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891" name="Rectangle 51"/>
            <p:cNvSpPr>
              <a:spLocks noChangeArrowheads="1"/>
            </p:cNvSpPr>
            <p:nvPr/>
          </p:nvSpPr>
          <p:spPr bwMode="auto">
            <a:xfrm>
              <a:off x="3872" y="2544"/>
              <a:ext cx="112" cy="112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1893" name="Rectangle 53"/>
            <p:cNvSpPr>
              <a:spLocks noChangeArrowheads="1"/>
            </p:cNvSpPr>
            <p:nvPr/>
          </p:nvSpPr>
          <p:spPr bwMode="auto">
            <a:xfrm>
              <a:off x="2697" y="1368"/>
              <a:ext cx="112" cy="112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1894" name="Rectangle 54"/>
            <p:cNvSpPr>
              <a:spLocks noChangeArrowheads="1"/>
            </p:cNvSpPr>
            <p:nvPr/>
          </p:nvSpPr>
          <p:spPr bwMode="auto">
            <a:xfrm>
              <a:off x="2697" y="3719"/>
              <a:ext cx="112" cy="112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1895" name="Rectangle 55"/>
            <p:cNvSpPr>
              <a:spLocks noChangeArrowheads="1"/>
            </p:cNvSpPr>
            <p:nvPr/>
          </p:nvSpPr>
          <p:spPr bwMode="auto">
            <a:xfrm>
              <a:off x="1519" y="2543"/>
              <a:ext cx="112" cy="112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91896" name="Oval 56"/>
          <p:cNvSpPr>
            <a:spLocks noChangeArrowheads="1"/>
          </p:cNvSpPr>
          <p:nvPr/>
        </p:nvSpPr>
        <p:spPr bwMode="auto">
          <a:xfrm>
            <a:off x="1647825" y="248602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91899" name="Oval 59"/>
          <p:cNvSpPr>
            <a:spLocks noChangeArrowheads="1"/>
          </p:cNvSpPr>
          <p:nvPr/>
        </p:nvSpPr>
        <p:spPr bwMode="auto">
          <a:xfrm>
            <a:off x="3673475" y="3206750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91900" name="Oval 60"/>
          <p:cNvSpPr>
            <a:spLocks noChangeArrowheads="1"/>
          </p:cNvSpPr>
          <p:nvPr/>
        </p:nvSpPr>
        <p:spPr bwMode="auto">
          <a:xfrm>
            <a:off x="3852863" y="451167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91901" name="Oval 61"/>
          <p:cNvSpPr>
            <a:spLocks noChangeArrowheads="1"/>
          </p:cNvSpPr>
          <p:nvPr/>
        </p:nvSpPr>
        <p:spPr bwMode="auto">
          <a:xfrm>
            <a:off x="1647825" y="451167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91902" name="Oval 62"/>
          <p:cNvSpPr>
            <a:spLocks noChangeArrowheads="1"/>
          </p:cNvSpPr>
          <p:nvPr/>
        </p:nvSpPr>
        <p:spPr bwMode="auto">
          <a:xfrm>
            <a:off x="2501900" y="3790950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91903" name="Oval 63"/>
          <p:cNvSpPr>
            <a:spLocks noChangeArrowheads="1"/>
          </p:cNvSpPr>
          <p:nvPr/>
        </p:nvSpPr>
        <p:spPr bwMode="auto">
          <a:xfrm>
            <a:off x="2862263" y="3386138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91904" name="Oval 64"/>
          <p:cNvSpPr>
            <a:spLocks noChangeArrowheads="1"/>
          </p:cNvSpPr>
          <p:nvPr/>
        </p:nvSpPr>
        <p:spPr bwMode="auto">
          <a:xfrm>
            <a:off x="2952750" y="406082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91905" name="Oval 65"/>
          <p:cNvSpPr>
            <a:spLocks noChangeArrowheads="1"/>
          </p:cNvSpPr>
          <p:nvPr/>
        </p:nvSpPr>
        <p:spPr bwMode="auto">
          <a:xfrm>
            <a:off x="1873250" y="3160713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91906" name="Oval 66"/>
          <p:cNvSpPr>
            <a:spLocks noChangeArrowheads="1"/>
          </p:cNvSpPr>
          <p:nvPr/>
        </p:nvSpPr>
        <p:spPr bwMode="auto">
          <a:xfrm>
            <a:off x="3313113" y="3790950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91907" name="Oval 67"/>
          <p:cNvSpPr>
            <a:spLocks noChangeArrowheads="1"/>
          </p:cNvSpPr>
          <p:nvPr/>
        </p:nvSpPr>
        <p:spPr bwMode="auto">
          <a:xfrm>
            <a:off x="3087688" y="248602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91908" name="Oval 68"/>
          <p:cNvSpPr>
            <a:spLocks noChangeArrowheads="1"/>
          </p:cNvSpPr>
          <p:nvPr/>
        </p:nvSpPr>
        <p:spPr bwMode="auto">
          <a:xfrm>
            <a:off x="3987800" y="3925888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91909" name="Oval 69"/>
          <p:cNvSpPr>
            <a:spLocks noChangeArrowheads="1"/>
          </p:cNvSpPr>
          <p:nvPr/>
        </p:nvSpPr>
        <p:spPr bwMode="auto">
          <a:xfrm>
            <a:off x="2547938" y="4872038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91910" name="Oval 70"/>
          <p:cNvSpPr>
            <a:spLocks noChangeArrowheads="1"/>
          </p:cNvSpPr>
          <p:nvPr/>
        </p:nvSpPr>
        <p:spPr bwMode="auto">
          <a:xfrm>
            <a:off x="1466850" y="3790950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91911" name="Oval 71"/>
          <p:cNvSpPr>
            <a:spLocks noChangeArrowheads="1"/>
          </p:cNvSpPr>
          <p:nvPr/>
        </p:nvSpPr>
        <p:spPr bwMode="auto">
          <a:xfrm>
            <a:off x="3943350" y="2667000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91912" name="Oval 72"/>
          <p:cNvSpPr>
            <a:spLocks noChangeArrowheads="1"/>
          </p:cNvSpPr>
          <p:nvPr/>
        </p:nvSpPr>
        <p:spPr bwMode="auto">
          <a:xfrm>
            <a:off x="3313113" y="446722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91913" name="Oval 73"/>
          <p:cNvSpPr>
            <a:spLocks noChangeArrowheads="1"/>
          </p:cNvSpPr>
          <p:nvPr/>
        </p:nvSpPr>
        <p:spPr bwMode="auto">
          <a:xfrm>
            <a:off x="2097088" y="4241800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3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1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1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1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1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1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1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1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1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1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9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9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9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9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9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9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91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9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9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91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9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9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91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9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9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9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91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91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9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91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9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91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9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9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9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9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9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9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9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29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9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9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9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29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8" dur="500" fill="hold"/>
                                        <p:tgtEl>
                                          <p:spTgt spid="2919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2919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2919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500" fill="hold"/>
                                        <p:tgtEl>
                                          <p:spTgt spid="2919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2919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5" dur="500" fill="hold"/>
                                        <p:tgtEl>
                                          <p:spTgt spid="2919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8" dur="500" fill="hold"/>
                                        <p:tgtEl>
                                          <p:spTgt spid="2918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9" dur="500" fill="hold"/>
                                        <p:tgtEl>
                                          <p:spTgt spid="2918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2918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500"/>
                            </p:stCondLst>
                            <p:childTnLst>
                              <p:par>
                                <p:cTn id="23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500" fill="hold"/>
                                        <p:tgtEl>
                                          <p:spTgt spid="2918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2918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2918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963" grpId="0" animBg="1"/>
      <p:bldP spid="291957" grpId="0" animBg="1"/>
      <p:bldP spid="291961" grpId="0" animBg="1"/>
      <p:bldP spid="291962" grpId="0" animBg="1"/>
      <p:bldP spid="291964" grpId="0" animBg="1"/>
      <p:bldP spid="291920" grpId="0" animBg="1"/>
      <p:bldP spid="291921" grpId="0" animBg="1"/>
      <p:bldP spid="291943" grpId="0" animBg="1"/>
      <p:bldP spid="291944" grpId="0" animBg="1"/>
      <p:bldP spid="291945" grpId="0" animBg="1"/>
      <p:bldP spid="291946" grpId="0" animBg="1"/>
      <p:bldP spid="291958" grpId="0" animBg="1"/>
      <p:bldP spid="291959" grpId="0" animBg="1"/>
      <p:bldP spid="291942" grpId="0" animBg="1"/>
      <p:bldP spid="291947" grpId="0" animBg="1"/>
      <p:bldP spid="291948" grpId="0" animBg="1"/>
      <p:bldP spid="291937" grpId="0" animBg="1"/>
      <p:bldP spid="291938" grpId="0" animBg="1"/>
      <p:bldP spid="291939" grpId="0" animBg="1"/>
      <p:bldP spid="291940" grpId="0" animBg="1"/>
      <p:bldP spid="291941" grpId="0" animBg="1"/>
      <p:bldP spid="291951" grpId="0" animBg="1"/>
      <p:bldP spid="291952" grpId="0" animBg="1"/>
      <p:bldP spid="291965" grpId="0" animBg="1"/>
      <p:bldP spid="291966" grpId="0" animBg="1"/>
      <p:bldP spid="291935" grpId="0" animBg="1"/>
      <p:bldP spid="291936" grpId="0" animBg="1"/>
      <p:bldP spid="291949" grpId="0" animBg="1"/>
      <p:bldP spid="291950" grpId="0" animBg="1"/>
      <p:bldP spid="291953" grpId="0" animBg="1"/>
      <p:bldP spid="291954" grpId="0" animBg="1"/>
      <p:bldP spid="291955" grpId="0" animBg="1"/>
      <p:bldP spid="291956" grpId="0" animBg="1"/>
      <p:bldP spid="291918" grpId="0" animBg="1"/>
      <p:bldP spid="291919" grpId="0" animBg="1"/>
      <p:bldP spid="291924" grpId="0" animBg="1"/>
      <p:bldP spid="291925" grpId="0" animBg="1"/>
      <p:bldP spid="291926" grpId="0" animBg="1"/>
      <p:bldP spid="291927" grpId="0" animBg="1"/>
      <p:bldP spid="291928" grpId="0" animBg="1"/>
      <p:bldP spid="291934" grpId="0" animBg="1"/>
      <p:bldP spid="291917" grpId="0" animBg="1"/>
      <p:bldP spid="291922" grpId="0" animBg="1"/>
      <p:bldP spid="291923" grpId="0" animBg="1"/>
      <p:bldP spid="291929" grpId="0" animBg="1"/>
      <p:bldP spid="291930" grpId="0" animBg="1"/>
      <p:bldP spid="291931" grpId="0" animBg="1"/>
      <p:bldP spid="291932" grpId="0" animBg="1"/>
      <p:bldP spid="291933" grpId="0" animBg="1"/>
      <p:bldP spid="291916" grpId="0" animBg="1"/>
      <p:bldP spid="291915" grpId="0" animBg="1"/>
      <p:bldP spid="291914" grpId="0" animBg="1"/>
      <p:bldP spid="291884" grpId="0" animBg="1"/>
      <p:bldP spid="291896" grpId="0" animBg="1"/>
      <p:bldP spid="291899" grpId="0" animBg="1"/>
      <p:bldP spid="291900" grpId="0" animBg="1"/>
      <p:bldP spid="291901" grpId="0" animBg="1"/>
      <p:bldP spid="291902" grpId="0" animBg="1"/>
      <p:bldP spid="291903" grpId="0" animBg="1"/>
      <p:bldP spid="291904" grpId="0" animBg="1"/>
      <p:bldP spid="291905" grpId="0" animBg="1"/>
      <p:bldP spid="291906" grpId="0" animBg="1"/>
      <p:bldP spid="291907" grpId="0" animBg="1"/>
      <p:bldP spid="291908" grpId="0" animBg="1"/>
      <p:bldP spid="291909" grpId="0" animBg="1"/>
      <p:bldP spid="291910" grpId="0" animBg="1"/>
      <p:bldP spid="291911" grpId="0" animBg="1"/>
      <p:bldP spid="291912" grpId="0" animBg="1"/>
      <p:bldP spid="2919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450" name="Group 130"/>
          <p:cNvGrpSpPr>
            <a:grpSpLocks/>
          </p:cNvGrpSpPr>
          <p:nvPr/>
        </p:nvGrpSpPr>
        <p:grpSpPr bwMode="auto">
          <a:xfrm>
            <a:off x="2187575" y="3073400"/>
            <a:ext cx="1574800" cy="1484313"/>
            <a:chOff x="1378" y="1936"/>
            <a:chExt cx="992" cy="935"/>
          </a:xfrm>
        </p:grpSpPr>
        <p:sp>
          <p:nvSpPr>
            <p:cNvPr id="312358" name="Freeform 38"/>
            <p:cNvSpPr>
              <a:spLocks/>
            </p:cNvSpPr>
            <p:nvPr/>
          </p:nvSpPr>
          <p:spPr bwMode="auto">
            <a:xfrm>
              <a:off x="1922" y="2394"/>
              <a:ext cx="221" cy="477"/>
            </a:xfrm>
            <a:custGeom>
              <a:avLst/>
              <a:gdLst/>
              <a:ahLst/>
              <a:cxnLst>
                <a:cxn ang="0">
                  <a:pos x="221" y="477"/>
                </a:cxn>
                <a:cxn ang="0">
                  <a:pos x="0" y="0"/>
                </a:cxn>
              </a:cxnLst>
              <a:rect l="0" t="0" r="r" b="b"/>
              <a:pathLst>
                <a:path w="221" h="477">
                  <a:moveTo>
                    <a:pt x="221" y="477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2360" name="Freeform 40"/>
            <p:cNvSpPr>
              <a:spLocks/>
            </p:cNvSpPr>
            <p:nvPr/>
          </p:nvSpPr>
          <p:spPr bwMode="auto">
            <a:xfrm>
              <a:off x="1922" y="2077"/>
              <a:ext cx="448" cy="309"/>
            </a:xfrm>
            <a:custGeom>
              <a:avLst/>
              <a:gdLst/>
              <a:ahLst/>
              <a:cxnLst>
                <a:cxn ang="0">
                  <a:pos x="0" y="309"/>
                </a:cxn>
                <a:cxn ang="0">
                  <a:pos x="448" y="0"/>
                </a:cxn>
              </a:cxnLst>
              <a:rect l="0" t="0" r="r" b="b"/>
              <a:pathLst>
                <a:path w="448" h="309">
                  <a:moveTo>
                    <a:pt x="0" y="309"/>
                  </a:moveTo>
                  <a:lnTo>
                    <a:pt x="448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2365" name="Freeform 45"/>
            <p:cNvSpPr>
              <a:spLocks/>
            </p:cNvSpPr>
            <p:nvPr/>
          </p:nvSpPr>
          <p:spPr bwMode="auto">
            <a:xfrm>
              <a:off x="1378" y="2394"/>
              <a:ext cx="544" cy="335"/>
            </a:xfrm>
            <a:custGeom>
              <a:avLst/>
              <a:gdLst/>
              <a:ahLst/>
              <a:cxnLst>
                <a:cxn ang="0">
                  <a:pos x="0" y="335"/>
                </a:cxn>
                <a:cxn ang="0">
                  <a:pos x="544" y="0"/>
                </a:cxn>
              </a:cxnLst>
              <a:rect l="0" t="0" r="r" b="b"/>
              <a:pathLst>
                <a:path w="544" h="335">
                  <a:moveTo>
                    <a:pt x="0" y="335"/>
                  </a:moveTo>
                  <a:lnTo>
                    <a:pt x="54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2366" name="Freeform 46"/>
            <p:cNvSpPr>
              <a:spLocks/>
            </p:cNvSpPr>
            <p:nvPr/>
          </p:nvSpPr>
          <p:spPr bwMode="auto">
            <a:xfrm>
              <a:off x="1634" y="1936"/>
              <a:ext cx="288" cy="458"/>
            </a:xfrm>
            <a:custGeom>
              <a:avLst/>
              <a:gdLst/>
              <a:ahLst/>
              <a:cxnLst>
                <a:cxn ang="0">
                  <a:pos x="288" y="458"/>
                </a:cxn>
                <a:cxn ang="0">
                  <a:pos x="0" y="0"/>
                </a:cxn>
              </a:cxnLst>
              <a:rect l="0" t="0" r="r" b="b"/>
              <a:pathLst>
                <a:path w="288" h="458">
                  <a:moveTo>
                    <a:pt x="288" y="458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2387" name="Oval 67"/>
            <p:cNvSpPr>
              <a:spLocks noChangeArrowheads="1"/>
            </p:cNvSpPr>
            <p:nvPr/>
          </p:nvSpPr>
          <p:spPr bwMode="auto">
            <a:xfrm>
              <a:off x="1859" y="2330"/>
              <a:ext cx="120" cy="120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12322" name="Line 2"/>
          <p:cNvSpPr>
            <a:spLocks noChangeShapeType="1"/>
          </p:cNvSpPr>
          <p:nvPr/>
        </p:nvSpPr>
        <p:spPr bwMode="auto">
          <a:xfrm flipH="1">
            <a:off x="3762375" y="2755900"/>
            <a:ext cx="269875" cy="539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23" name="Line 3"/>
          <p:cNvSpPr>
            <a:spLocks noChangeShapeType="1"/>
          </p:cNvSpPr>
          <p:nvPr/>
        </p:nvSpPr>
        <p:spPr bwMode="auto">
          <a:xfrm flipV="1">
            <a:off x="1738313" y="1811338"/>
            <a:ext cx="1169987" cy="765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24" name="Line 4"/>
          <p:cNvSpPr>
            <a:spLocks noChangeShapeType="1"/>
          </p:cNvSpPr>
          <p:nvPr/>
        </p:nvSpPr>
        <p:spPr bwMode="auto">
          <a:xfrm>
            <a:off x="2908300" y="1811338"/>
            <a:ext cx="269875" cy="765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25" name="Line 5"/>
          <p:cNvSpPr>
            <a:spLocks noChangeShapeType="1"/>
          </p:cNvSpPr>
          <p:nvPr/>
        </p:nvSpPr>
        <p:spPr bwMode="auto">
          <a:xfrm>
            <a:off x="3178175" y="2576513"/>
            <a:ext cx="854075" cy="1793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26" name="Line 6"/>
          <p:cNvSpPr>
            <a:spLocks noChangeShapeType="1"/>
          </p:cNvSpPr>
          <p:nvPr/>
        </p:nvSpPr>
        <p:spPr bwMode="auto">
          <a:xfrm flipH="1" flipV="1">
            <a:off x="3178175" y="2576513"/>
            <a:ext cx="584200" cy="719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27" name="Line 7"/>
          <p:cNvSpPr>
            <a:spLocks noChangeShapeType="1"/>
          </p:cNvSpPr>
          <p:nvPr/>
        </p:nvSpPr>
        <p:spPr bwMode="auto">
          <a:xfrm flipV="1">
            <a:off x="2908300" y="4602163"/>
            <a:ext cx="1035050" cy="9445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28" name="Line 8"/>
          <p:cNvSpPr>
            <a:spLocks noChangeShapeType="1"/>
          </p:cNvSpPr>
          <p:nvPr/>
        </p:nvSpPr>
        <p:spPr bwMode="auto">
          <a:xfrm flipV="1">
            <a:off x="3943350" y="3656013"/>
            <a:ext cx="809625" cy="946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29" name="Line 9"/>
          <p:cNvSpPr>
            <a:spLocks noChangeShapeType="1"/>
          </p:cNvSpPr>
          <p:nvPr/>
        </p:nvSpPr>
        <p:spPr bwMode="auto">
          <a:xfrm flipV="1">
            <a:off x="3943350" y="4016375"/>
            <a:ext cx="134938" cy="585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30" name="Line 10"/>
          <p:cNvSpPr>
            <a:spLocks noChangeShapeType="1"/>
          </p:cNvSpPr>
          <p:nvPr/>
        </p:nvSpPr>
        <p:spPr bwMode="auto">
          <a:xfrm flipV="1">
            <a:off x="4078288" y="3656013"/>
            <a:ext cx="674687" cy="360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31" name="Line 11"/>
          <p:cNvSpPr>
            <a:spLocks noChangeShapeType="1"/>
          </p:cNvSpPr>
          <p:nvPr/>
        </p:nvSpPr>
        <p:spPr bwMode="auto">
          <a:xfrm flipH="1" flipV="1">
            <a:off x="3762375" y="3295650"/>
            <a:ext cx="990600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32" name="Line 12"/>
          <p:cNvSpPr>
            <a:spLocks noChangeShapeType="1"/>
          </p:cNvSpPr>
          <p:nvPr/>
        </p:nvSpPr>
        <p:spPr bwMode="auto">
          <a:xfrm>
            <a:off x="3762375" y="3295650"/>
            <a:ext cx="315913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33" name="Line 13"/>
          <p:cNvSpPr>
            <a:spLocks noChangeShapeType="1"/>
          </p:cNvSpPr>
          <p:nvPr/>
        </p:nvSpPr>
        <p:spPr bwMode="auto">
          <a:xfrm>
            <a:off x="2908300" y="1811338"/>
            <a:ext cx="1123950" cy="9445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34" name="Line 14"/>
          <p:cNvSpPr>
            <a:spLocks noChangeShapeType="1"/>
          </p:cNvSpPr>
          <p:nvPr/>
        </p:nvSpPr>
        <p:spPr bwMode="auto">
          <a:xfrm>
            <a:off x="4032250" y="2755900"/>
            <a:ext cx="720725" cy="946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35" name="Line 15"/>
          <p:cNvSpPr>
            <a:spLocks noChangeShapeType="1"/>
          </p:cNvSpPr>
          <p:nvPr/>
        </p:nvSpPr>
        <p:spPr bwMode="auto">
          <a:xfrm>
            <a:off x="3402013" y="4556125"/>
            <a:ext cx="541337" cy="46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36" name="Line 16"/>
          <p:cNvSpPr>
            <a:spLocks noChangeShapeType="1"/>
          </p:cNvSpPr>
          <p:nvPr/>
        </p:nvSpPr>
        <p:spPr bwMode="auto">
          <a:xfrm flipH="1">
            <a:off x="3402013" y="4016375"/>
            <a:ext cx="676275" cy="539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37" name="Line 17"/>
          <p:cNvSpPr>
            <a:spLocks noChangeShapeType="1"/>
          </p:cNvSpPr>
          <p:nvPr/>
        </p:nvSpPr>
        <p:spPr bwMode="auto">
          <a:xfrm flipV="1">
            <a:off x="2638425" y="4556125"/>
            <a:ext cx="763588" cy="4048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38" name="Line 18"/>
          <p:cNvSpPr>
            <a:spLocks noChangeShapeType="1"/>
          </p:cNvSpPr>
          <p:nvPr/>
        </p:nvSpPr>
        <p:spPr bwMode="auto">
          <a:xfrm flipH="1">
            <a:off x="1738313" y="4330700"/>
            <a:ext cx="449262" cy="271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39" name="Line 19"/>
          <p:cNvSpPr>
            <a:spLocks noChangeShapeType="1"/>
          </p:cNvSpPr>
          <p:nvPr/>
        </p:nvSpPr>
        <p:spPr bwMode="auto">
          <a:xfrm>
            <a:off x="1738313" y="4602163"/>
            <a:ext cx="900112" cy="358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40" name="Line 20"/>
          <p:cNvSpPr>
            <a:spLocks noChangeShapeType="1"/>
          </p:cNvSpPr>
          <p:nvPr/>
        </p:nvSpPr>
        <p:spPr bwMode="auto">
          <a:xfrm flipH="1" flipV="1">
            <a:off x="2187575" y="4330700"/>
            <a:ext cx="450850" cy="6302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41" name="Line 21"/>
          <p:cNvSpPr>
            <a:spLocks noChangeShapeType="1"/>
          </p:cNvSpPr>
          <p:nvPr/>
        </p:nvSpPr>
        <p:spPr bwMode="auto">
          <a:xfrm>
            <a:off x="2638425" y="4960938"/>
            <a:ext cx="223838" cy="5857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42" name="Line 22"/>
          <p:cNvSpPr>
            <a:spLocks noChangeShapeType="1"/>
          </p:cNvSpPr>
          <p:nvPr/>
        </p:nvSpPr>
        <p:spPr bwMode="auto">
          <a:xfrm flipV="1">
            <a:off x="2862263" y="4556125"/>
            <a:ext cx="53975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43" name="Line 23"/>
          <p:cNvSpPr>
            <a:spLocks noChangeShapeType="1"/>
          </p:cNvSpPr>
          <p:nvPr/>
        </p:nvSpPr>
        <p:spPr bwMode="auto">
          <a:xfrm>
            <a:off x="1962150" y="3251200"/>
            <a:ext cx="225425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44" name="Line 24"/>
          <p:cNvSpPr>
            <a:spLocks noChangeShapeType="1"/>
          </p:cNvSpPr>
          <p:nvPr/>
        </p:nvSpPr>
        <p:spPr bwMode="auto">
          <a:xfrm flipV="1">
            <a:off x="1962150" y="3071813"/>
            <a:ext cx="630238" cy="1793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45" name="Line 25"/>
          <p:cNvSpPr>
            <a:spLocks noChangeShapeType="1"/>
          </p:cNvSpPr>
          <p:nvPr/>
        </p:nvSpPr>
        <p:spPr bwMode="auto">
          <a:xfrm flipH="1">
            <a:off x="2592388" y="2576513"/>
            <a:ext cx="585787" cy="495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46" name="Line 26"/>
          <p:cNvSpPr>
            <a:spLocks noChangeShapeType="1"/>
          </p:cNvSpPr>
          <p:nvPr/>
        </p:nvSpPr>
        <p:spPr bwMode="auto">
          <a:xfrm flipV="1">
            <a:off x="2592388" y="1811338"/>
            <a:ext cx="315912" cy="1260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47" name="Line 27"/>
          <p:cNvSpPr>
            <a:spLocks noChangeShapeType="1"/>
          </p:cNvSpPr>
          <p:nvPr/>
        </p:nvSpPr>
        <p:spPr bwMode="auto">
          <a:xfrm>
            <a:off x="1557338" y="3881438"/>
            <a:ext cx="180975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48" name="Line 28"/>
          <p:cNvSpPr>
            <a:spLocks noChangeShapeType="1"/>
          </p:cNvSpPr>
          <p:nvPr/>
        </p:nvSpPr>
        <p:spPr bwMode="auto">
          <a:xfrm>
            <a:off x="1557338" y="3881438"/>
            <a:ext cx="630237" cy="449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49" name="Line 29"/>
          <p:cNvSpPr>
            <a:spLocks noChangeShapeType="1"/>
          </p:cNvSpPr>
          <p:nvPr/>
        </p:nvSpPr>
        <p:spPr bwMode="auto">
          <a:xfrm>
            <a:off x="1017588" y="3656013"/>
            <a:ext cx="539750" cy="225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50" name="Line 30"/>
          <p:cNvSpPr>
            <a:spLocks noChangeShapeType="1"/>
          </p:cNvSpPr>
          <p:nvPr/>
        </p:nvSpPr>
        <p:spPr bwMode="auto">
          <a:xfrm flipV="1">
            <a:off x="1557338" y="3251200"/>
            <a:ext cx="404812" cy="6302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51" name="Line 31"/>
          <p:cNvSpPr>
            <a:spLocks noChangeShapeType="1"/>
          </p:cNvSpPr>
          <p:nvPr/>
        </p:nvSpPr>
        <p:spPr bwMode="auto">
          <a:xfrm flipH="1" flipV="1">
            <a:off x="1738313" y="2576513"/>
            <a:ext cx="854075" cy="495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52" name="Line 32"/>
          <p:cNvSpPr>
            <a:spLocks noChangeShapeType="1"/>
          </p:cNvSpPr>
          <p:nvPr/>
        </p:nvSpPr>
        <p:spPr bwMode="auto">
          <a:xfrm>
            <a:off x="1738313" y="2576513"/>
            <a:ext cx="223837" cy="674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53" name="Line 33"/>
          <p:cNvSpPr>
            <a:spLocks noChangeShapeType="1"/>
          </p:cNvSpPr>
          <p:nvPr/>
        </p:nvSpPr>
        <p:spPr bwMode="auto">
          <a:xfrm flipH="1">
            <a:off x="1017588" y="2576513"/>
            <a:ext cx="720725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54" name="Line 34"/>
          <p:cNvSpPr>
            <a:spLocks noChangeShapeType="1"/>
          </p:cNvSpPr>
          <p:nvPr/>
        </p:nvSpPr>
        <p:spPr bwMode="auto">
          <a:xfrm flipV="1">
            <a:off x="1017588" y="3251200"/>
            <a:ext cx="944562" cy="4048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55" name="Line 35"/>
          <p:cNvSpPr>
            <a:spLocks noChangeShapeType="1"/>
          </p:cNvSpPr>
          <p:nvPr/>
        </p:nvSpPr>
        <p:spPr bwMode="auto">
          <a:xfrm flipH="1" flipV="1">
            <a:off x="1738313" y="4602163"/>
            <a:ext cx="1123950" cy="9445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56" name="Line 36"/>
          <p:cNvSpPr>
            <a:spLocks noChangeShapeType="1"/>
          </p:cNvSpPr>
          <p:nvPr/>
        </p:nvSpPr>
        <p:spPr bwMode="auto">
          <a:xfrm flipH="1" flipV="1">
            <a:off x="1017588" y="3656013"/>
            <a:ext cx="720725" cy="946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63" name="Line 43"/>
          <p:cNvSpPr>
            <a:spLocks noChangeShapeType="1"/>
          </p:cNvSpPr>
          <p:nvPr/>
        </p:nvSpPr>
        <p:spPr bwMode="auto">
          <a:xfrm>
            <a:off x="2592388" y="3071813"/>
            <a:ext cx="1169987" cy="2238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71" name="Line 51"/>
          <p:cNvSpPr>
            <a:spLocks noChangeShapeType="1"/>
          </p:cNvSpPr>
          <p:nvPr/>
        </p:nvSpPr>
        <p:spPr bwMode="auto">
          <a:xfrm flipV="1">
            <a:off x="3402013" y="3295650"/>
            <a:ext cx="360362" cy="1260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72" name="Line 52"/>
          <p:cNvSpPr>
            <a:spLocks noChangeShapeType="1"/>
          </p:cNvSpPr>
          <p:nvPr/>
        </p:nvSpPr>
        <p:spPr bwMode="auto">
          <a:xfrm>
            <a:off x="2187575" y="4330700"/>
            <a:ext cx="1260475" cy="225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73" name="Line 53"/>
          <p:cNvSpPr>
            <a:spLocks noChangeShapeType="1"/>
          </p:cNvSpPr>
          <p:nvPr/>
        </p:nvSpPr>
        <p:spPr bwMode="auto">
          <a:xfrm flipH="1">
            <a:off x="2187575" y="3071813"/>
            <a:ext cx="404813" cy="12588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2375" name="Oval 55"/>
          <p:cNvSpPr>
            <a:spLocks noChangeArrowheads="1"/>
          </p:cNvSpPr>
          <p:nvPr/>
        </p:nvSpPr>
        <p:spPr bwMode="auto">
          <a:xfrm>
            <a:off x="2501900" y="2981325"/>
            <a:ext cx="190500" cy="190500"/>
          </a:xfrm>
          <a:prstGeom prst="ellipse">
            <a:avLst/>
          </a:prstGeom>
          <a:solidFill>
            <a:schemeClr val="accent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grpSp>
        <p:nvGrpSpPr>
          <p:cNvPr id="312376" name="Group 56"/>
          <p:cNvGrpSpPr>
            <a:grpSpLocks/>
          </p:cNvGrpSpPr>
          <p:nvPr/>
        </p:nvGrpSpPr>
        <p:grpSpPr bwMode="auto">
          <a:xfrm>
            <a:off x="927100" y="1724025"/>
            <a:ext cx="3913188" cy="3910013"/>
            <a:chOff x="1519" y="1368"/>
            <a:chExt cx="2465" cy="2463"/>
          </a:xfrm>
        </p:grpSpPr>
        <p:sp>
          <p:nvSpPr>
            <p:cNvPr id="312377" name="Rectangle 57"/>
            <p:cNvSpPr>
              <a:spLocks noChangeArrowheads="1"/>
            </p:cNvSpPr>
            <p:nvPr/>
          </p:nvSpPr>
          <p:spPr bwMode="auto">
            <a:xfrm>
              <a:off x="1576" y="1423"/>
              <a:ext cx="2353" cy="235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78" name="Rectangle 58"/>
            <p:cNvSpPr>
              <a:spLocks noChangeArrowheads="1"/>
            </p:cNvSpPr>
            <p:nvPr/>
          </p:nvSpPr>
          <p:spPr bwMode="auto">
            <a:xfrm>
              <a:off x="3872" y="2544"/>
              <a:ext cx="112" cy="112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2379" name="Rectangle 59"/>
            <p:cNvSpPr>
              <a:spLocks noChangeArrowheads="1"/>
            </p:cNvSpPr>
            <p:nvPr/>
          </p:nvSpPr>
          <p:spPr bwMode="auto">
            <a:xfrm>
              <a:off x="2697" y="1368"/>
              <a:ext cx="112" cy="112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2380" name="Rectangle 60"/>
            <p:cNvSpPr>
              <a:spLocks noChangeArrowheads="1"/>
            </p:cNvSpPr>
            <p:nvPr/>
          </p:nvSpPr>
          <p:spPr bwMode="auto">
            <a:xfrm>
              <a:off x="2697" y="3719"/>
              <a:ext cx="112" cy="112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2381" name="Rectangle 61"/>
            <p:cNvSpPr>
              <a:spLocks noChangeArrowheads="1"/>
            </p:cNvSpPr>
            <p:nvPr/>
          </p:nvSpPr>
          <p:spPr bwMode="auto">
            <a:xfrm>
              <a:off x="1519" y="2543"/>
              <a:ext cx="112" cy="112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12382" name="Oval 62"/>
          <p:cNvSpPr>
            <a:spLocks noChangeArrowheads="1"/>
          </p:cNvSpPr>
          <p:nvPr/>
        </p:nvSpPr>
        <p:spPr bwMode="auto">
          <a:xfrm>
            <a:off x="1647825" y="248602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12383" name="Oval 63"/>
          <p:cNvSpPr>
            <a:spLocks noChangeArrowheads="1"/>
          </p:cNvSpPr>
          <p:nvPr/>
        </p:nvSpPr>
        <p:spPr bwMode="auto">
          <a:xfrm>
            <a:off x="3673475" y="3206750"/>
            <a:ext cx="190500" cy="190500"/>
          </a:xfrm>
          <a:prstGeom prst="ellipse">
            <a:avLst/>
          </a:prstGeom>
          <a:solidFill>
            <a:schemeClr val="accent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12384" name="Oval 64"/>
          <p:cNvSpPr>
            <a:spLocks noChangeArrowheads="1"/>
          </p:cNvSpPr>
          <p:nvPr/>
        </p:nvSpPr>
        <p:spPr bwMode="auto">
          <a:xfrm>
            <a:off x="3852863" y="451167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12385" name="Oval 65"/>
          <p:cNvSpPr>
            <a:spLocks noChangeArrowheads="1"/>
          </p:cNvSpPr>
          <p:nvPr/>
        </p:nvSpPr>
        <p:spPr bwMode="auto">
          <a:xfrm>
            <a:off x="1647825" y="451167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12389" name="Oval 69"/>
          <p:cNvSpPr>
            <a:spLocks noChangeArrowheads="1"/>
          </p:cNvSpPr>
          <p:nvPr/>
        </p:nvSpPr>
        <p:spPr bwMode="auto">
          <a:xfrm>
            <a:off x="1873250" y="3160713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12391" name="Oval 71"/>
          <p:cNvSpPr>
            <a:spLocks noChangeArrowheads="1"/>
          </p:cNvSpPr>
          <p:nvPr/>
        </p:nvSpPr>
        <p:spPr bwMode="auto">
          <a:xfrm>
            <a:off x="3087688" y="2486025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12392" name="Oval 72"/>
          <p:cNvSpPr>
            <a:spLocks noChangeArrowheads="1"/>
          </p:cNvSpPr>
          <p:nvPr/>
        </p:nvSpPr>
        <p:spPr bwMode="auto">
          <a:xfrm>
            <a:off x="3987800" y="3925888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12393" name="Oval 73"/>
          <p:cNvSpPr>
            <a:spLocks noChangeArrowheads="1"/>
          </p:cNvSpPr>
          <p:nvPr/>
        </p:nvSpPr>
        <p:spPr bwMode="auto">
          <a:xfrm>
            <a:off x="2547938" y="4872038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12394" name="Oval 74"/>
          <p:cNvSpPr>
            <a:spLocks noChangeArrowheads="1"/>
          </p:cNvSpPr>
          <p:nvPr/>
        </p:nvSpPr>
        <p:spPr bwMode="auto">
          <a:xfrm>
            <a:off x="1466850" y="3790950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12395" name="Oval 75"/>
          <p:cNvSpPr>
            <a:spLocks noChangeArrowheads="1"/>
          </p:cNvSpPr>
          <p:nvPr/>
        </p:nvSpPr>
        <p:spPr bwMode="auto">
          <a:xfrm>
            <a:off x="3943350" y="2667000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12396" name="Oval 76"/>
          <p:cNvSpPr>
            <a:spLocks noChangeArrowheads="1"/>
          </p:cNvSpPr>
          <p:nvPr/>
        </p:nvSpPr>
        <p:spPr bwMode="auto">
          <a:xfrm>
            <a:off x="3313113" y="4467225"/>
            <a:ext cx="190500" cy="190500"/>
          </a:xfrm>
          <a:prstGeom prst="ellipse">
            <a:avLst/>
          </a:prstGeom>
          <a:solidFill>
            <a:schemeClr val="accent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12397" name="Oval 77"/>
          <p:cNvSpPr>
            <a:spLocks noChangeArrowheads="1"/>
          </p:cNvSpPr>
          <p:nvPr/>
        </p:nvSpPr>
        <p:spPr bwMode="auto">
          <a:xfrm>
            <a:off x="2097088" y="4241800"/>
            <a:ext cx="190500" cy="190500"/>
          </a:xfrm>
          <a:prstGeom prst="ellipse">
            <a:avLst/>
          </a:prstGeom>
          <a:solidFill>
            <a:schemeClr val="accent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grpSp>
        <p:nvGrpSpPr>
          <p:cNvPr id="312451" name="Group 131"/>
          <p:cNvGrpSpPr>
            <a:grpSpLocks/>
          </p:cNvGrpSpPr>
          <p:nvPr/>
        </p:nvGrpSpPr>
        <p:grpSpPr bwMode="auto">
          <a:xfrm>
            <a:off x="2097088" y="2981325"/>
            <a:ext cx="1766887" cy="1676400"/>
            <a:chOff x="1321" y="1878"/>
            <a:chExt cx="1113" cy="1056"/>
          </a:xfrm>
        </p:grpSpPr>
        <p:sp>
          <p:nvSpPr>
            <p:cNvPr id="312452" name="Line 132"/>
            <p:cNvSpPr>
              <a:spLocks noChangeShapeType="1"/>
            </p:cNvSpPr>
            <p:nvPr/>
          </p:nvSpPr>
          <p:spPr bwMode="auto">
            <a:xfrm>
              <a:off x="1917" y="2615"/>
              <a:ext cx="226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2453" name="Line 133"/>
            <p:cNvSpPr>
              <a:spLocks noChangeShapeType="1"/>
            </p:cNvSpPr>
            <p:nvPr/>
          </p:nvSpPr>
          <p:spPr bwMode="auto">
            <a:xfrm flipV="1">
              <a:off x="2143" y="2445"/>
              <a:ext cx="0" cy="4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2454" name="Freeform 134"/>
            <p:cNvSpPr>
              <a:spLocks/>
            </p:cNvSpPr>
            <p:nvPr/>
          </p:nvSpPr>
          <p:spPr bwMode="auto">
            <a:xfrm>
              <a:off x="1865" y="2194"/>
              <a:ext cx="279" cy="251"/>
            </a:xfrm>
            <a:custGeom>
              <a:avLst/>
              <a:gdLst/>
              <a:ahLst/>
              <a:cxnLst>
                <a:cxn ang="0">
                  <a:pos x="279" y="251"/>
                </a:cxn>
                <a:cxn ang="0">
                  <a:pos x="0" y="0"/>
                </a:cxn>
              </a:cxnLst>
              <a:rect l="0" t="0" r="r" b="b"/>
              <a:pathLst>
                <a:path w="279" h="251">
                  <a:moveTo>
                    <a:pt x="279" y="251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2455" name="Line 135"/>
            <p:cNvSpPr>
              <a:spLocks noChangeShapeType="1"/>
            </p:cNvSpPr>
            <p:nvPr/>
          </p:nvSpPr>
          <p:spPr bwMode="auto">
            <a:xfrm flipV="1">
              <a:off x="2143" y="2076"/>
              <a:ext cx="227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2456" name="Line 136"/>
            <p:cNvSpPr>
              <a:spLocks noChangeShapeType="1"/>
            </p:cNvSpPr>
            <p:nvPr/>
          </p:nvSpPr>
          <p:spPr bwMode="auto">
            <a:xfrm flipH="1">
              <a:off x="1860" y="2076"/>
              <a:ext cx="510" cy="1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2457" name="Line 137"/>
            <p:cNvSpPr>
              <a:spLocks noChangeShapeType="1"/>
            </p:cNvSpPr>
            <p:nvPr/>
          </p:nvSpPr>
          <p:spPr bwMode="auto">
            <a:xfrm flipV="1">
              <a:off x="1917" y="2445"/>
              <a:ext cx="226" cy="1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2458" name="Line 138"/>
            <p:cNvSpPr>
              <a:spLocks noChangeShapeType="1"/>
            </p:cNvSpPr>
            <p:nvPr/>
          </p:nvSpPr>
          <p:spPr bwMode="auto">
            <a:xfrm>
              <a:off x="1633" y="1935"/>
              <a:ext cx="737" cy="1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2459" name="Line 139"/>
            <p:cNvSpPr>
              <a:spLocks noChangeShapeType="1"/>
            </p:cNvSpPr>
            <p:nvPr/>
          </p:nvSpPr>
          <p:spPr bwMode="auto">
            <a:xfrm flipV="1">
              <a:off x="1378" y="2445"/>
              <a:ext cx="255" cy="2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2460" name="Line 140"/>
            <p:cNvSpPr>
              <a:spLocks noChangeShapeType="1"/>
            </p:cNvSpPr>
            <p:nvPr/>
          </p:nvSpPr>
          <p:spPr bwMode="auto">
            <a:xfrm flipV="1">
              <a:off x="1378" y="2615"/>
              <a:ext cx="539" cy="1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2461" name="Line 141"/>
            <p:cNvSpPr>
              <a:spLocks noChangeShapeType="1"/>
            </p:cNvSpPr>
            <p:nvPr/>
          </p:nvSpPr>
          <p:spPr bwMode="auto">
            <a:xfrm flipH="1" flipV="1">
              <a:off x="1633" y="1935"/>
              <a:ext cx="227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2462" name="Line 142"/>
            <p:cNvSpPr>
              <a:spLocks noChangeShapeType="1"/>
            </p:cNvSpPr>
            <p:nvPr/>
          </p:nvSpPr>
          <p:spPr bwMode="auto">
            <a:xfrm flipH="1">
              <a:off x="1633" y="2190"/>
              <a:ext cx="227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2463" name="Line 143"/>
            <p:cNvSpPr>
              <a:spLocks noChangeShapeType="1"/>
            </p:cNvSpPr>
            <p:nvPr/>
          </p:nvSpPr>
          <p:spPr bwMode="auto">
            <a:xfrm flipV="1">
              <a:off x="1633" y="1935"/>
              <a:ext cx="0" cy="5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2464" name="Line 144"/>
            <p:cNvSpPr>
              <a:spLocks noChangeShapeType="1"/>
            </p:cNvSpPr>
            <p:nvPr/>
          </p:nvSpPr>
          <p:spPr bwMode="auto">
            <a:xfrm>
              <a:off x="1633" y="2445"/>
              <a:ext cx="51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2465" name="Line 145"/>
            <p:cNvSpPr>
              <a:spLocks noChangeShapeType="1"/>
            </p:cNvSpPr>
            <p:nvPr/>
          </p:nvSpPr>
          <p:spPr bwMode="auto">
            <a:xfrm>
              <a:off x="1633" y="2445"/>
              <a:ext cx="284" cy="1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2466" name="Line 146"/>
            <p:cNvSpPr>
              <a:spLocks noChangeShapeType="1"/>
            </p:cNvSpPr>
            <p:nvPr/>
          </p:nvSpPr>
          <p:spPr bwMode="auto">
            <a:xfrm flipV="1">
              <a:off x="2143" y="2076"/>
              <a:ext cx="227" cy="7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2467" name="Line 147"/>
            <p:cNvSpPr>
              <a:spLocks noChangeShapeType="1"/>
            </p:cNvSpPr>
            <p:nvPr/>
          </p:nvSpPr>
          <p:spPr bwMode="auto">
            <a:xfrm>
              <a:off x="1378" y="2728"/>
              <a:ext cx="794" cy="1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2468" name="Line 148"/>
            <p:cNvSpPr>
              <a:spLocks noChangeShapeType="1"/>
            </p:cNvSpPr>
            <p:nvPr/>
          </p:nvSpPr>
          <p:spPr bwMode="auto">
            <a:xfrm flipH="1">
              <a:off x="1378" y="1935"/>
              <a:ext cx="255" cy="7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2469" name="Oval 149"/>
            <p:cNvSpPr>
              <a:spLocks noChangeArrowheads="1"/>
            </p:cNvSpPr>
            <p:nvPr/>
          </p:nvSpPr>
          <p:spPr bwMode="auto">
            <a:xfrm>
              <a:off x="1576" y="1878"/>
              <a:ext cx="120" cy="120"/>
            </a:xfrm>
            <a:prstGeom prst="ellipse">
              <a:avLst/>
            </a:prstGeom>
            <a:solidFill>
              <a:schemeClr val="accent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2470" name="Oval 150"/>
            <p:cNvSpPr>
              <a:spLocks noChangeArrowheads="1"/>
            </p:cNvSpPr>
            <p:nvPr/>
          </p:nvSpPr>
          <p:spPr bwMode="auto">
            <a:xfrm>
              <a:off x="2314" y="2020"/>
              <a:ext cx="120" cy="120"/>
            </a:xfrm>
            <a:prstGeom prst="ellipse">
              <a:avLst/>
            </a:prstGeom>
            <a:solidFill>
              <a:schemeClr val="accent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2471" name="Oval 151"/>
            <p:cNvSpPr>
              <a:spLocks noChangeArrowheads="1"/>
            </p:cNvSpPr>
            <p:nvPr/>
          </p:nvSpPr>
          <p:spPr bwMode="auto">
            <a:xfrm>
              <a:off x="1576" y="2388"/>
              <a:ext cx="120" cy="120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2472" name="Oval 152"/>
            <p:cNvSpPr>
              <a:spLocks noChangeArrowheads="1"/>
            </p:cNvSpPr>
            <p:nvPr/>
          </p:nvSpPr>
          <p:spPr bwMode="auto">
            <a:xfrm>
              <a:off x="1803" y="2133"/>
              <a:ext cx="120" cy="120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2473" name="Oval 153"/>
            <p:cNvSpPr>
              <a:spLocks noChangeArrowheads="1"/>
            </p:cNvSpPr>
            <p:nvPr/>
          </p:nvSpPr>
          <p:spPr bwMode="auto">
            <a:xfrm>
              <a:off x="1860" y="2558"/>
              <a:ext cx="120" cy="120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2474" name="Oval 154"/>
            <p:cNvSpPr>
              <a:spLocks noChangeArrowheads="1"/>
            </p:cNvSpPr>
            <p:nvPr/>
          </p:nvSpPr>
          <p:spPr bwMode="auto">
            <a:xfrm>
              <a:off x="2087" y="2388"/>
              <a:ext cx="120" cy="120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2475" name="Oval 155"/>
            <p:cNvSpPr>
              <a:spLocks noChangeArrowheads="1"/>
            </p:cNvSpPr>
            <p:nvPr/>
          </p:nvSpPr>
          <p:spPr bwMode="auto">
            <a:xfrm>
              <a:off x="2087" y="2814"/>
              <a:ext cx="120" cy="120"/>
            </a:xfrm>
            <a:prstGeom prst="ellipse">
              <a:avLst/>
            </a:prstGeom>
            <a:solidFill>
              <a:schemeClr val="accent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2476" name="Oval 156"/>
            <p:cNvSpPr>
              <a:spLocks noChangeArrowheads="1"/>
            </p:cNvSpPr>
            <p:nvPr/>
          </p:nvSpPr>
          <p:spPr bwMode="auto">
            <a:xfrm>
              <a:off x="1321" y="2672"/>
              <a:ext cx="120" cy="120"/>
            </a:xfrm>
            <a:prstGeom prst="ellipse">
              <a:avLst/>
            </a:prstGeom>
            <a:solidFill>
              <a:schemeClr val="accent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12478" name="Rectangle 158"/>
          <p:cNvSpPr>
            <a:spLocks noGrp="1" noChangeArrowheads="1"/>
          </p:cNvSpPr>
          <p:nvPr>
            <p:ph type="title"/>
          </p:nvPr>
        </p:nvSpPr>
        <p:spPr>
          <a:xfrm>
            <a:off x="461963" y="0"/>
            <a:ext cx="8431212" cy="895350"/>
          </a:xfrm>
          <a:noFill/>
          <a:ln/>
        </p:spPr>
        <p:txBody>
          <a:bodyPr/>
          <a:lstStyle/>
          <a:p>
            <a:r>
              <a:rPr lang="en-US"/>
              <a:t>Remove non-trivial separating four-cycles</a:t>
            </a:r>
          </a:p>
        </p:txBody>
      </p:sp>
    </p:spTree>
    <p:extLst>
      <p:ext uri="{BB962C8B-B14F-4D97-AF65-F5344CB8AC3E}">
        <p14:creationId xmlns:p14="http://schemas.microsoft.com/office/powerpoint/2010/main" val="24081858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7.67808E-7 L 0.41528 7.67808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12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1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 edge labeling</a:t>
            </a:r>
          </a:p>
        </p:txBody>
      </p:sp>
      <p:grpSp>
        <p:nvGrpSpPr>
          <p:cNvPr id="311299" name="Group 3"/>
          <p:cNvGrpSpPr>
            <a:grpSpLocks/>
          </p:cNvGrpSpPr>
          <p:nvPr/>
        </p:nvGrpSpPr>
        <p:grpSpPr bwMode="auto">
          <a:xfrm>
            <a:off x="2170113" y="1717675"/>
            <a:ext cx="5295900" cy="4392613"/>
            <a:chOff x="1367" y="1082"/>
            <a:chExt cx="3336" cy="2767"/>
          </a:xfrm>
        </p:grpSpPr>
        <p:grpSp>
          <p:nvGrpSpPr>
            <p:cNvPr id="311300" name="Group 4"/>
            <p:cNvGrpSpPr>
              <a:grpSpLocks/>
            </p:cNvGrpSpPr>
            <p:nvPr/>
          </p:nvGrpSpPr>
          <p:grpSpPr bwMode="auto">
            <a:xfrm>
              <a:off x="1901" y="1558"/>
              <a:ext cx="2268" cy="1814"/>
              <a:chOff x="1066" y="1253"/>
              <a:chExt cx="2268" cy="1814"/>
            </a:xfrm>
          </p:grpSpPr>
          <p:sp>
            <p:nvSpPr>
              <p:cNvPr id="311301" name="Rectangle 5"/>
              <p:cNvSpPr>
                <a:spLocks noChangeArrowheads="1"/>
              </p:cNvSpPr>
              <p:nvPr/>
            </p:nvSpPr>
            <p:spPr bwMode="auto">
              <a:xfrm>
                <a:off x="1066" y="1253"/>
                <a:ext cx="2268" cy="1814"/>
              </a:xfrm>
              <a:prstGeom prst="rect">
                <a:avLst/>
              </a:prstGeom>
              <a:noFill/>
              <a:ln w="28575" algn="ctr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1302" name="Rectangle 6"/>
              <p:cNvSpPr>
                <a:spLocks noChangeArrowheads="1"/>
              </p:cNvSpPr>
              <p:nvPr/>
            </p:nvSpPr>
            <p:spPr bwMode="auto">
              <a:xfrm>
                <a:off x="1066" y="2614"/>
                <a:ext cx="907" cy="453"/>
              </a:xfrm>
              <a:prstGeom prst="rect">
                <a:avLst/>
              </a:prstGeom>
              <a:noFill/>
              <a:ln w="28575" algn="ctr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1303" name="Rectangle 7"/>
              <p:cNvSpPr>
                <a:spLocks noChangeArrowheads="1"/>
              </p:cNvSpPr>
              <p:nvPr/>
            </p:nvSpPr>
            <p:spPr bwMode="auto">
              <a:xfrm>
                <a:off x="1066" y="1253"/>
                <a:ext cx="453" cy="1361"/>
              </a:xfrm>
              <a:prstGeom prst="rect">
                <a:avLst/>
              </a:prstGeom>
              <a:noFill/>
              <a:ln w="28575" algn="ctr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1304" name="Rectangle 8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54" cy="454"/>
              </a:xfrm>
              <a:prstGeom prst="rect">
                <a:avLst/>
              </a:prstGeom>
              <a:noFill/>
              <a:ln w="28575" algn="ctr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1305" name="Rectangle 9"/>
              <p:cNvSpPr>
                <a:spLocks noChangeArrowheads="1"/>
              </p:cNvSpPr>
              <p:nvPr/>
            </p:nvSpPr>
            <p:spPr bwMode="auto">
              <a:xfrm>
                <a:off x="1973" y="2160"/>
                <a:ext cx="453" cy="907"/>
              </a:xfrm>
              <a:prstGeom prst="rect">
                <a:avLst/>
              </a:prstGeom>
              <a:noFill/>
              <a:ln w="28575" algn="ctr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1306" name="Rectangle 10"/>
              <p:cNvSpPr>
                <a:spLocks noChangeArrowheads="1"/>
              </p:cNvSpPr>
              <p:nvPr/>
            </p:nvSpPr>
            <p:spPr bwMode="auto">
              <a:xfrm>
                <a:off x="2426" y="1706"/>
                <a:ext cx="454" cy="1361"/>
              </a:xfrm>
              <a:prstGeom prst="rect">
                <a:avLst/>
              </a:prstGeom>
              <a:noFill/>
              <a:ln w="28575" algn="ctr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1307" name="Rectangle 11"/>
              <p:cNvSpPr>
                <a:spLocks noChangeArrowheads="1"/>
              </p:cNvSpPr>
              <p:nvPr/>
            </p:nvSpPr>
            <p:spPr bwMode="auto">
              <a:xfrm>
                <a:off x="2880" y="1253"/>
                <a:ext cx="454" cy="1814"/>
              </a:xfrm>
              <a:prstGeom prst="rect">
                <a:avLst/>
              </a:prstGeom>
              <a:noFill/>
              <a:ln w="28575" algn="ctr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1308" name="Rectangle 12"/>
              <p:cNvSpPr>
                <a:spLocks noChangeArrowheads="1"/>
              </p:cNvSpPr>
              <p:nvPr/>
            </p:nvSpPr>
            <p:spPr bwMode="auto">
              <a:xfrm>
                <a:off x="1519" y="1706"/>
                <a:ext cx="907" cy="454"/>
              </a:xfrm>
              <a:prstGeom prst="rect">
                <a:avLst/>
              </a:prstGeom>
              <a:noFill/>
              <a:ln w="28575" algn="ctr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1309" name="Rectangle 13"/>
              <p:cNvSpPr>
                <a:spLocks noChangeArrowheads="1"/>
              </p:cNvSpPr>
              <p:nvPr/>
            </p:nvSpPr>
            <p:spPr bwMode="auto">
              <a:xfrm>
                <a:off x="1973" y="1253"/>
                <a:ext cx="907" cy="453"/>
              </a:xfrm>
              <a:prstGeom prst="rect">
                <a:avLst/>
              </a:prstGeom>
              <a:noFill/>
              <a:ln w="28575" algn="ctr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11310" name="Freeform 14"/>
            <p:cNvSpPr>
              <a:spLocks/>
            </p:cNvSpPr>
            <p:nvPr/>
          </p:nvSpPr>
          <p:spPr bwMode="auto">
            <a:xfrm>
              <a:off x="3030" y="2492"/>
              <a:ext cx="985" cy="1294"/>
            </a:xfrm>
            <a:custGeom>
              <a:avLst/>
              <a:gdLst/>
              <a:ahLst/>
              <a:cxnLst>
                <a:cxn ang="0">
                  <a:pos x="0" y="1294"/>
                </a:cxn>
                <a:cxn ang="0">
                  <a:pos x="831" y="1025"/>
                </a:cxn>
                <a:cxn ang="0">
                  <a:pos x="926" y="0"/>
                </a:cxn>
              </a:cxnLst>
              <a:rect l="0" t="0" r="r" b="b"/>
              <a:pathLst>
                <a:path w="985" h="1294">
                  <a:moveTo>
                    <a:pt x="0" y="1294"/>
                  </a:moveTo>
                  <a:cubicBezTo>
                    <a:pt x="138" y="1249"/>
                    <a:pt x="677" y="1241"/>
                    <a:pt x="831" y="1025"/>
                  </a:cubicBezTo>
                  <a:cubicBezTo>
                    <a:pt x="985" y="809"/>
                    <a:pt x="906" y="214"/>
                    <a:pt x="926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11" name="Freeform 15"/>
            <p:cNvSpPr>
              <a:spLocks/>
            </p:cNvSpPr>
            <p:nvPr/>
          </p:nvSpPr>
          <p:spPr bwMode="auto">
            <a:xfrm>
              <a:off x="3053" y="2740"/>
              <a:ext cx="471" cy="1046"/>
            </a:xfrm>
            <a:custGeom>
              <a:avLst/>
              <a:gdLst/>
              <a:ahLst/>
              <a:cxnLst>
                <a:cxn ang="0">
                  <a:pos x="0" y="1046"/>
                </a:cxn>
                <a:cxn ang="0">
                  <a:pos x="389" y="777"/>
                </a:cxn>
                <a:cxn ang="0">
                  <a:pos x="471" y="0"/>
                </a:cxn>
              </a:cxnLst>
              <a:rect l="0" t="0" r="r" b="b"/>
              <a:pathLst>
                <a:path w="471" h="1046">
                  <a:moveTo>
                    <a:pt x="0" y="1046"/>
                  </a:moveTo>
                  <a:cubicBezTo>
                    <a:pt x="65" y="1001"/>
                    <a:pt x="311" y="951"/>
                    <a:pt x="389" y="777"/>
                  </a:cubicBezTo>
                  <a:cubicBezTo>
                    <a:pt x="467" y="603"/>
                    <a:pt x="454" y="162"/>
                    <a:pt x="471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12" name="Freeform 16"/>
            <p:cNvSpPr>
              <a:spLocks/>
            </p:cNvSpPr>
            <p:nvPr/>
          </p:nvSpPr>
          <p:spPr bwMode="auto">
            <a:xfrm>
              <a:off x="3038" y="2924"/>
              <a:ext cx="2" cy="884"/>
            </a:xfrm>
            <a:custGeom>
              <a:avLst/>
              <a:gdLst/>
              <a:ahLst/>
              <a:cxnLst>
                <a:cxn ang="0">
                  <a:pos x="0" y="884"/>
                </a:cxn>
                <a:cxn ang="0">
                  <a:pos x="2" y="0"/>
                </a:cxn>
              </a:cxnLst>
              <a:rect l="0" t="0" r="r" b="b"/>
              <a:pathLst>
                <a:path w="2" h="884">
                  <a:moveTo>
                    <a:pt x="0" y="884"/>
                  </a:moveTo>
                  <a:cubicBezTo>
                    <a:pt x="0" y="737"/>
                    <a:pt x="2" y="184"/>
                    <a:pt x="2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13" name="Freeform 17"/>
            <p:cNvSpPr>
              <a:spLocks/>
            </p:cNvSpPr>
            <p:nvPr/>
          </p:nvSpPr>
          <p:spPr bwMode="auto">
            <a:xfrm>
              <a:off x="2288" y="3192"/>
              <a:ext cx="742" cy="601"/>
            </a:xfrm>
            <a:custGeom>
              <a:avLst/>
              <a:gdLst/>
              <a:ahLst/>
              <a:cxnLst>
                <a:cxn ang="0">
                  <a:pos x="742" y="601"/>
                </a:cxn>
                <a:cxn ang="0">
                  <a:pos x="114" y="377"/>
                </a:cxn>
                <a:cxn ang="0">
                  <a:pos x="60" y="0"/>
                </a:cxn>
              </a:cxnLst>
              <a:rect l="0" t="0" r="r" b="b"/>
              <a:pathLst>
                <a:path w="742" h="601">
                  <a:moveTo>
                    <a:pt x="742" y="601"/>
                  </a:moveTo>
                  <a:cubicBezTo>
                    <a:pt x="486" y="531"/>
                    <a:pt x="228" y="477"/>
                    <a:pt x="114" y="377"/>
                  </a:cubicBezTo>
                  <a:cubicBezTo>
                    <a:pt x="0" y="277"/>
                    <a:pt x="71" y="79"/>
                    <a:pt x="60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14" name="Freeform 18"/>
            <p:cNvSpPr>
              <a:spLocks/>
            </p:cNvSpPr>
            <p:nvPr/>
          </p:nvSpPr>
          <p:spPr bwMode="auto">
            <a:xfrm>
              <a:off x="2011" y="2288"/>
              <a:ext cx="346" cy="885"/>
            </a:xfrm>
            <a:custGeom>
              <a:avLst/>
              <a:gdLst/>
              <a:ahLst/>
              <a:cxnLst>
                <a:cxn ang="0">
                  <a:pos x="346" y="885"/>
                </a:cxn>
                <a:cxn ang="0">
                  <a:pos x="92" y="683"/>
                </a:cxn>
                <a:cxn ang="0">
                  <a:pos x="2" y="406"/>
                </a:cxn>
                <a:cxn ang="0">
                  <a:pos x="81" y="0"/>
                </a:cxn>
              </a:cxnLst>
              <a:rect l="0" t="0" r="r" b="b"/>
              <a:pathLst>
                <a:path w="346" h="885">
                  <a:moveTo>
                    <a:pt x="346" y="885"/>
                  </a:moveTo>
                  <a:cubicBezTo>
                    <a:pt x="304" y="851"/>
                    <a:pt x="149" y="763"/>
                    <a:pt x="92" y="683"/>
                  </a:cubicBezTo>
                  <a:cubicBezTo>
                    <a:pt x="35" y="603"/>
                    <a:pt x="4" y="520"/>
                    <a:pt x="2" y="406"/>
                  </a:cubicBezTo>
                  <a:cubicBezTo>
                    <a:pt x="0" y="292"/>
                    <a:pt x="65" y="85"/>
                    <a:pt x="81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15" name="Freeform 19"/>
            <p:cNvSpPr>
              <a:spLocks/>
            </p:cNvSpPr>
            <p:nvPr/>
          </p:nvSpPr>
          <p:spPr bwMode="auto">
            <a:xfrm>
              <a:off x="2350" y="2716"/>
              <a:ext cx="223" cy="457"/>
            </a:xfrm>
            <a:custGeom>
              <a:avLst/>
              <a:gdLst/>
              <a:ahLst/>
              <a:cxnLst>
                <a:cxn ang="0">
                  <a:pos x="0" y="457"/>
                </a:cxn>
                <a:cxn ang="0">
                  <a:pos x="187" y="307"/>
                </a:cxn>
                <a:cxn ang="0">
                  <a:pos x="214" y="0"/>
                </a:cxn>
              </a:cxnLst>
              <a:rect l="0" t="0" r="r" b="b"/>
              <a:pathLst>
                <a:path w="223" h="457">
                  <a:moveTo>
                    <a:pt x="0" y="457"/>
                  </a:moveTo>
                  <a:cubicBezTo>
                    <a:pt x="75" y="413"/>
                    <a:pt x="151" y="383"/>
                    <a:pt x="187" y="307"/>
                  </a:cubicBezTo>
                  <a:cubicBezTo>
                    <a:pt x="223" y="231"/>
                    <a:pt x="209" y="64"/>
                    <a:pt x="214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16" name="Freeform 20"/>
            <p:cNvSpPr>
              <a:spLocks/>
            </p:cNvSpPr>
            <p:nvPr/>
          </p:nvSpPr>
          <p:spPr bwMode="auto">
            <a:xfrm>
              <a:off x="3240" y="1776"/>
              <a:ext cx="451" cy="955"/>
            </a:xfrm>
            <a:custGeom>
              <a:avLst/>
              <a:gdLst/>
              <a:ahLst/>
              <a:cxnLst>
                <a:cxn ang="0">
                  <a:pos x="284" y="955"/>
                </a:cxn>
                <a:cxn ang="0">
                  <a:pos x="404" y="544"/>
                </a:cxn>
                <a:cxn ang="0">
                  <a:pos x="0" y="0"/>
                </a:cxn>
              </a:cxnLst>
              <a:rect l="0" t="0" r="r" b="b"/>
              <a:pathLst>
                <a:path w="451" h="955">
                  <a:moveTo>
                    <a:pt x="284" y="955"/>
                  </a:moveTo>
                  <a:cubicBezTo>
                    <a:pt x="304" y="886"/>
                    <a:pt x="451" y="703"/>
                    <a:pt x="404" y="544"/>
                  </a:cubicBezTo>
                  <a:cubicBezTo>
                    <a:pt x="357" y="385"/>
                    <a:pt x="84" y="113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17" name="Freeform 21"/>
            <p:cNvSpPr>
              <a:spLocks/>
            </p:cNvSpPr>
            <p:nvPr/>
          </p:nvSpPr>
          <p:spPr bwMode="auto">
            <a:xfrm>
              <a:off x="2357" y="2932"/>
              <a:ext cx="679" cy="333"/>
            </a:xfrm>
            <a:custGeom>
              <a:avLst/>
              <a:gdLst/>
              <a:ahLst/>
              <a:cxnLst>
                <a:cxn ang="0">
                  <a:pos x="0" y="241"/>
                </a:cxn>
                <a:cxn ang="0">
                  <a:pos x="464" y="293"/>
                </a:cxn>
                <a:cxn ang="0">
                  <a:pos x="679" y="0"/>
                </a:cxn>
              </a:cxnLst>
              <a:rect l="0" t="0" r="r" b="b"/>
              <a:pathLst>
                <a:path w="679" h="333">
                  <a:moveTo>
                    <a:pt x="0" y="241"/>
                  </a:moveTo>
                  <a:cubicBezTo>
                    <a:pt x="77" y="250"/>
                    <a:pt x="351" y="333"/>
                    <a:pt x="464" y="293"/>
                  </a:cubicBezTo>
                  <a:cubicBezTo>
                    <a:pt x="577" y="253"/>
                    <a:pt x="634" y="61"/>
                    <a:pt x="679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18" name="Freeform 22"/>
            <p:cNvSpPr>
              <a:spLocks/>
            </p:cNvSpPr>
            <p:nvPr/>
          </p:nvSpPr>
          <p:spPr bwMode="auto">
            <a:xfrm>
              <a:off x="2552" y="1800"/>
              <a:ext cx="261" cy="445"/>
            </a:xfrm>
            <a:custGeom>
              <a:avLst/>
              <a:gdLst/>
              <a:ahLst/>
              <a:cxnLst>
                <a:cxn ang="0">
                  <a:pos x="261" y="445"/>
                </a:cxn>
                <a:cxn ang="0">
                  <a:pos x="0" y="0"/>
                </a:cxn>
              </a:cxnLst>
              <a:rect l="0" t="0" r="r" b="b"/>
              <a:pathLst>
                <a:path w="261" h="445">
                  <a:moveTo>
                    <a:pt x="261" y="445"/>
                  </a:moveTo>
                  <a:cubicBezTo>
                    <a:pt x="218" y="371"/>
                    <a:pt x="54" y="93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19" name="Freeform 23"/>
            <p:cNvSpPr>
              <a:spLocks/>
            </p:cNvSpPr>
            <p:nvPr/>
          </p:nvSpPr>
          <p:spPr bwMode="auto">
            <a:xfrm>
              <a:off x="2813" y="2245"/>
              <a:ext cx="711" cy="4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6" y="97"/>
                </a:cxn>
                <a:cxn ang="0">
                  <a:pos x="711" y="487"/>
                </a:cxn>
              </a:cxnLst>
              <a:rect l="0" t="0" r="r" b="b"/>
              <a:pathLst>
                <a:path w="711" h="487">
                  <a:moveTo>
                    <a:pt x="0" y="0"/>
                  </a:moveTo>
                  <a:cubicBezTo>
                    <a:pt x="96" y="16"/>
                    <a:pt x="458" y="16"/>
                    <a:pt x="576" y="97"/>
                  </a:cubicBezTo>
                  <a:cubicBezTo>
                    <a:pt x="694" y="178"/>
                    <a:pt x="683" y="406"/>
                    <a:pt x="711" y="487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20" name="Freeform 24"/>
            <p:cNvSpPr>
              <a:spLocks/>
            </p:cNvSpPr>
            <p:nvPr/>
          </p:nvSpPr>
          <p:spPr bwMode="auto">
            <a:xfrm>
              <a:off x="3958" y="2472"/>
              <a:ext cx="686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686" y="0"/>
                </a:cxn>
              </a:cxnLst>
              <a:rect l="0" t="0" r="r" b="b"/>
              <a:pathLst>
                <a:path w="686" h="5">
                  <a:moveTo>
                    <a:pt x="0" y="5"/>
                  </a:moveTo>
                  <a:cubicBezTo>
                    <a:pt x="114" y="4"/>
                    <a:pt x="543" y="1"/>
                    <a:pt x="686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21" name="Freeform 25"/>
            <p:cNvSpPr>
              <a:spLocks/>
            </p:cNvSpPr>
            <p:nvPr/>
          </p:nvSpPr>
          <p:spPr bwMode="auto">
            <a:xfrm>
              <a:off x="2552" y="2701"/>
              <a:ext cx="484" cy="2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4" y="231"/>
                </a:cxn>
              </a:cxnLst>
              <a:rect l="0" t="0" r="r" b="b"/>
              <a:pathLst>
                <a:path w="484" h="231">
                  <a:moveTo>
                    <a:pt x="0" y="0"/>
                  </a:moveTo>
                  <a:cubicBezTo>
                    <a:pt x="81" y="38"/>
                    <a:pt x="383" y="183"/>
                    <a:pt x="484" y="23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22" name="Freeform 26"/>
            <p:cNvSpPr>
              <a:spLocks/>
            </p:cNvSpPr>
            <p:nvPr/>
          </p:nvSpPr>
          <p:spPr bwMode="auto">
            <a:xfrm>
              <a:off x="2559" y="2240"/>
              <a:ext cx="261" cy="469"/>
            </a:xfrm>
            <a:custGeom>
              <a:avLst/>
              <a:gdLst/>
              <a:ahLst/>
              <a:cxnLst>
                <a:cxn ang="0">
                  <a:pos x="0" y="469"/>
                </a:cxn>
                <a:cxn ang="0">
                  <a:pos x="261" y="0"/>
                </a:cxn>
              </a:cxnLst>
              <a:rect l="0" t="0" r="r" b="b"/>
              <a:pathLst>
                <a:path w="261" h="469">
                  <a:moveTo>
                    <a:pt x="0" y="469"/>
                  </a:moveTo>
                  <a:cubicBezTo>
                    <a:pt x="43" y="391"/>
                    <a:pt x="207" y="98"/>
                    <a:pt x="261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23" name="Freeform 27"/>
            <p:cNvSpPr>
              <a:spLocks/>
            </p:cNvSpPr>
            <p:nvPr/>
          </p:nvSpPr>
          <p:spPr bwMode="auto">
            <a:xfrm>
              <a:off x="2832" y="2248"/>
              <a:ext cx="206" cy="678"/>
            </a:xfrm>
            <a:custGeom>
              <a:avLst/>
              <a:gdLst/>
              <a:ahLst/>
              <a:cxnLst>
                <a:cxn ang="0">
                  <a:pos x="206" y="678"/>
                </a:cxn>
                <a:cxn ang="0">
                  <a:pos x="0" y="0"/>
                </a:cxn>
              </a:cxnLst>
              <a:rect l="0" t="0" r="r" b="b"/>
              <a:pathLst>
                <a:path w="206" h="678">
                  <a:moveTo>
                    <a:pt x="206" y="678"/>
                  </a:moveTo>
                  <a:cubicBezTo>
                    <a:pt x="172" y="565"/>
                    <a:pt x="43" y="141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24" name="Freeform 28"/>
            <p:cNvSpPr>
              <a:spLocks/>
            </p:cNvSpPr>
            <p:nvPr/>
          </p:nvSpPr>
          <p:spPr bwMode="auto">
            <a:xfrm>
              <a:off x="2552" y="1776"/>
              <a:ext cx="688" cy="20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88" y="0"/>
                </a:cxn>
              </a:cxnLst>
              <a:rect l="0" t="0" r="r" b="b"/>
              <a:pathLst>
                <a:path w="688" h="20">
                  <a:moveTo>
                    <a:pt x="0" y="20"/>
                  </a:moveTo>
                  <a:cubicBezTo>
                    <a:pt x="115" y="17"/>
                    <a:pt x="545" y="4"/>
                    <a:pt x="688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25" name="Freeform 29"/>
            <p:cNvSpPr>
              <a:spLocks/>
            </p:cNvSpPr>
            <p:nvPr/>
          </p:nvSpPr>
          <p:spPr bwMode="auto">
            <a:xfrm>
              <a:off x="2821" y="1784"/>
              <a:ext cx="415" cy="461"/>
            </a:xfrm>
            <a:custGeom>
              <a:avLst/>
              <a:gdLst/>
              <a:ahLst/>
              <a:cxnLst>
                <a:cxn ang="0">
                  <a:pos x="0" y="461"/>
                </a:cxn>
                <a:cxn ang="0">
                  <a:pos x="415" y="0"/>
                </a:cxn>
              </a:cxnLst>
              <a:rect l="0" t="0" r="r" b="b"/>
              <a:pathLst>
                <a:path w="415" h="461">
                  <a:moveTo>
                    <a:pt x="0" y="461"/>
                  </a:moveTo>
                  <a:cubicBezTo>
                    <a:pt x="69" y="384"/>
                    <a:pt x="329" y="96"/>
                    <a:pt x="415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26" name="Freeform 30"/>
            <p:cNvSpPr>
              <a:spLocks/>
            </p:cNvSpPr>
            <p:nvPr/>
          </p:nvSpPr>
          <p:spPr bwMode="auto">
            <a:xfrm>
              <a:off x="3038" y="2740"/>
              <a:ext cx="478" cy="186"/>
            </a:xfrm>
            <a:custGeom>
              <a:avLst/>
              <a:gdLst/>
              <a:ahLst/>
              <a:cxnLst>
                <a:cxn ang="0">
                  <a:pos x="0" y="186"/>
                </a:cxn>
                <a:cxn ang="0">
                  <a:pos x="478" y="0"/>
                </a:cxn>
              </a:cxnLst>
              <a:rect l="0" t="0" r="r" b="b"/>
              <a:pathLst>
                <a:path w="478" h="186">
                  <a:moveTo>
                    <a:pt x="0" y="186"/>
                  </a:moveTo>
                  <a:cubicBezTo>
                    <a:pt x="80" y="155"/>
                    <a:pt x="378" y="39"/>
                    <a:pt x="478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27" name="Freeform 31"/>
            <p:cNvSpPr>
              <a:spLocks/>
            </p:cNvSpPr>
            <p:nvPr/>
          </p:nvSpPr>
          <p:spPr bwMode="auto">
            <a:xfrm>
              <a:off x="3524" y="2488"/>
              <a:ext cx="432" cy="243"/>
            </a:xfrm>
            <a:custGeom>
              <a:avLst/>
              <a:gdLst/>
              <a:ahLst/>
              <a:cxnLst>
                <a:cxn ang="0">
                  <a:pos x="0" y="243"/>
                </a:cxn>
                <a:cxn ang="0">
                  <a:pos x="432" y="0"/>
                </a:cxn>
              </a:cxnLst>
              <a:rect l="0" t="0" r="r" b="b"/>
              <a:pathLst>
                <a:path w="432" h="243">
                  <a:moveTo>
                    <a:pt x="0" y="243"/>
                  </a:moveTo>
                  <a:cubicBezTo>
                    <a:pt x="72" y="203"/>
                    <a:pt x="342" y="51"/>
                    <a:pt x="432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28" name="Freeform 32"/>
            <p:cNvSpPr>
              <a:spLocks/>
            </p:cNvSpPr>
            <p:nvPr/>
          </p:nvSpPr>
          <p:spPr bwMode="auto">
            <a:xfrm>
              <a:off x="3240" y="1777"/>
              <a:ext cx="716" cy="69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531" y="116"/>
                </a:cxn>
                <a:cxn ang="0">
                  <a:pos x="716" y="699"/>
                </a:cxn>
              </a:cxnLst>
              <a:rect l="0" t="0" r="r" b="b"/>
              <a:pathLst>
                <a:path w="716" h="699">
                  <a:moveTo>
                    <a:pt x="0" y="4"/>
                  </a:moveTo>
                  <a:cubicBezTo>
                    <a:pt x="89" y="23"/>
                    <a:pt x="412" y="0"/>
                    <a:pt x="531" y="116"/>
                  </a:cubicBezTo>
                  <a:cubicBezTo>
                    <a:pt x="650" y="232"/>
                    <a:pt x="677" y="578"/>
                    <a:pt x="716" y="699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29" name="Freeform 33"/>
            <p:cNvSpPr>
              <a:spLocks/>
            </p:cNvSpPr>
            <p:nvPr/>
          </p:nvSpPr>
          <p:spPr bwMode="auto">
            <a:xfrm>
              <a:off x="3032" y="1132"/>
              <a:ext cx="1064" cy="1337"/>
            </a:xfrm>
            <a:custGeom>
              <a:avLst/>
              <a:gdLst/>
              <a:ahLst/>
              <a:cxnLst>
                <a:cxn ang="0">
                  <a:pos x="933" y="1337"/>
                </a:cxn>
                <a:cxn ang="0">
                  <a:pos x="1038" y="971"/>
                </a:cxn>
                <a:cxn ang="0">
                  <a:pos x="776" y="253"/>
                </a:cxn>
                <a:cxn ang="0">
                  <a:pos x="0" y="0"/>
                </a:cxn>
              </a:cxnLst>
              <a:rect l="0" t="0" r="r" b="b"/>
              <a:pathLst>
                <a:path w="1064" h="1337">
                  <a:moveTo>
                    <a:pt x="933" y="1337"/>
                  </a:moveTo>
                  <a:cubicBezTo>
                    <a:pt x="950" y="1276"/>
                    <a:pt x="1064" y="1152"/>
                    <a:pt x="1038" y="971"/>
                  </a:cubicBezTo>
                  <a:cubicBezTo>
                    <a:pt x="1012" y="790"/>
                    <a:pt x="949" y="415"/>
                    <a:pt x="776" y="253"/>
                  </a:cubicBezTo>
                  <a:cubicBezTo>
                    <a:pt x="603" y="91"/>
                    <a:pt x="162" y="53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30" name="Freeform 34"/>
            <p:cNvSpPr>
              <a:spLocks/>
            </p:cNvSpPr>
            <p:nvPr/>
          </p:nvSpPr>
          <p:spPr bwMode="auto">
            <a:xfrm>
              <a:off x="3032" y="1148"/>
              <a:ext cx="215" cy="633"/>
            </a:xfrm>
            <a:custGeom>
              <a:avLst/>
              <a:gdLst/>
              <a:ahLst/>
              <a:cxnLst>
                <a:cxn ang="0">
                  <a:pos x="215" y="633"/>
                </a:cxn>
                <a:cxn ang="0">
                  <a:pos x="0" y="0"/>
                </a:cxn>
              </a:cxnLst>
              <a:rect l="0" t="0" r="r" b="b"/>
              <a:pathLst>
                <a:path w="215" h="633">
                  <a:moveTo>
                    <a:pt x="215" y="633"/>
                  </a:moveTo>
                  <a:cubicBezTo>
                    <a:pt x="179" y="528"/>
                    <a:pt x="45" y="132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31" name="Freeform 35"/>
            <p:cNvSpPr>
              <a:spLocks/>
            </p:cNvSpPr>
            <p:nvPr/>
          </p:nvSpPr>
          <p:spPr bwMode="auto">
            <a:xfrm>
              <a:off x="2544" y="1148"/>
              <a:ext cx="488" cy="648"/>
            </a:xfrm>
            <a:custGeom>
              <a:avLst/>
              <a:gdLst/>
              <a:ahLst/>
              <a:cxnLst>
                <a:cxn ang="0">
                  <a:pos x="0" y="648"/>
                </a:cxn>
                <a:cxn ang="0">
                  <a:pos x="112" y="319"/>
                </a:cxn>
                <a:cxn ang="0">
                  <a:pos x="488" y="0"/>
                </a:cxn>
              </a:cxnLst>
              <a:rect l="0" t="0" r="r" b="b"/>
              <a:pathLst>
                <a:path w="488" h="648">
                  <a:moveTo>
                    <a:pt x="0" y="648"/>
                  </a:moveTo>
                  <a:cubicBezTo>
                    <a:pt x="19" y="593"/>
                    <a:pt x="31" y="427"/>
                    <a:pt x="112" y="319"/>
                  </a:cubicBezTo>
                  <a:cubicBezTo>
                    <a:pt x="193" y="211"/>
                    <a:pt x="410" y="66"/>
                    <a:pt x="488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32" name="Freeform 36"/>
            <p:cNvSpPr>
              <a:spLocks/>
            </p:cNvSpPr>
            <p:nvPr/>
          </p:nvSpPr>
          <p:spPr bwMode="auto">
            <a:xfrm>
              <a:off x="2095" y="1796"/>
              <a:ext cx="449" cy="479"/>
            </a:xfrm>
            <a:custGeom>
              <a:avLst/>
              <a:gdLst/>
              <a:ahLst/>
              <a:cxnLst>
                <a:cxn ang="0">
                  <a:pos x="0" y="479"/>
                </a:cxn>
                <a:cxn ang="0">
                  <a:pos x="90" y="165"/>
                </a:cxn>
                <a:cxn ang="0">
                  <a:pos x="449" y="0"/>
                </a:cxn>
              </a:cxnLst>
              <a:rect l="0" t="0" r="r" b="b"/>
              <a:pathLst>
                <a:path w="449" h="479">
                  <a:moveTo>
                    <a:pt x="0" y="479"/>
                  </a:moveTo>
                  <a:cubicBezTo>
                    <a:pt x="15" y="427"/>
                    <a:pt x="15" y="245"/>
                    <a:pt x="90" y="165"/>
                  </a:cubicBezTo>
                  <a:cubicBezTo>
                    <a:pt x="165" y="85"/>
                    <a:pt x="374" y="34"/>
                    <a:pt x="449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33" name="Freeform 37"/>
            <p:cNvSpPr>
              <a:spLocks/>
            </p:cNvSpPr>
            <p:nvPr/>
          </p:nvSpPr>
          <p:spPr bwMode="auto">
            <a:xfrm>
              <a:off x="2095" y="2244"/>
              <a:ext cx="725" cy="38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725" y="0"/>
                </a:cxn>
              </a:cxnLst>
              <a:rect l="0" t="0" r="r" b="b"/>
              <a:pathLst>
                <a:path w="725" h="38">
                  <a:moveTo>
                    <a:pt x="0" y="38"/>
                  </a:moveTo>
                  <a:cubicBezTo>
                    <a:pt x="121" y="32"/>
                    <a:pt x="574" y="8"/>
                    <a:pt x="725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34" name="Freeform 38"/>
            <p:cNvSpPr>
              <a:spLocks/>
            </p:cNvSpPr>
            <p:nvPr/>
          </p:nvSpPr>
          <p:spPr bwMode="auto">
            <a:xfrm>
              <a:off x="2088" y="2282"/>
              <a:ext cx="468" cy="4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0" y="389"/>
                </a:cxn>
                <a:cxn ang="0">
                  <a:pos x="468" y="430"/>
                </a:cxn>
              </a:cxnLst>
              <a:rect l="0" t="0" r="r" b="b"/>
              <a:pathLst>
                <a:path w="468" h="461">
                  <a:moveTo>
                    <a:pt x="0" y="0"/>
                  </a:moveTo>
                  <a:cubicBezTo>
                    <a:pt x="15" y="65"/>
                    <a:pt x="12" y="317"/>
                    <a:pt x="90" y="389"/>
                  </a:cubicBezTo>
                  <a:cubicBezTo>
                    <a:pt x="168" y="461"/>
                    <a:pt x="389" y="422"/>
                    <a:pt x="468" y="43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35" name="Freeform 39"/>
            <p:cNvSpPr>
              <a:spLocks/>
            </p:cNvSpPr>
            <p:nvPr/>
          </p:nvSpPr>
          <p:spPr bwMode="auto">
            <a:xfrm>
              <a:off x="2006" y="1148"/>
              <a:ext cx="1022" cy="1119"/>
            </a:xfrm>
            <a:custGeom>
              <a:avLst/>
              <a:gdLst/>
              <a:ahLst/>
              <a:cxnLst>
                <a:cxn ang="0">
                  <a:pos x="82" y="1119"/>
                </a:cxn>
                <a:cxn ang="0">
                  <a:pos x="157" y="259"/>
                </a:cxn>
                <a:cxn ang="0">
                  <a:pos x="1022" y="0"/>
                </a:cxn>
              </a:cxnLst>
              <a:rect l="0" t="0" r="r" b="b"/>
              <a:pathLst>
                <a:path w="1022" h="1119">
                  <a:moveTo>
                    <a:pt x="82" y="1119"/>
                  </a:moveTo>
                  <a:cubicBezTo>
                    <a:pt x="94" y="976"/>
                    <a:pt x="0" y="446"/>
                    <a:pt x="157" y="259"/>
                  </a:cubicBezTo>
                  <a:cubicBezTo>
                    <a:pt x="314" y="72"/>
                    <a:pt x="842" y="54"/>
                    <a:pt x="1022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36" name="Freeform 40"/>
            <p:cNvSpPr>
              <a:spLocks/>
            </p:cNvSpPr>
            <p:nvPr/>
          </p:nvSpPr>
          <p:spPr bwMode="auto">
            <a:xfrm>
              <a:off x="1407" y="2176"/>
              <a:ext cx="685" cy="277"/>
            </a:xfrm>
            <a:custGeom>
              <a:avLst/>
              <a:gdLst/>
              <a:ahLst/>
              <a:cxnLst>
                <a:cxn ang="0">
                  <a:pos x="0" y="277"/>
                </a:cxn>
                <a:cxn ang="0">
                  <a:pos x="284" y="31"/>
                </a:cxn>
                <a:cxn ang="0">
                  <a:pos x="685" y="92"/>
                </a:cxn>
              </a:cxnLst>
              <a:rect l="0" t="0" r="r" b="b"/>
              <a:pathLst>
                <a:path w="685" h="277">
                  <a:moveTo>
                    <a:pt x="0" y="277"/>
                  </a:moveTo>
                  <a:cubicBezTo>
                    <a:pt x="91" y="172"/>
                    <a:pt x="170" y="62"/>
                    <a:pt x="284" y="31"/>
                  </a:cubicBezTo>
                  <a:cubicBezTo>
                    <a:pt x="398" y="0"/>
                    <a:pt x="601" y="79"/>
                    <a:pt x="685" y="9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37" name="Rectangle 41"/>
            <p:cNvSpPr>
              <a:spLocks noChangeArrowheads="1"/>
            </p:cNvSpPr>
            <p:nvPr/>
          </p:nvSpPr>
          <p:spPr bwMode="auto">
            <a:xfrm>
              <a:off x="1423" y="1138"/>
              <a:ext cx="3223" cy="2655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38" name="Oval 42"/>
            <p:cNvSpPr>
              <a:spLocks noChangeArrowheads="1"/>
            </p:cNvSpPr>
            <p:nvPr/>
          </p:nvSpPr>
          <p:spPr bwMode="auto">
            <a:xfrm>
              <a:off x="2499" y="2647"/>
              <a:ext cx="120" cy="120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39" name="Oval 43"/>
            <p:cNvSpPr>
              <a:spLocks noChangeArrowheads="1"/>
            </p:cNvSpPr>
            <p:nvPr/>
          </p:nvSpPr>
          <p:spPr bwMode="auto">
            <a:xfrm>
              <a:off x="2039" y="2219"/>
              <a:ext cx="120" cy="120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40" name="Oval 44"/>
            <p:cNvSpPr>
              <a:spLocks noChangeArrowheads="1"/>
            </p:cNvSpPr>
            <p:nvPr/>
          </p:nvSpPr>
          <p:spPr bwMode="auto">
            <a:xfrm>
              <a:off x="2491" y="1735"/>
              <a:ext cx="120" cy="120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41" name="Oval 45"/>
            <p:cNvSpPr>
              <a:spLocks noChangeArrowheads="1"/>
            </p:cNvSpPr>
            <p:nvPr/>
          </p:nvSpPr>
          <p:spPr bwMode="auto">
            <a:xfrm>
              <a:off x="3183" y="1719"/>
              <a:ext cx="120" cy="120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42" name="Oval 46"/>
            <p:cNvSpPr>
              <a:spLocks noChangeArrowheads="1"/>
            </p:cNvSpPr>
            <p:nvPr/>
          </p:nvSpPr>
          <p:spPr bwMode="auto">
            <a:xfrm>
              <a:off x="3899" y="2423"/>
              <a:ext cx="120" cy="120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43" name="Oval 47"/>
            <p:cNvSpPr>
              <a:spLocks noChangeArrowheads="1"/>
            </p:cNvSpPr>
            <p:nvPr/>
          </p:nvSpPr>
          <p:spPr bwMode="auto">
            <a:xfrm>
              <a:off x="3463" y="2679"/>
              <a:ext cx="120" cy="120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44" name="Oval 48"/>
            <p:cNvSpPr>
              <a:spLocks noChangeArrowheads="1"/>
            </p:cNvSpPr>
            <p:nvPr/>
          </p:nvSpPr>
          <p:spPr bwMode="auto">
            <a:xfrm>
              <a:off x="2979" y="2871"/>
              <a:ext cx="120" cy="120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45" name="Oval 49"/>
            <p:cNvSpPr>
              <a:spLocks noChangeArrowheads="1"/>
            </p:cNvSpPr>
            <p:nvPr/>
          </p:nvSpPr>
          <p:spPr bwMode="auto">
            <a:xfrm>
              <a:off x="2767" y="2179"/>
              <a:ext cx="120" cy="120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46" name="Rectangle 50"/>
            <p:cNvSpPr>
              <a:spLocks noChangeArrowheads="1"/>
            </p:cNvSpPr>
            <p:nvPr/>
          </p:nvSpPr>
          <p:spPr bwMode="auto">
            <a:xfrm>
              <a:off x="4591" y="2409"/>
              <a:ext cx="112" cy="112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47" name="Freeform 51"/>
            <p:cNvSpPr>
              <a:spLocks/>
            </p:cNvSpPr>
            <p:nvPr/>
          </p:nvSpPr>
          <p:spPr bwMode="auto">
            <a:xfrm>
              <a:off x="1422" y="2447"/>
              <a:ext cx="938" cy="7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5" y="673"/>
                </a:cxn>
                <a:cxn ang="0">
                  <a:pos x="938" y="737"/>
                </a:cxn>
              </a:cxnLst>
              <a:rect l="0" t="0" r="r" b="b"/>
              <a:pathLst>
                <a:path w="938" h="796">
                  <a:moveTo>
                    <a:pt x="0" y="0"/>
                  </a:moveTo>
                  <a:cubicBezTo>
                    <a:pt x="43" y="272"/>
                    <a:pt x="69" y="550"/>
                    <a:pt x="225" y="673"/>
                  </a:cubicBezTo>
                  <a:cubicBezTo>
                    <a:pt x="381" y="796"/>
                    <a:pt x="790" y="724"/>
                    <a:pt x="938" y="737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48" name="Rectangle 52"/>
            <p:cNvSpPr>
              <a:spLocks noChangeArrowheads="1"/>
            </p:cNvSpPr>
            <p:nvPr/>
          </p:nvSpPr>
          <p:spPr bwMode="auto">
            <a:xfrm>
              <a:off x="2979" y="1082"/>
              <a:ext cx="112" cy="112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49" name="Rectangle 53"/>
            <p:cNvSpPr>
              <a:spLocks noChangeArrowheads="1"/>
            </p:cNvSpPr>
            <p:nvPr/>
          </p:nvSpPr>
          <p:spPr bwMode="auto">
            <a:xfrm>
              <a:off x="2979" y="3737"/>
              <a:ext cx="112" cy="112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50" name="Rectangle 54"/>
            <p:cNvSpPr>
              <a:spLocks noChangeArrowheads="1"/>
            </p:cNvSpPr>
            <p:nvPr/>
          </p:nvSpPr>
          <p:spPr bwMode="auto">
            <a:xfrm>
              <a:off x="1367" y="2409"/>
              <a:ext cx="112" cy="112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11351" name="Oval 55"/>
            <p:cNvSpPr>
              <a:spLocks noChangeArrowheads="1"/>
            </p:cNvSpPr>
            <p:nvPr/>
          </p:nvSpPr>
          <p:spPr bwMode="auto">
            <a:xfrm>
              <a:off x="2299" y="3115"/>
              <a:ext cx="120" cy="120"/>
            </a:xfrm>
            <a:prstGeom prst="ellipse">
              <a:avLst/>
            </a:prstGeom>
            <a:solidFill>
              <a:srgbClr val="B2B2B2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033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226" name="Group 2"/>
          <p:cNvGrpSpPr>
            <a:grpSpLocks/>
          </p:cNvGrpSpPr>
          <p:nvPr/>
        </p:nvGrpSpPr>
        <p:grpSpPr bwMode="auto">
          <a:xfrm>
            <a:off x="3017838" y="2473325"/>
            <a:ext cx="3600450" cy="2879725"/>
            <a:chOff x="1066" y="1253"/>
            <a:chExt cx="2268" cy="1814"/>
          </a:xfrm>
        </p:grpSpPr>
        <p:sp>
          <p:nvSpPr>
            <p:cNvPr id="308227" name="Rectangle 3"/>
            <p:cNvSpPr>
              <a:spLocks noChangeArrowheads="1"/>
            </p:cNvSpPr>
            <p:nvPr/>
          </p:nvSpPr>
          <p:spPr bwMode="auto">
            <a:xfrm>
              <a:off x="1066" y="1253"/>
              <a:ext cx="2268" cy="1814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08228" name="Rectangle 4"/>
            <p:cNvSpPr>
              <a:spLocks noChangeArrowheads="1"/>
            </p:cNvSpPr>
            <p:nvPr/>
          </p:nvSpPr>
          <p:spPr bwMode="auto">
            <a:xfrm>
              <a:off x="1066" y="2614"/>
              <a:ext cx="907" cy="453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08229" name="Rectangle 5"/>
            <p:cNvSpPr>
              <a:spLocks noChangeArrowheads="1"/>
            </p:cNvSpPr>
            <p:nvPr/>
          </p:nvSpPr>
          <p:spPr bwMode="auto">
            <a:xfrm>
              <a:off x="1066" y="1253"/>
              <a:ext cx="453" cy="1361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08230" name="Rectangle 6"/>
            <p:cNvSpPr>
              <a:spLocks noChangeArrowheads="1"/>
            </p:cNvSpPr>
            <p:nvPr/>
          </p:nvSpPr>
          <p:spPr bwMode="auto">
            <a:xfrm>
              <a:off x="1519" y="2160"/>
              <a:ext cx="454" cy="454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08231" name="Rectangle 7"/>
            <p:cNvSpPr>
              <a:spLocks noChangeArrowheads="1"/>
            </p:cNvSpPr>
            <p:nvPr/>
          </p:nvSpPr>
          <p:spPr bwMode="auto">
            <a:xfrm>
              <a:off x="1973" y="2160"/>
              <a:ext cx="453" cy="907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08232" name="Rectangle 8"/>
            <p:cNvSpPr>
              <a:spLocks noChangeArrowheads="1"/>
            </p:cNvSpPr>
            <p:nvPr/>
          </p:nvSpPr>
          <p:spPr bwMode="auto">
            <a:xfrm>
              <a:off x="2426" y="1706"/>
              <a:ext cx="454" cy="1361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08233" name="Rectangle 9"/>
            <p:cNvSpPr>
              <a:spLocks noChangeArrowheads="1"/>
            </p:cNvSpPr>
            <p:nvPr/>
          </p:nvSpPr>
          <p:spPr bwMode="auto">
            <a:xfrm>
              <a:off x="2880" y="1253"/>
              <a:ext cx="454" cy="1814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08234" name="Rectangle 10"/>
            <p:cNvSpPr>
              <a:spLocks noChangeArrowheads="1"/>
            </p:cNvSpPr>
            <p:nvPr/>
          </p:nvSpPr>
          <p:spPr bwMode="auto">
            <a:xfrm>
              <a:off x="1519" y="1706"/>
              <a:ext cx="907" cy="454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08235" name="Rectangle 11"/>
            <p:cNvSpPr>
              <a:spLocks noChangeArrowheads="1"/>
            </p:cNvSpPr>
            <p:nvPr/>
          </p:nvSpPr>
          <p:spPr bwMode="auto">
            <a:xfrm>
              <a:off x="1973" y="1253"/>
              <a:ext cx="907" cy="453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08236" name="Freeform 12"/>
          <p:cNvSpPr>
            <a:spLocks/>
          </p:cNvSpPr>
          <p:nvPr/>
        </p:nvSpPr>
        <p:spPr bwMode="auto">
          <a:xfrm>
            <a:off x="4810125" y="3956050"/>
            <a:ext cx="1563688" cy="2054225"/>
          </a:xfrm>
          <a:custGeom>
            <a:avLst/>
            <a:gdLst/>
            <a:ahLst/>
            <a:cxnLst>
              <a:cxn ang="0">
                <a:pos x="0" y="1294"/>
              </a:cxn>
              <a:cxn ang="0">
                <a:pos x="831" y="1025"/>
              </a:cxn>
              <a:cxn ang="0">
                <a:pos x="926" y="0"/>
              </a:cxn>
            </a:cxnLst>
            <a:rect l="0" t="0" r="r" b="b"/>
            <a:pathLst>
              <a:path w="985" h="1294">
                <a:moveTo>
                  <a:pt x="0" y="1294"/>
                </a:moveTo>
                <a:cubicBezTo>
                  <a:pt x="138" y="1249"/>
                  <a:pt x="677" y="1241"/>
                  <a:pt x="831" y="1025"/>
                </a:cubicBezTo>
                <a:cubicBezTo>
                  <a:pt x="985" y="809"/>
                  <a:pt x="906" y="214"/>
                  <a:pt x="926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37" name="Freeform 13"/>
          <p:cNvSpPr>
            <a:spLocks/>
          </p:cNvSpPr>
          <p:nvPr/>
        </p:nvSpPr>
        <p:spPr bwMode="auto">
          <a:xfrm>
            <a:off x="4846638" y="4349750"/>
            <a:ext cx="747712" cy="1660525"/>
          </a:xfrm>
          <a:custGeom>
            <a:avLst/>
            <a:gdLst/>
            <a:ahLst/>
            <a:cxnLst>
              <a:cxn ang="0">
                <a:pos x="0" y="1046"/>
              </a:cxn>
              <a:cxn ang="0">
                <a:pos x="389" y="777"/>
              </a:cxn>
              <a:cxn ang="0">
                <a:pos x="471" y="0"/>
              </a:cxn>
            </a:cxnLst>
            <a:rect l="0" t="0" r="r" b="b"/>
            <a:pathLst>
              <a:path w="471" h="1046">
                <a:moveTo>
                  <a:pt x="0" y="1046"/>
                </a:moveTo>
                <a:cubicBezTo>
                  <a:pt x="65" y="1001"/>
                  <a:pt x="311" y="951"/>
                  <a:pt x="389" y="777"/>
                </a:cubicBezTo>
                <a:cubicBezTo>
                  <a:pt x="467" y="603"/>
                  <a:pt x="454" y="162"/>
                  <a:pt x="471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38" name="Freeform 14"/>
          <p:cNvSpPr>
            <a:spLocks/>
          </p:cNvSpPr>
          <p:nvPr/>
        </p:nvSpPr>
        <p:spPr bwMode="auto">
          <a:xfrm>
            <a:off x="4822825" y="4641850"/>
            <a:ext cx="3175" cy="1403350"/>
          </a:xfrm>
          <a:custGeom>
            <a:avLst/>
            <a:gdLst/>
            <a:ahLst/>
            <a:cxnLst>
              <a:cxn ang="0">
                <a:pos x="0" y="884"/>
              </a:cxn>
              <a:cxn ang="0">
                <a:pos x="2" y="0"/>
              </a:cxn>
            </a:cxnLst>
            <a:rect l="0" t="0" r="r" b="b"/>
            <a:pathLst>
              <a:path w="2" h="884">
                <a:moveTo>
                  <a:pt x="0" y="884"/>
                </a:moveTo>
                <a:cubicBezTo>
                  <a:pt x="0" y="737"/>
                  <a:pt x="2" y="184"/>
                  <a:pt x="2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39" name="Freeform 15"/>
          <p:cNvSpPr>
            <a:spLocks/>
          </p:cNvSpPr>
          <p:nvPr/>
        </p:nvSpPr>
        <p:spPr bwMode="auto">
          <a:xfrm>
            <a:off x="3632200" y="5067300"/>
            <a:ext cx="1177925" cy="954088"/>
          </a:xfrm>
          <a:custGeom>
            <a:avLst/>
            <a:gdLst/>
            <a:ahLst/>
            <a:cxnLst>
              <a:cxn ang="0">
                <a:pos x="742" y="601"/>
              </a:cxn>
              <a:cxn ang="0">
                <a:pos x="114" y="377"/>
              </a:cxn>
              <a:cxn ang="0">
                <a:pos x="60" y="0"/>
              </a:cxn>
            </a:cxnLst>
            <a:rect l="0" t="0" r="r" b="b"/>
            <a:pathLst>
              <a:path w="742" h="601">
                <a:moveTo>
                  <a:pt x="742" y="601"/>
                </a:moveTo>
                <a:cubicBezTo>
                  <a:pt x="486" y="531"/>
                  <a:pt x="228" y="477"/>
                  <a:pt x="114" y="377"/>
                </a:cubicBezTo>
                <a:cubicBezTo>
                  <a:pt x="0" y="277"/>
                  <a:pt x="71" y="79"/>
                  <a:pt x="60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40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 edge labeling</a:t>
            </a:r>
          </a:p>
        </p:txBody>
      </p:sp>
      <p:sp>
        <p:nvSpPr>
          <p:cNvPr id="308241" name="Freeform 17"/>
          <p:cNvSpPr>
            <a:spLocks/>
          </p:cNvSpPr>
          <p:nvPr/>
        </p:nvSpPr>
        <p:spPr bwMode="auto">
          <a:xfrm>
            <a:off x="3192463" y="3632200"/>
            <a:ext cx="549275" cy="1404938"/>
          </a:xfrm>
          <a:custGeom>
            <a:avLst/>
            <a:gdLst/>
            <a:ahLst/>
            <a:cxnLst>
              <a:cxn ang="0">
                <a:pos x="346" y="885"/>
              </a:cxn>
              <a:cxn ang="0">
                <a:pos x="92" y="683"/>
              </a:cxn>
              <a:cxn ang="0">
                <a:pos x="2" y="406"/>
              </a:cxn>
              <a:cxn ang="0">
                <a:pos x="81" y="0"/>
              </a:cxn>
            </a:cxnLst>
            <a:rect l="0" t="0" r="r" b="b"/>
            <a:pathLst>
              <a:path w="346" h="885">
                <a:moveTo>
                  <a:pt x="346" y="885"/>
                </a:moveTo>
                <a:cubicBezTo>
                  <a:pt x="304" y="851"/>
                  <a:pt x="149" y="763"/>
                  <a:pt x="92" y="683"/>
                </a:cubicBezTo>
                <a:cubicBezTo>
                  <a:pt x="35" y="603"/>
                  <a:pt x="4" y="520"/>
                  <a:pt x="2" y="406"/>
                </a:cubicBezTo>
                <a:cubicBezTo>
                  <a:pt x="0" y="292"/>
                  <a:pt x="65" y="85"/>
                  <a:pt x="81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42" name="Freeform 18"/>
          <p:cNvSpPr>
            <a:spLocks/>
          </p:cNvSpPr>
          <p:nvPr/>
        </p:nvSpPr>
        <p:spPr bwMode="auto">
          <a:xfrm>
            <a:off x="3730625" y="4311650"/>
            <a:ext cx="354013" cy="725488"/>
          </a:xfrm>
          <a:custGeom>
            <a:avLst/>
            <a:gdLst/>
            <a:ahLst/>
            <a:cxnLst>
              <a:cxn ang="0">
                <a:pos x="0" y="457"/>
              </a:cxn>
              <a:cxn ang="0">
                <a:pos x="187" y="307"/>
              </a:cxn>
              <a:cxn ang="0">
                <a:pos x="214" y="0"/>
              </a:cxn>
            </a:cxnLst>
            <a:rect l="0" t="0" r="r" b="b"/>
            <a:pathLst>
              <a:path w="223" h="457">
                <a:moveTo>
                  <a:pt x="0" y="457"/>
                </a:moveTo>
                <a:cubicBezTo>
                  <a:pt x="75" y="413"/>
                  <a:pt x="151" y="383"/>
                  <a:pt x="187" y="307"/>
                </a:cubicBezTo>
                <a:cubicBezTo>
                  <a:pt x="223" y="231"/>
                  <a:pt x="209" y="64"/>
                  <a:pt x="214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43" name="Freeform 19"/>
          <p:cNvSpPr>
            <a:spLocks/>
          </p:cNvSpPr>
          <p:nvPr/>
        </p:nvSpPr>
        <p:spPr bwMode="auto">
          <a:xfrm>
            <a:off x="5143500" y="2819400"/>
            <a:ext cx="715963" cy="1516063"/>
          </a:xfrm>
          <a:custGeom>
            <a:avLst/>
            <a:gdLst/>
            <a:ahLst/>
            <a:cxnLst>
              <a:cxn ang="0">
                <a:pos x="284" y="955"/>
              </a:cxn>
              <a:cxn ang="0">
                <a:pos x="404" y="544"/>
              </a:cxn>
              <a:cxn ang="0">
                <a:pos x="0" y="0"/>
              </a:cxn>
            </a:cxnLst>
            <a:rect l="0" t="0" r="r" b="b"/>
            <a:pathLst>
              <a:path w="451" h="955">
                <a:moveTo>
                  <a:pt x="284" y="955"/>
                </a:moveTo>
                <a:cubicBezTo>
                  <a:pt x="304" y="886"/>
                  <a:pt x="451" y="703"/>
                  <a:pt x="404" y="544"/>
                </a:cubicBezTo>
                <a:cubicBezTo>
                  <a:pt x="357" y="385"/>
                  <a:pt x="84" y="113"/>
                  <a:pt x="0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44" name="Freeform 20"/>
          <p:cNvSpPr>
            <a:spLocks/>
          </p:cNvSpPr>
          <p:nvPr/>
        </p:nvSpPr>
        <p:spPr bwMode="auto">
          <a:xfrm>
            <a:off x="3741738" y="4846638"/>
            <a:ext cx="1057275" cy="304800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464" y="172"/>
              </a:cxn>
              <a:cxn ang="0">
                <a:pos x="666" y="0"/>
              </a:cxn>
            </a:cxnLst>
            <a:rect l="0" t="0" r="r" b="b"/>
            <a:pathLst>
              <a:path w="666" h="192">
                <a:moveTo>
                  <a:pt x="0" y="120"/>
                </a:moveTo>
                <a:cubicBezTo>
                  <a:pt x="77" y="129"/>
                  <a:pt x="353" y="192"/>
                  <a:pt x="464" y="172"/>
                </a:cubicBezTo>
                <a:cubicBezTo>
                  <a:pt x="575" y="152"/>
                  <a:pt x="624" y="36"/>
                  <a:pt x="666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45" name="Freeform 21"/>
          <p:cNvSpPr>
            <a:spLocks/>
          </p:cNvSpPr>
          <p:nvPr/>
        </p:nvSpPr>
        <p:spPr bwMode="auto">
          <a:xfrm>
            <a:off x="4051300" y="2857500"/>
            <a:ext cx="414338" cy="706438"/>
          </a:xfrm>
          <a:custGeom>
            <a:avLst/>
            <a:gdLst/>
            <a:ahLst/>
            <a:cxnLst>
              <a:cxn ang="0">
                <a:pos x="261" y="445"/>
              </a:cxn>
              <a:cxn ang="0">
                <a:pos x="0" y="0"/>
              </a:cxn>
            </a:cxnLst>
            <a:rect l="0" t="0" r="r" b="b"/>
            <a:pathLst>
              <a:path w="261" h="445">
                <a:moveTo>
                  <a:pt x="261" y="445"/>
                </a:moveTo>
                <a:cubicBezTo>
                  <a:pt x="218" y="371"/>
                  <a:pt x="54" y="93"/>
                  <a:pt x="0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46" name="Freeform 22"/>
          <p:cNvSpPr>
            <a:spLocks/>
          </p:cNvSpPr>
          <p:nvPr/>
        </p:nvSpPr>
        <p:spPr bwMode="auto">
          <a:xfrm>
            <a:off x="4465638" y="3563938"/>
            <a:ext cx="1141412" cy="617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" y="97"/>
              </a:cxn>
              <a:cxn ang="0">
                <a:pos x="719" y="389"/>
              </a:cxn>
            </a:cxnLst>
            <a:rect l="0" t="0" r="r" b="b"/>
            <a:pathLst>
              <a:path w="719" h="389">
                <a:moveTo>
                  <a:pt x="0" y="0"/>
                </a:moveTo>
                <a:cubicBezTo>
                  <a:pt x="96" y="16"/>
                  <a:pt x="456" y="32"/>
                  <a:pt x="576" y="97"/>
                </a:cubicBezTo>
                <a:cubicBezTo>
                  <a:pt x="696" y="162"/>
                  <a:pt x="689" y="328"/>
                  <a:pt x="719" y="3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47" name="Freeform 23"/>
          <p:cNvSpPr>
            <a:spLocks/>
          </p:cNvSpPr>
          <p:nvPr/>
        </p:nvSpPr>
        <p:spPr bwMode="auto">
          <a:xfrm>
            <a:off x="6283325" y="3919538"/>
            <a:ext cx="938213" cy="12700"/>
          </a:xfrm>
          <a:custGeom>
            <a:avLst/>
            <a:gdLst/>
            <a:ahLst/>
            <a:cxnLst>
              <a:cxn ang="0">
                <a:pos x="0" y="8"/>
              </a:cxn>
              <a:cxn ang="0">
                <a:pos x="591" y="0"/>
              </a:cxn>
            </a:cxnLst>
            <a:rect l="0" t="0" r="r" b="b"/>
            <a:pathLst>
              <a:path w="591" h="8">
                <a:moveTo>
                  <a:pt x="0" y="8"/>
                </a:moveTo>
                <a:cubicBezTo>
                  <a:pt x="0" y="8"/>
                  <a:pt x="295" y="4"/>
                  <a:pt x="591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48" name="Freeform 24"/>
          <p:cNvSpPr>
            <a:spLocks/>
          </p:cNvSpPr>
          <p:nvPr/>
        </p:nvSpPr>
        <p:spPr bwMode="auto">
          <a:xfrm>
            <a:off x="4051300" y="4287838"/>
            <a:ext cx="593725" cy="273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4" y="172"/>
              </a:cxn>
            </a:cxnLst>
            <a:rect l="0" t="0" r="r" b="b"/>
            <a:pathLst>
              <a:path w="374" h="172">
                <a:moveTo>
                  <a:pt x="0" y="0"/>
                </a:moveTo>
                <a:cubicBezTo>
                  <a:pt x="62" y="29"/>
                  <a:pt x="296" y="136"/>
                  <a:pt x="374" y="172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49" name="Freeform 25"/>
          <p:cNvSpPr>
            <a:spLocks/>
          </p:cNvSpPr>
          <p:nvPr/>
        </p:nvSpPr>
        <p:spPr bwMode="auto">
          <a:xfrm>
            <a:off x="4062413" y="3556000"/>
            <a:ext cx="414337" cy="744538"/>
          </a:xfrm>
          <a:custGeom>
            <a:avLst/>
            <a:gdLst/>
            <a:ahLst/>
            <a:cxnLst>
              <a:cxn ang="0">
                <a:pos x="0" y="469"/>
              </a:cxn>
              <a:cxn ang="0">
                <a:pos x="261" y="0"/>
              </a:cxn>
            </a:cxnLst>
            <a:rect l="0" t="0" r="r" b="b"/>
            <a:pathLst>
              <a:path w="261" h="469">
                <a:moveTo>
                  <a:pt x="0" y="469"/>
                </a:moveTo>
                <a:cubicBezTo>
                  <a:pt x="43" y="391"/>
                  <a:pt x="207" y="98"/>
                  <a:pt x="261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50" name="Freeform 26"/>
          <p:cNvSpPr>
            <a:spLocks/>
          </p:cNvSpPr>
          <p:nvPr/>
        </p:nvSpPr>
        <p:spPr bwMode="auto">
          <a:xfrm>
            <a:off x="4495800" y="3568700"/>
            <a:ext cx="327025" cy="1076325"/>
          </a:xfrm>
          <a:custGeom>
            <a:avLst/>
            <a:gdLst/>
            <a:ahLst/>
            <a:cxnLst>
              <a:cxn ang="0">
                <a:pos x="206" y="678"/>
              </a:cxn>
              <a:cxn ang="0">
                <a:pos x="0" y="0"/>
              </a:cxn>
            </a:cxnLst>
            <a:rect l="0" t="0" r="r" b="b"/>
            <a:pathLst>
              <a:path w="206" h="678">
                <a:moveTo>
                  <a:pt x="206" y="678"/>
                </a:moveTo>
                <a:cubicBezTo>
                  <a:pt x="172" y="565"/>
                  <a:pt x="43" y="141"/>
                  <a:pt x="0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51" name="Freeform 27"/>
          <p:cNvSpPr>
            <a:spLocks/>
          </p:cNvSpPr>
          <p:nvPr/>
        </p:nvSpPr>
        <p:spPr bwMode="auto">
          <a:xfrm>
            <a:off x="4051300" y="2816225"/>
            <a:ext cx="938213" cy="34925"/>
          </a:xfrm>
          <a:custGeom>
            <a:avLst/>
            <a:gdLst/>
            <a:ahLst/>
            <a:cxnLst>
              <a:cxn ang="0">
                <a:pos x="0" y="22"/>
              </a:cxn>
              <a:cxn ang="0">
                <a:pos x="591" y="0"/>
              </a:cxn>
            </a:cxnLst>
            <a:rect l="0" t="0" r="r" b="b"/>
            <a:pathLst>
              <a:path w="591" h="22">
                <a:moveTo>
                  <a:pt x="0" y="22"/>
                </a:moveTo>
                <a:cubicBezTo>
                  <a:pt x="0" y="22"/>
                  <a:pt x="295" y="11"/>
                  <a:pt x="591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52" name="Freeform 28"/>
          <p:cNvSpPr>
            <a:spLocks/>
          </p:cNvSpPr>
          <p:nvPr/>
        </p:nvSpPr>
        <p:spPr bwMode="auto">
          <a:xfrm>
            <a:off x="4478338" y="2832100"/>
            <a:ext cx="658812" cy="731838"/>
          </a:xfrm>
          <a:custGeom>
            <a:avLst/>
            <a:gdLst/>
            <a:ahLst/>
            <a:cxnLst>
              <a:cxn ang="0">
                <a:pos x="0" y="461"/>
              </a:cxn>
              <a:cxn ang="0">
                <a:pos x="415" y="0"/>
              </a:cxn>
            </a:cxnLst>
            <a:rect l="0" t="0" r="r" b="b"/>
            <a:pathLst>
              <a:path w="415" h="461">
                <a:moveTo>
                  <a:pt x="0" y="461"/>
                </a:moveTo>
                <a:cubicBezTo>
                  <a:pt x="69" y="384"/>
                  <a:pt x="329" y="96"/>
                  <a:pt x="415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53" name="Freeform 29"/>
          <p:cNvSpPr>
            <a:spLocks/>
          </p:cNvSpPr>
          <p:nvPr/>
        </p:nvSpPr>
        <p:spPr bwMode="auto">
          <a:xfrm>
            <a:off x="4822825" y="4419600"/>
            <a:ext cx="617538" cy="225425"/>
          </a:xfrm>
          <a:custGeom>
            <a:avLst/>
            <a:gdLst/>
            <a:ahLst/>
            <a:cxnLst>
              <a:cxn ang="0">
                <a:pos x="0" y="142"/>
              </a:cxn>
              <a:cxn ang="0">
                <a:pos x="389" y="0"/>
              </a:cxn>
            </a:cxnLst>
            <a:rect l="0" t="0" r="r" b="b"/>
            <a:pathLst>
              <a:path w="389" h="142">
                <a:moveTo>
                  <a:pt x="0" y="142"/>
                </a:moveTo>
                <a:cubicBezTo>
                  <a:pt x="0" y="142"/>
                  <a:pt x="194" y="71"/>
                  <a:pt x="389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54" name="Freeform 30"/>
          <p:cNvSpPr>
            <a:spLocks/>
          </p:cNvSpPr>
          <p:nvPr/>
        </p:nvSpPr>
        <p:spPr bwMode="auto">
          <a:xfrm>
            <a:off x="5594350" y="4038600"/>
            <a:ext cx="534988" cy="296863"/>
          </a:xfrm>
          <a:custGeom>
            <a:avLst/>
            <a:gdLst/>
            <a:ahLst/>
            <a:cxnLst>
              <a:cxn ang="0">
                <a:pos x="0" y="187"/>
              </a:cxn>
              <a:cxn ang="0">
                <a:pos x="337" y="0"/>
              </a:cxn>
            </a:cxnLst>
            <a:rect l="0" t="0" r="r" b="b"/>
            <a:pathLst>
              <a:path w="337" h="187">
                <a:moveTo>
                  <a:pt x="0" y="187"/>
                </a:moveTo>
                <a:cubicBezTo>
                  <a:pt x="0" y="187"/>
                  <a:pt x="168" y="93"/>
                  <a:pt x="337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55" name="Freeform 31"/>
          <p:cNvSpPr>
            <a:spLocks/>
          </p:cNvSpPr>
          <p:nvPr/>
        </p:nvSpPr>
        <p:spPr bwMode="auto">
          <a:xfrm>
            <a:off x="5143500" y="2827338"/>
            <a:ext cx="1139825" cy="962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31" y="112"/>
              </a:cxn>
              <a:cxn ang="0">
                <a:pos x="718" y="606"/>
              </a:cxn>
            </a:cxnLst>
            <a:rect l="0" t="0" r="r" b="b"/>
            <a:pathLst>
              <a:path w="718" h="606">
                <a:moveTo>
                  <a:pt x="0" y="0"/>
                </a:moveTo>
                <a:cubicBezTo>
                  <a:pt x="89" y="19"/>
                  <a:pt x="411" y="11"/>
                  <a:pt x="531" y="112"/>
                </a:cubicBezTo>
                <a:cubicBezTo>
                  <a:pt x="651" y="213"/>
                  <a:pt x="679" y="503"/>
                  <a:pt x="718" y="606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56" name="Freeform 32"/>
          <p:cNvSpPr>
            <a:spLocks/>
          </p:cNvSpPr>
          <p:nvPr/>
        </p:nvSpPr>
        <p:spPr bwMode="auto">
          <a:xfrm>
            <a:off x="4813300" y="1797050"/>
            <a:ext cx="1689100" cy="2122488"/>
          </a:xfrm>
          <a:custGeom>
            <a:avLst/>
            <a:gdLst/>
            <a:ahLst/>
            <a:cxnLst>
              <a:cxn ang="0">
                <a:pos x="933" y="1337"/>
              </a:cxn>
              <a:cxn ang="0">
                <a:pos x="1038" y="971"/>
              </a:cxn>
              <a:cxn ang="0">
                <a:pos x="776" y="253"/>
              </a:cxn>
              <a:cxn ang="0">
                <a:pos x="0" y="0"/>
              </a:cxn>
            </a:cxnLst>
            <a:rect l="0" t="0" r="r" b="b"/>
            <a:pathLst>
              <a:path w="1064" h="1337">
                <a:moveTo>
                  <a:pt x="933" y="1337"/>
                </a:moveTo>
                <a:cubicBezTo>
                  <a:pt x="950" y="1276"/>
                  <a:pt x="1064" y="1152"/>
                  <a:pt x="1038" y="971"/>
                </a:cubicBezTo>
                <a:cubicBezTo>
                  <a:pt x="1012" y="790"/>
                  <a:pt x="949" y="415"/>
                  <a:pt x="776" y="253"/>
                </a:cubicBezTo>
                <a:cubicBezTo>
                  <a:pt x="603" y="91"/>
                  <a:pt x="162" y="53"/>
                  <a:pt x="0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57" name="Freeform 33"/>
          <p:cNvSpPr>
            <a:spLocks/>
          </p:cNvSpPr>
          <p:nvPr/>
        </p:nvSpPr>
        <p:spPr bwMode="auto">
          <a:xfrm>
            <a:off x="4813300" y="1822450"/>
            <a:ext cx="341313" cy="1004888"/>
          </a:xfrm>
          <a:custGeom>
            <a:avLst/>
            <a:gdLst/>
            <a:ahLst/>
            <a:cxnLst>
              <a:cxn ang="0">
                <a:pos x="215" y="633"/>
              </a:cxn>
              <a:cxn ang="0">
                <a:pos x="0" y="0"/>
              </a:cxn>
            </a:cxnLst>
            <a:rect l="0" t="0" r="r" b="b"/>
            <a:pathLst>
              <a:path w="215" h="633">
                <a:moveTo>
                  <a:pt x="215" y="633"/>
                </a:moveTo>
                <a:cubicBezTo>
                  <a:pt x="179" y="528"/>
                  <a:pt x="45" y="132"/>
                  <a:pt x="0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58" name="Freeform 34"/>
          <p:cNvSpPr>
            <a:spLocks/>
          </p:cNvSpPr>
          <p:nvPr/>
        </p:nvSpPr>
        <p:spPr bwMode="auto">
          <a:xfrm>
            <a:off x="4038600" y="1822450"/>
            <a:ext cx="774700" cy="1028700"/>
          </a:xfrm>
          <a:custGeom>
            <a:avLst/>
            <a:gdLst/>
            <a:ahLst/>
            <a:cxnLst>
              <a:cxn ang="0">
                <a:pos x="0" y="648"/>
              </a:cxn>
              <a:cxn ang="0">
                <a:pos x="112" y="319"/>
              </a:cxn>
              <a:cxn ang="0">
                <a:pos x="488" y="0"/>
              </a:cxn>
            </a:cxnLst>
            <a:rect l="0" t="0" r="r" b="b"/>
            <a:pathLst>
              <a:path w="488" h="648">
                <a:moveTo>
                  <a:pt x="0" y="648"/>
                </a:moveTo>
                <a:cubicBezTo>
                  <a:pt x="19" y="593"/>
                  <a:pt x="31" y="427"/>
                  <a:pt x="112" y="319"/>
                </a:cubicBezTo>
                <a:cubicBezTo>
                  <a:pt x="193" y="211"/>
                  <a:pt x="410" y="66"/>
                  <a:pt x="488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59" name="Freeform 35"/>
          <p:cNvSpPr>
            <a:spLocks/>
          </p:cNvSpPr>
          <p:nvPr/>
        </p:nvSpPr>
        <p:spPr bwMode="auto">
          <a:xfrm>
            <a:off x="3325813" y="2911475"/>
            <a:ext cx="546100" cy="700088"/>
          </a:xfrm>
          <a:custGeom>
            <a:avLst/>
            <a:gdLst/>
            <a:ahLst/>
            <a:cxnLst>
              <a:cxn ang="0">
                <a:pos x="0" y="441"/>
              </a:cxn>
              <a:cxn ang="0">
                <a:pos x="90" y="127"/>
              </a:cxn>
              <a:cxn ang="0">
                <a:pos x="344" y="0"/>
              </a:cxn>
            </a:cxnLst>
            <a:rect l="0" t="0" r="r" b="b"/>
            <a:pathLst>
              <a:path w="344" h="441">
                <a:moveTo>
                  <a:pt x="0" y="441"/>
                </a:moveTo>
                <a:cubicBezTo>
                  <a:pt x="15" y="389"/>
                  <a:pt x="33" y="200"/>
                  <a:pt x="90" y="127"/>
                </a:cubicBezTo>
                <a:cubicBezTo>
                  <a:pt x="147" y="54"/>
                  <a:pt x="291" y="26"/>
                  <a:pt x="344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60" name="Freeform 36"/>
          <p:cNvSpPr>
            <a:spLocks/>
          </p:cNvSpPr>
          <p:nvPr/>
        </p:nvSpPr>
        <p:spPr bwMode="auto">
          <a:xfrm>
            <a:off x="3325813" y="3540125"/>
            <a:ext cx="974725" cy="82550"/>
          </a:xfrm>
          <a:custGeom>
            <a:avLst/>
            <a:gdLst/>
            <a:ahLst/>
            <a:cxnLst>
              <a:cxn ang="0">
                <a:pos x="0" y="52"/>
              </a:cxn>
              <a:cxn ang="0">
                <a:pos x="614" y="0"/>
              </a:cxn>
            </a:cxnLst>
            <a:rect l="0" t="0" r="r" b="b"/>
            <a:pathLst>
              <a:path w="614" h="52">
                <a:moveTo>
                  <a:pt x="0" y="52"/>
                </a:moveTo>
                <a:cubicBezTo>
                  <a:pt x="0" y="52"/>
                  <a:pt x="307" y="26"/>
                  <a:pt x="614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61" name="Freeform 37"/>
          <p:cNvSpPr>
            <a:spLocks/>
          </p:cNvSpPr>
          <p:nvPr/>
        </p:nvSpPr>
        <p:spPr bwMode="auto">
          <a:xfrm>
            <a:off x="3314700" y="3622675"/>
            <a:ext cx="593725" cy="736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0" y="389"/>
              </a:cxn>
              <a:cxn ang="0">
                <a:pos x="374" y="449"/>
              </a:cxn>
            </a:cxnLst>
            <a:rect l="0" t="0" r="r" b="b"/>
            <a:pathLst>
              <a:path w="374" h="464">
                <a:moveTo>
                  <a:pt x="0" y="0"/>
                </a:moveTo>
                <a:cubicBezTo>
                  <a:pt x="15" y="65"/>
                  <a:pt x="28" y="314"/>
                  <a:pt x="90" y="389"/>
                </a:cubicBezTo>
                <a:cubicBezTo>
                  <a:pt x="152" y="464"/>
                  <a:pt x="315" y="437"/>
                  <a:pt x="374" y="44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62" name="Freeform 38"/>
          <p:cNvSpPr>
            <a:spLocks/>
          </p:cNvSpPr>
          <p:nvPr/>
        </p:nvSpPr>
        <p:spPr bwMode="auto">
          <a:xfrm>
            <a:off x="3184525" y="1822450"/>
            <a:ext cx="1622425" cy="1776413"/>
          </a:xfrm>
          <a:custGeom>
            <a:avLst/>
            <a:gdLst/>
            <a:ahLst/>
            <a:cxnLst>
              <a:cxn ang="0">
                <a:pos x="82" y="1119"/>
              </a:cxn>
              <a:cxn ang="0">
                <a:pos x="157" y="259"/>
              </a:cxn>
              <a:cxn ang="0">
                <a:pos x="1022" y="0"/>
              </a:cxn>
            </a:cxnLst>
            <a:rect l="0" t="0" r="r" b="b"/>
            <a:pathLst>
              <a:path w="1022" h="1119">
                <a:moveTo>
                  <a:pt x="82" y="1119"/>
                </a:moveTo>
                <a:cubicBezTo>
                  <a:pt x="94" y="976"/>
                  <a:pt x="0" y="446"/>
                  <a:pt x="157" y="259"/>
                </a:cubicBezTo>
                <a:cubicBezTo>
                  <a:pt x="314" y="72"/>
                  <a:pt x="842" y="54"/>
                  <a:pt x="1022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63" name="Freeform 39"/>
          <p:cNvSpPr>
            <a:spLocks/>
          </p:cNvSpPr>
          <p:nvPr/>
        </p:nvSpPr>
        <p:spPr bwMode="auto">
          <a:xfrm>
            <a:off x="2233613" y="3446463"/>
            <a:ext cx="962025" cy="447675"/>
          </a:xfrm>
          <a:custGeom>
            <a:avLst/>
            <a:gdLst/>
            <a:ahLst/>
            <a:cxnLst>
              <a:cxn ang="0">
                <a:pos x="0" y="282"/>
              </a:cxn>
              <a:cxn ang="0">
                <a:pos x="277" y="36"/>
              </a:cxn>
              <a:cxn ang="0">
                <a:pos x="591" y="65"/>
              </a:cxn>
            </a:cxnLst>
            <a:rect l="0" t="0" r="r" b="b"/>
            <a:pathLst>
              <a:path w="591" h="282">
                <a:moveTo>
                  <a:pt x="0" y="282"/>
                </a:moveTo>
                <a:cubicBezTo>
                  <a:pt x="89" y="177"/>
                  <a:pt x="178" y="72"/>
                  <a:pt x="277" y="36"/>
                </a:cubicBezTo>
                <a:cubicBezTo>
                  <a:pt x="376" y="0"/>
                  <a:pt x="483" y="32"/>
                  <a:pt x="591" y="65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64" name="Rectangle 40"/>
          <p:cNvSpPr>
            <a:spLocks noChangeArrowheads="1"/>
          </p:cNvSpPr>
          <p:nvPr/>
        </p:nvSpPr>
        <p:spPr bwMode="auto">
          <a:xfrm>
            <a:off x="2259013" y="1806575"/>
            <a:ext cx="5116512" cy="4214813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65" name="Oval 41"/>
          <p:cNvSpPr>
            <a:spLocks noChangeArrowheads="1"/>
          </p:cNvSpPr>
          <p:nvPr/>
        </p:nvSpPr>
        <p:spPr bwMode="auto">
          <a:xfrm>
            <a:off x="3649663" y="4945063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66" name="Oval 42"/>
          <p:cNvSpPr>
            <a:spLocks noChangeArrowheads="1"/>
          </p:cNvSpPr>
          <p:nvPr/>
        </p:nvSpPr>
        <p:spPr bwMode="auto">
          <a:xfrm>
            <a:off x="3967163" y="4202113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67" name="Oval 43"/>
          <p:cNvSpPr>
            <a:spLocks noChangeArrowheads="1"/>
          </p:cNvSpPr>
          <p:nvPr/>
        </p:nvSpPr>
        <p:spPr bwMode="auto">
          <a:xfrm>
            <a:off x="3236913" y="3522663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68" name="Oval 44"/>
          <p:cNvSpPr>
            <a:spLocks noChangeArrowheads="1"/>
          </p:cNvSpPr>
          <p:nvPr/>
        </p:nvSpPr>
        <p:spPr bwMode="auto">
          <a:xfrm>
            <a:off x="3954463" y="2754313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69" name="Oval 45"/>
          <p:cNvSpPr>
            <a:spLocks noChangeArrowheads="1"/>
          </p:cNvSpPr>
          <p:nvPr/>
        </p:nvSpPr>
        <p:spPr bwMode="auto">
          <a:xfrm>
            <a:off x="5053013" y="2728913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70" name="Oval 46"/>
          <p:cNvSpPr>
            <a:spLocks noChangeArrowheads="1"/>
          </p:cNvSpPr>
          <p:nvPr/>
        </p:nvSpPr>
        <p:spPr bwMode="auto">
          <a:xfrm>
            <a:off x="6189663" y="3846513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71" name="Oval 47"/>
          <p:cNvSpPr>
            <a:spLocks noChangeArrowheads="1"/>
          </p:cNvSpPr>
          <p:nvPr/>
        </p:nvSpPr>
        <p:spPr bwMode="auto">
          <a:xfrm>
            <a:off x="5497513" y="4252913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72" name="Oval 48"/>
          <p:cNvSpPr>
            <a:spLocks noChangeArrowheads="1"/>
          </p:cNvSpPr>
          <p:nvPr/>
        </p:nvSpPr>
        <p:spPr bwMode="auto">
          <a:xfrm>
            <a:off x="4729163" y="4557713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73" name="Oval 49"/>
          <p:cNvSpPr>
            <a:spLocks noChangeArrowheads="1"/>
          </p:cNvSpPr>
          <p:nvPr/>
        </p:nvSpPr>
        <p:spPr bwMode="auto">
          <a:xfrm>
            <a:off x="4392613" y="3459163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74" name="Rectangle 50"/>
          <p:cNvSpPr>
            <a:spLocks noChangeArrowheads="1"/>
          </p:cNvSpPr>
          <p:nvPr/>
        </p:nvSpPr>
        <p:spPr bwMode="auto">
          <a:xfrm>
            <a:off x="7288213" y="3824288"/>
            <a:ext cx="177800" cy="177800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75" name="Freeform 51"/>
          <p:cNvSpPr>
            <a:spLocks/>
          </p:cNvSpPr>
          <p:nvPr/>
        </p:nvSpPr>
        <p:spPr bwMode="auto">
          <a:xfrm>
            <a:off x="2257425" y="3884613"/>
            <a:ext cx="1306513" cy="1263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5" y="673"/>
              </a:cxn>
              <a:cxn ang="0">
                <a:pos x="823" y="740"/>
              </a:cxn>
            </a:cxnLst>
            <a:rect l="0" t="0" r="r" b="b"/>
            <a:pathLst>
              <a:path w="823" h="796">
                <a:moveTo>
                  <a:pt x="0" y="0"/>
                </a:moveTo>
                <a:cubicBezTo>
                  <a:pt x="43" y="272"/>
                  <a:pt x="88" y="550"/>
                  <a:pt x="225" y="673"/>
                </a:cubicBezTo>
                <a:cubicBezTo>
                  <a:pt x="362" y="796"/>
                  <a:pt x="699" y="726"/>
                  <a:pt x="823" y="74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76" name="Rectangle 52"/>
          <p:cNvSpPr>
            <a:spLocks noChangeArrowheads="1"/>
          </p:cNvSpPr>
          <p:nvPr/>
        </p:nvSpPr>
        <p:spPr bwMode="auto">
          <a:xfrm>
            <a:off x="4729163" y="1717675"/>
            <a:ext cx="177800" cy="177800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77" name="Rectangle 53"/>
          <p:cNvSpPr>
            <a:spLocks noChangeArrowheads="1"/>
          </p:cNvSpPr>
          <p:nvPr/>
        </p:nvSpPr>
        <p:spPr bwMode="auto">
          <a:xfrm>
            <a:off x="4729163" y="5932488"/>
            <a:ext cx="177800" cy="177800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8278" name="Rectangle 54"/>
          <p:cNvSpPr>
            <a:spLocks noChangeArrowheads="1"/>
          </p:cNvSpPr>
          <p:nvPr/>
        </p:nvSpPr>
        <p:spPr bwMode="auto">
          <a:xfrm>
            <a:off x="2170113" y="3824288"/>
            <a:ext cx="177800" cy="177800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24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 edge labeling</a:t>
            </a:r>
          </a:p>
        </p:txBody>
      </p:sp>
      <p:grpSp>
        <p:nvGrpSpPr>
          <p:cNvPr id="305156" name="Group 4"/>
          <p:cNvGrpSpPr>
            <a:grpSpLocks/>
          </p:cNvGrpSpPr>
          <p:nvPr/>
        </p:nvGrpSpPr>
        <p:grpSpPr bwMode="auto">
          <a:xfrm>
            <a:off x="3017838" y="2473325"/>
            <a:ext cx="3600450" cy="2879725"/>
            <a:chOff x="1066" y="1253"/>
            <a:chExt cx="2268" cy="1814"/>
          </a:xfrm>
        </p:grpSpPr>
        <p:sp>
          <p:nvSpPr>
            <p:cNvPr id="305157" name="Rectangle 5"/>
            <p:cNvSpPr>
              <a:spLocks noChangeArrowheads="1"/>
            </p:cNvSpPr>
            <p:nvPr/>
          </p:nvSpPr>
          <p:spPr bwMode="auto">
            <a:xfrm>
              <a:off x="1066" y="1253"/>
              <a:ext cx="2268" cy="1814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05158" name="Rectangle 6"/>
            <p:cNvSpPr>
              <a:spLocks noChangeArrowheads="1"/>
            </p:cNvSpPr>
            <p:nvPr/>
          </p:nvSpPr>
          <p:spPr bwMode="auto">
            <a:xfrm>
              <a:off x="1066" y="2614"/>
              <a:ext cx="907" cy="453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05159" name="Rectangle 7"/>
            <p:cNvSpPr>
              <a:spLocks noChangeArrowheads="1"/>
            </p:cNvSpPr>
            <p:nvPr/>
          </p:nvSpPr>
          <p:spPr bwMode="auto">
            <a:xfrm>
              <a:off x="1066" y="1253"/>
              <a:ext cx="453" cy="1361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05160" name="Rectangle 8"/>
            <p:cNvSpPr>
              <a:spLocks noChangeArrowheads="1"/>
            </p:cNvSpPr>
            <p:nvPr/>
          </p:nvSpPr>
          <p:spPr bwMode="auto">
            <a:xfrm>
              <a:off x="1519" y="2160"/>
              <a:ext cx="454" cy="454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05161" name="Rectangle 9"/>
            <p:cNvSpPr>
              <a:spLocks noChangeArrowheads="1"/>
            </p:cNvSpPr>
            <p:nvPr/>
          </p:nvSpPr>
          <p:spPr bwMode="auto">
            <a:xfrm>
              <a:off x="1973" y="2160"/>
              <a:ext cx="453" cy="907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05162" name="Rectangle 10"/>
            <p:cNvSpPr>
              <a:spLocks noChangeArrowheads="1"/>
            </p:cNvSpPr>
            <p:nvPr/>
          </p:nvSpPr>
          <p:spPr bwMode="auto">
            <a:xfrm>
              <a:off x="2426" y="1706"/>
              <a:ext cx="454" cy="1361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05163" name="Rectangle 11"/>
            <p:cNvSpPr>
              <a:spLocks noChangeArrowheads="1"/>
            </p:cNvSpPr>
            <p:nvPr/>
          </p:nvSpPr>
          <p:spPr bwMode="auto">
            <a:xfrm>
              <a:off x="2880" y="1253"/>
              <a:ext cx="454" cy="1814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05164" name="Rectangle 12"/>
            <p:cNvSpPr>
              <a:spLocks noChangeArrowheads="1"/>
            </p:cNvSpPr>
            <p:nvPr/>
          </p:nvSpPr>
          <p:spPr bwMode="auto">
            <a:xfrm>
              <a:off x="1519" y="1706"/>
              <a:ext cx="907" cy="454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05165" name="Rectangle 13"/>
            <p:cNvSpPr>
              <a:spLocks noChangeArrowheads="1"/>
            </p:cNvSpPr>
            <p:nvPr/>
          </p:nvSpPr>
          <p:spPr bwMode="auto">
            <a:xfrm>
              <a:off x="1973" y="1253"/>
              <a:ext cx="907" cy="453"/>
            </a:xfrm>
            <a:prstGeom prst="rect">
              <a:avLst/>
            </a:prstGeom>
            <a:noFill/>
            <a:ln w="2857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05166" name="Freeform 14"/>
          <p:cNvSpPr>
            <a:spLocks/>
          </p:cNvSpPr>
          <p:nvPr/>
        </p:nvSpPr>
        <p:spPr bwMode="auto">
          <a:xfrm>
            <a:off x="3181350" y="3765550"/>
            <a:ext cx="560388" cy="1271588"/>
          </a:xfrm>
          <a:custGeom>
            <a:avLst/>
            <a:gdLst/>
            <a:ahLst/>
            <a:cxnLst>
              <a:cxn ang="0">
                <a:pos x="353" y="801"/>
              </a:cxn>
              <a:cxn ang="0">
                <a:pos x="99" y="599"/>
              </a:cxn>
              <a:cxn ang="0">
                <a:pos x="9" y="322"/>
              </a:cxn>
              <a:cxn ang="0">
                <a:pos x="46" y="0"/>
              </a:cxn>
            </a:cxnLst>
            <a:rect l="0" t="0" r="r" b="b"/>
            <a:pathLst>
              <a:path w="353" h="801">
                <a:moveTo>
                  <a:pt x="353" y="801"/>
                </a:moveTo>
                <a:cubicBezTo>
                  <a:pt x="311" y="767"/>
                  <a:pt x="156" y="679"/>
                  <a:pt x="99" y="599"/>
                </a:cubicBezTo>
                <a:cubicBezTo>
                  <a:pt x="42" y="519"/>
                  <a:pt x="18" y="422"/>
                  <a:pt x="9" y="322"/>
                </a:cubicBezTo>
                <a:cubicBezTo>
                  <a:pt x="0" y="222"/>
                  <a:pt x="38" y="67"/>
                  <a:pt x="46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67" name="Freeform 15"/>
          <p:cNvSpPr>
            <a:spLocks/>
          </p:cNvSpPr>
          <p:nvPr/>
        </p:nvSpPr>
        <p:spPr bwMode="auto">
          <a:xfrm>
            <a:off x="3730625" y="4443413"/>
            <a:ext cx="355600" cy="593725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187" y="224"/>
              </a:cxn>
              <a:cxn ang="0">
                <a:pos x="224" y="0"/>
              </a:cxn>
            </a:cxnLst>
            <a:rect l="0" t="0" r="r" b="b"/>
            <a:pathLst>
              <a:path w="224" h="374">
                <a:moveTo>
                  <a:pt x="0" y="374"/>
                </a:moveTo>
                <a:cubicBezTo>
                  <a:pt x="75" y="330"/>
                  <a:pt x="150" y="286"/>
                  <a:pt x="187" y="224"/>
                </a:cubicBezTo>
                <a:cubicBezTo>
                  <a:pt x="224" y="162"/>
                  <a:pt x="224" y="81"/>
                  <a:pt x="224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68" name="Freeform 16"/>
          <p:cNvSpPr>
            <a:spLocks/>
          </p:cNvSpPr>
          <p:nvPr/>
        </p:nvSpPr>
        <p:spPr bwMode="auto">
          <a:xfrm>
            <a:off x="5286375" y="2970213"/>
            <a:ext cx="549275" cy="1365250"/>
          </a:xfrm>
          <a:custGeom>
            <a:avLst/>
            <a:gdLst/>
            <a:ahLst/>
            <a:cxnLst>
              <a:cxn ang="0">
                <a:pos x="194" y="860"/>
              </a:cxn>
              <a:cxn ang="0">
                <a:pos x="314" y="449"/>
              </a:cxn>
              <a:cxn ang="0">
                <a:pos x="0" y="0"/>
              </a:cxn>
            </a:cxnLst>
            <a:rect l="0" t="0" r="r" b="b"/>
            <a:pathLst>
              <a:path w="346" h="860">
                <a:moveTo>
                  <a:pt x="194" y="860"/>
                </a:moveTo>
                <a:cubicBezTo>
                  <a:pt x="214" y="791"/>
                  <a:pt x="346" y="592"/>
                  <a:pt x="314" y="449"/>
                </a:cubicBezTo>
                <a:cubicBezTo>
                  <a:pt x="282" y="306"/>
                  <a:pt x="65" y="94"/>
                  <a:pt x="0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69" name="Freeform 17"/>
          <p:cNvSpPr>
            <a:spLocks/>
          </p:cNvSpPr>
          <p:nvPr/>
        </p:nvSpPr>
        <p:spPr bwMode="auto">
          <a:xfrm>
            <a:off x="3741738" y="4846638"/>
            <a:ext cx="1057275" cy="304800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464" y="172"/>
              </a:cxn>
              <a:cxn ang="0">
                <a:pos x="666" y="0"/>
              </a:cxn>
            </a:cxnLst>
            <a:rect l="0" t="0" r="r" b="b"/>
            <a:pathLst>
              <a:path w="666" h="192">
                <a:moveTo>
                  <a:pt x="0" y="120"/>
                </a:moveTo>
                <a:cubicBezTo>
                  <a:pt x="77" y="129"/>
                  <a:pt x="353" y="192"/>
                  <a:pt x="464" y="172"/>
                </a:cubicBezTo>
                <a:cubicBezTo>
                  <a:pt x="575" y="152"/>
                  <a:pt x="624" y="36"/>
                  <a:pt x="666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70" name="Freeform 18"/>
          <p:cNvSpPr>
            <a:spLocks/>
          </p:cNvSpPr>
          <p:nvPr/>
        </p:nvSpPr>
        <p:spPr bwMode="auto">
          <a:xfrm>
            <a:off x="4122738" y="3028950"/>
            <a:ext cx="342900" cy="534988"/>
          </a:xfrm>
          <a:custGeom>
            <a:avLst/>
            <a:gdLst/>
            <a:ahLst/>
            <a:cxnLst>
              <a:cxn ang="0">
                <a:pos x="216" y="337"/>
              </a:cxn>
              <a:cxn ang="0">
                <a:pos x="0" y="0"/>
              </a:cxn>
            </a:cxnLst>
            <a:rect l="0" t="0" r="r" b="b"/>
            <a:pathLst>
              <a:path w="216" h="337">
                <a:moveTo>
                  <a:pt x="216" y="337"/>
                </a:moveTo>
                <a:cubicBezTo>
                  <a:pt x="216" y="337"/>
                  <a:pt x="108" y="168"/>
                  <a:pt x="0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71" name="Freeform 19"/>
          <p:cNvSpPr>
            <a:spLocks/>
          </p:cNvSpPr>
          <p:nvPr/>
        </p:nvSpPr>
        <p:spPr bwMode="auto">
          <a:xfrm>
            <a:off x="4465638" y="3563938"/>
            <a:ext cx="1141412" cy="617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" y="97"/>
              </a:cxn>
              <a:cxn ang="0">
                <a:pos x="719" y="389"/>
              </a:cxn>
            </a:cxnLst>
            <a:rect l="0" t="0" r="r" b="b"/>
            <a:pathLst>
              <a:path w="719" h="389">
                <a:moveTo>
                  <a:pt x="0" y="0"/>
                </a:moveTo>
                <a:cubicBezTo>
                  <a:pt x="96" y="16"/>
                  <a:pt x="456" y="32"/>
                  <a:pt x="576" y="97"/>
                </a:cubicBezTo>
                <a:cubicBezTo>
                  <a:pt x="696" y="162"/>
                  <a:pt x="689" y="328"/>
                  <a:pt x="719" y="3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72" name="Freeform 20"/>
          <p:cNvSpPr>
            <a:spLocks/>
          </p:cNvSpPr>
          <p:nvPr/>
        </p:nvSpPr>
        <p:spPr bwMode="auto">
          <a:xfrm>
            <a:off x="6283325" y="3919538"/>
            <a:ext cx="938213" cy="12700"/>
          </a:xfrm>
          <a:custGeom>
            <a:avLst/>
            <a:gdLst/>
            <a:ahLst/>
            <a:cxnLst>
              <a:cxn ang="0">
                <a:pos x="0" y="8"/>
              </a:cxn>
              <a:cxn ang="0">
                <a:pos x="591" y="0"/>
              </a:cxn>
            </a:cxnLst>
            <a:rect l="0" t="0" r="r" b="b"/>
            <a:pathLst>
              <a:path w="591" h="8">
                <a:moveTo>
                  <a:pt x="0" y="8"/>
                </a:moveTo>
                <a:cubicBezTo>
                  <a:pt x="0" y="8"/>
                  <a:pt x="295" y="4"/>
                  <a:pt x="591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73" name="Freeform 21"/>
          <p:cNvSpPr>
            <a:spLocks/>
          </p:cNvSpPr>
          <p:nvPr/>
        </p:nvSpPr>
        <p:spPr bwMode="auto">
          <a:xfrm>
            <a:off x="4051300" y="4287838"/>
            <a:ext cx="593725" cy="273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4" y="172"/>
              </a:cxn>
            </a:cxnLst>
            <a:rect l="0" t="0" r="r" b="b"/>
            <a:pathLst>
              <a:path w="374" h="172">
                <a:moveTo>
                  <a:pt x="0" y="0"/>
                </a:moveTo>
                <a:cubicBezTo>
                  <a:pt x="62" y="29"/>
                  <a:pt x="296" y="136"/>
                  <a:pt x="374" y="172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74" name="Freeform 22"/>
          <p:cNvSpPr>
            <a:spLocks/>
          </p:cNvSpPr>
          <p:nvPr/>
        </p:nvSpPr>
        <p:spPr bwMode="auto">
          <a:xfrm>
            <a:off x="4062413" y="3694113"/>
            <a:ext cx="344487" cy="606425"/>
          </a:xfrm>
          <a:custGeom>
            <a:avLst/>
            <a:gdLst/>
            <a:ahLst/>
            <a:cxnLst>
              <a:cxn ang="0">
                <a:pos x="0" y="382"/>
              </a:cxn>
              <a:cxn ang="0">
                <a:pos x="217" y="0"/>
              </a:cxn>
            </a:cxnLst>
            <a:rect l="0" t="0" r="r" b="b"/>
            <a:pathLst>
              <a:path w="217" h="382">
                <a:moveTo>
                  <a:pt x="0" y="382"/>
                </a:moveTo>
                <a:cubicBezTo>
                  <a:pt x="35" y="318"/>
                  <a:pt x="172" y="80"/>
                  <a:pt x="217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75" name="Freeform 23"/>
          <p:cNvSpPr>
            <a:spLocks/>
          </p:cNvSpPr>
          <p:nvPr/>
        </p:nvSpPr>
        <p:spPr bwMode="auto">
          <a:xfrm>
            <a:off x="4597400" y="3706813"/>
            <a:ext cx="225425" cy="938212"/>
          </a:xfrm>
          <a:custGeom>
            <a:avLst/>
            <a:gdLst/>
            <a:ahLst/>
            <a:cxnLst>
              <a:cxn ang="0">
                <a:pos x="142" y="591"/>
              </a:cxn>
              <a:cxn ang="0">
                <a:pos x="0" y="0"/>
              </a:cxn>
            </a:cxnLst>
            <a:rect l="0" t="0" r="r" b="b"/>
            <a:pathLst>
              <a:path w="142" h="591">
                <a:moveTo>
                  <a:pt x="142" y="591"/>
                </a:moveTo>
                <a:cubicBezTo>
                  <a:pt x="118" y="493"/>
                  <a:pt x="30" y="123"/>
                  <a:pt x="0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76" name="Freeform 24"/>
          <p:cNvSpPr>
            <a:spLocks/>
          </p:cNvSpPr>
          <p:nvPr/>
        </p:nvSpPr>
        <p:spPr bwMode="auto">
          <a:xfrm>
            <a:off x="4051300" y="2816225"/>
            <a:ext cx="938213" cy="34925"/>
          </a:xfrm>
          <a:custGeom>
            <a:avLst/>
            <a:gdLst/>
            <a:ahLst/>
            <a:cxnLst>
              <a:cxn ang="0">
                <a:pos x="0" y="22"/>
              </a:cxn>
              <a:cxn ang="0">
                <a:pos x="591" y="0"/>
              </a:cxn>
            </a:cxnLst>
            <a:rect l="0" t="0" r="r" b="b"/>
            <a:pathLst>
              <a:path w="591" h="22">
                <a:moveTo>
                  <a:pt x="0" y="22"/>
                </a:moveTo>
                <a:cubicBezTo>
                  <a:pt x="0" y="22"/>
                  <a:pt x="295" y="11"/>
                  <a:pt x="591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77" name="Freeform 25"/>
          <p:cNvSpPr>
            <a:spLocks/>
          </p:cNvSpPr>
          <p:nvPr/>
        </p:nvSpPr>
        <p:spPr bwMode="auto">
          <a:xfrm>
            <a:off x="4478338" y="2957513"/>
            <a:ext cx="558800" cy="606425"/>
          </a:xfrm>
          <a:custGeom>
            <a:avLst/>
            <a:gdLst/>
            <a:ahLst/>
            <a:cxnLst>
              <a:cxn ang="0">
                <a:pos x="0" y="382"/>
              </a:cxn>
              <a:cxn ang="0">
                <a:pos x="352" y="0"/>
              </a:cxn>
            </a:cxnLst>
            <a:rect l="0" t="0" r="r" b="b"/>
            <a:pathLst>
              <a:path w="352" h="382">
                <a:moveTo>
                  <a:pt x="0" y="382"/>
                </a:moveTo>
                <a:cubicBezTo>
                  <a:pt x="0" y="382"/>
                  <a:pt x="176" y="191"/>
                  <a:pt x="352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78" name="Freeform 26"/>
          <p:cNvSpPr>
            <a:spLocks/>
          </p:cNvSpPr>
          <p:nvPr/>
        </p:nvSpPr>
        <p:spPr bwMode="auto">
          <a:xfrm>
            <a:off x="4822825" y="4419600"/>
            <a:ext cx="617538" cy="225425"/>
          </a:xfrm>
          <a:custGeom>
            <a:avLst/>
            <a:gdLst/>
            <a:ahLst/>
            <a:cxnLst>
              <a:cxn ang="0">
                <a:pos x="0" y="142"/>
              </a:cxn>
              <a:cxn ang="0">
                <a:pos x="389" y="0"/>
              </a:cxn>
            </a:cxnLst>
            <a:rect l="0" t="0" r="r" b="b"/>
            <a:pathLst>
              <a:path w="389" h="142">
                <a:moveTo>
                  <a:pt x="0" y="142"/>
                </a:moveTo>
                <a:cubicBezTo>
                  <a:pt x="0" y="142"/>
                  <a:pt x="194" y="71"/>
                  <a:pt x="389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79" name="Freeform 27"/>
          <p:cNvSpPr>
            <a:spLocks/>
          </p:cNvSpPr>
          <p:nvPr/>
        </p:nvSpPr>
        <p:spPr bwMode="auto">
          <a:xfrm>
            <a:off x="5594350" y="4038600"/>
            <a:ext cx="534988" cy="296863"/>
          </a:xfrm>
          <a:custGeom>
            <a:avLst/>
            <a:gdLst/>
            <a:ahLst/>
            <a:cxnLst>
              <a:cxn ang="0">
                <a:pos x="0" y="187"/>
              </a:cxn>
              <a:cxn ang="0">
                <a:pos x="337" y="0"/>
              </a:cxn>
            </a:cxnLst>
            <a:rect l="0" t="0" r="r" b="b"/>
            <a:pathLst>
              <a:path w="337" h="187">
                <a:moveTo>
                  <a:pt x="0" y="187"/>
                </a:moveTo>
                <a:cubicBezTo>
                  <a:pt x="0" y="187"/>
                  <a:pt x="168" y="93"/>
                  <a:pt x="337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80" name="Freeform 28"/>
          <p:cNvSpPr>
            <a:spLocks/>
          </p:cNvSpPr>
          <p:nvPr/>
        </p:nvSpPr>
        <p:spPr bwMode="auto">
          <a:xfrm>
            <a:off x="5143500" y="2827338"/>
            <a:ext cx="1139825" cy="962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31" y="112"/>
              </a:cxn>
              <a:cxn ang="0">
                <a:pos x="718" y="606"/>
              </a:cxn>
            </a:cxnLst>
            <a:rect l="0" t="0" r="r" b="b"/>
            <a:pathLst>
              <a:path w="718" h="606">
                <a:moveTo>
                  <a:pt x="0" y="0"/>
                </a:moveTo>
                <a:cubicBezTo>
                  <a:pt x="89" y="19"/>
                  <a:pt x="411" y="11"/>
                  <a:pt x="531" y="112"/>
                </a:cubicBezTo>
                <a:cubicBezTo>
                  <a:pt x="651" y="213"/>
                  <a:pt x="679" y="503"/>
                  <a:pt x="718" y="606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81" name="Freeform 29"/>
          <p:cNvSpPr>
            <a:spLocks/>
          </p:cNvSpPr>
          <p:nvPr/>
        </p:nvSpPr>
        <p:spPr bwMode="auto">
          <a:xfrm>
            <a:off x="5000625" y="1889125"/>
            <a:ext cx="1501775" cy="2030413"/>
          </a:xfrm>
          <a:custGeom>
            <a:avLst/>
            <a:gdLst/>
            <a:ahLst/>
            <a:cxnLst>
              <a:cxn ang="0">
                <a:pos x="815" y="1279"/>
              </a:cxn>
              <a:cxn ang="0">
                <a:pos x="920" y="913"/>
              </a:cxn>
              <a:cxn ang="0">
                <a:pos x="658" y="195"/>
              </a:cxn>
              <a:cxn ang="0">
                <a:pos x="0" y="0"/>
              </a:cxn>
            </a:cxnLst>
            <a:rect l="0" t="0" r="r" b="b"/>
            <a:pathLst>
              <a:path w="946" h="1279">
                <a:moveTo>
                  <a:pt x="815" y="1279"/>
                </a:moveTo>
                <a:cubicBezTo>
                  <a:pt x="832" y="1218"/>
                  <a:pt x="946" y="1094"/>
                  <a:pt x="920" y="913"/>
                </a:cubicBezTo>
                <a:cubicBezTo>
                  <a:pt x="894" y="732"/>
                  <a:pt x="811" y="347"/>
                  <a:pt x="658" y="195"/>
                </a:cubicBezTo>
                <a:cubicBezTo>
                  <a:pt x="505" y="43"/>
                  <a:pt x="137" y="41"/>
                  <a:pt x="0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82" name="Freeform 30"/>
          <p:cNvSpPr>
            <a:spLocks/>
          </p:cNvSpPr>
          <p:nvPr/>
        </p:nvSpPr>
        <p:spPr bwMode="auto">
          <a:xfrm>
            <a:off x="4905375" y="1973263"/>
            <a:ext cx="249238" cy="854075"/>
          </a:xfrm>
          <a:custGeom>
            <a:avLst/>
            <a:gdLst/>
            <a:ahLst/>
            <a:cxnLst>
              <a:cxn ang="0">
                <a:pos x="157" y="538"/>
              </a:cxn>
              <a:cxn ang="0">
                <a:pos x="0" y="0"/>
              </a:cxn>
            </a:cxnLst>
            <a:rect l="0" t="0" r="r" b="b"/>
            <a:pathLst>
              <a:path w="157" h="538">
                <a:moveTo>
                  <a:pt x="157" y="538"/>
                </a:moveTo>
                <a:cubicBezTo>
                  <a:pt x="157" y="538"/>
                  <a:pt x="78" y="269"/>
                  <a:pt x="0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83" name="Freeform 31"/>
          <p:cNvSpPr>
            <a:spLocks/>
          </p:cNvSpPr>
          <p:nvPr/>
        </p:nvSpPr>
        <p:spPr bwMode="auto">
          <a:xfrm>
            <a:off x="4038600" y="1936750"/>
            <a:ext cx="630238" cy="914400"/>
          </a:xfrm>
          <a:custGeom>
            <a:avLst/>
            <a:gdLst/>
            <a:ahLst/>
            <a:cxnLst>
              <a:cxn ang="0">
                <a:pos x="0" y="576"/>
              </a:cxn>
              <a:cxn ang="0">
                <a:pos x="112" y="247"/>
              </a:cxn>
              <a:cxn ang="0">
                <a:pos x="397" y="0"/>
              </a:cxn>
            </a:cxnLst>
            <a:rect l="0" t="0" r="r" b="b"/>
            <a:pathLst>
              <a:path w="397" h="576">
                <a:moveTo>
                  <a:pt x="0" y="576"/>
                </a:moveTo>
                <a:cubicBezTo>
                  <a:pt x="19" y="521"/>
                  <a:pt x="46" y="343"/>
                  <a:pt x="112" y="247"/>
                </a:cubicBezTo>
                <a:cubicBezTo>
                  <a:pt x="178" y="151"/>
                  <a:pt x="338" y="51"/>
                  <a:pt x="397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84" name="Freeform 32"/>
          <p:cNvSpPr>
            <a:spLocks/>
          </p:cNvSpPr>
          <p:nvPr/>
        </p:nvSpPr>
        <p:spPr bwMode="auto">
          <a:xfrm>
            <a:off x="3325813" y="2911475"/>
            <a:ext cx="546100" cy="700088"/>
          </a:xfrm>
          <a:custGeom>
            <a:avLst/>
            <a:gdLst/>
            <a:ahLst/>
            <a:cxnLst>
              <a:cxn ang="0">
                <a:pos x="0" y="441"/>
              </a:cxn>
              <a:cxn ang="0">
                <a:pos x="90" y="127"/>
              </a:cxn>
              <a:cxn ang="0">
                <a:pos x="344" y="0"/>
              </a:cxn>
            </a:cxnLst>
            <a:rect l="0" t="0" r="r" b="b"/>
            <a:pathLst>
              <a:path w="344" h="441">
                <a:moveTo>
                  <a:pt x="0" y="441"/>
                </a:moveTo>
                <a:cubicBezTo>
                  <a:pt x="15" y="389"/>
                  <a:pt x="33" y="200"/>
                  <a:pt x="90" y="127"/>
                </a:cubicBezTo>
                <a:cubicBezTo>
                  <a:pt x="147" y="54"/>
                  <a:pt x="291" y="26"/>
                  <a:pt x="344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85" name="Freeform 33"/>
          <p:cNvSpPr>
            <a:spLocks/>
          </p:cNvSpPr>
          <p:nvPr/>
        </p:nvSpPr>
        <p:spPr bwMode="auto">
          <a:xfrm>
            <a:off x="3325813" y="3540125"/>
            <a:ext cx="974725" cy="82550"/>
          </a:xfrm>
          <a:custGeom>
            <a:avLst/>
            <a:gdLst/>
            <a:ahLst/>
            <a:cxnLst>
              <a:cxn ang="0">
                <a:pos x="0" y="52"/>
              </a:cxn>
              <a:cxn ang="0">
                <a:pos x="614" y="0"/>
              </a:cxn>
            </a:cxnLst>
            <a:rect l="0" t="0" r="r" b="b"/>
            <a:pathLst>
              <a:path w="614" h="52">
                <a:moveTo>
                  <a:pt x="0" y="52"/>
                </a:moveTo>
                <a:cubicBezTo>
                  <a:pt x="0" y="52"/>
                  <a:pt x="307" y="26"/>
                  <a:pt x="614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86" name="Freeform 34"/>
          <p:cNvSpPr>
            <a:spLocks/>
          </p:cNvSpPr>
          <p:nvPr/>
        </p:nvSpPr>
        <p:spPr bwMode="auto">
          <a:xfrm>
            <a:off x="3314700" y="3622675"/>
            <a:ext cx="593725" cy="736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0" y="389"/>
              </a:cxn>
              <a:cxn ang="0">
                <a:pos x="374" y="449"/>
              </a:cxn>
            </a:cxnLst>
            <a:rect l="0" t="0" r="r" b="b"/>
            <a:pathLst>
              <a:path w="374" h="464">
                <a:moveTo>
                  <a:pt x="0" y="0"/>
                </a:moveTo>
                <a:cubicBezTo>
                  <a:pt x="15" y="65"/>
                  <a:pt x="28" y="314"/>
                  <a:pt x="90" y="389"/>
                </a:cubicBezTo>
                <a:cubicBezTo>
                  <a:pt x="152" y="464"/>
                  <a:pt x="315" y="437"/>
                  <a:pt x="374" y="44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87" name="Freeform 35"/>
          <p:cNvSpPr>
            <a:spLocks/>
          </p:cNvSpPr>
          <p:nvPr/>
        </p:nvSpPr>
        <p:spPr bwMode="auto">
          <a:xfrm>
            <a:off x="3222625" y="1889125"/>
            <a:ext cx="1362075" cy="1709738"/>
          </a:xfrm>
          <a:custGeom>
            <a:avLst/>
            <a:gdLst/>
            <a:ahLst/>
            <a:cxnLst>
              <a:cxn ang="0">
                <a:pos x="58" y="1077"/>
              </a:cxn>
              <a:cxn ang="0">
                <a:pos x="133" y="217"/>
              </a:cxn>
              <a:cxn ang="0">
                <a:pos x="858" y="0"/>
              </a:cxn>
            </a:cxnLst>
            <a:rect l="0" t="0" r="r" b="b"/>
            <a:pathLst>
              <a:path w="858" h="1077">
                <a:moveTo>
                  <a:pt x="58" y="1077"/>
                </a:moveTo>
                <a:cubicBezTo>
                  <a:pt x="70" y="934"/>
                  <a:pt x="0" y="396"/>
                  <a:pt x="133" y="217"/>
                </a:cubicBezTo>
                <a:cubicBezTo>
                  <a:pt x="266" y="38"/>
                  <a:pt x="707" y="45"/>
                  <a:pt x="858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88" name="Freeform 36"/>
          <p:cNvSpPr>
            <a:spLocks/>
          </p:cNvSpPr>
          <p:nvPr/>
        </p:nvSpPr>
        <p:spPr bwMode="auto">
          <a:xfrm>
            <a:off x="2233613" y="3446463"/>
            <a:ext cx="962025" cy="447675"/>
          </a:xfrm>
          <a:custGeom>
            <a:avLst/>
            <a:gdLst/>
            <a:ahLst/>
            <a:cxnLst>
              <a:cxn ang="0">
                <a:pos x="0" y="282"/>
              </a:cxn>
              <a:cxn ang="0">
                <a:pos x="277" y="36"/>
              </a:cxn>
              <a:cxn ang="0">
                <a:pos x="591" y="65"/>
              </a:cxn>
            </a:cxnLst>
            <a:rect l="0" t="0" r="r" b="b"/>
            <a:pathLst>
              <a:path w="591" h="282">
                <a:moveTo>
                  <a:pt x="0" y="282"/>
                </a:moveTo>
                <a:cubicBezTo>
                  <a:pt x="89" y="177"/>
                  <a:pt x="178" y="72"/>
                  <a:pt x="277" y="36"/>
                </a:cubicBezTo>
                <a:cubicBezTo>
                  <a:pt x="376" y="0"/>
                  <a:pt x="483" y="32"/>
                  <a:pt x="591" y="65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89" name="Rectangle 37"/>
          <p:cNvSpPr>
            <a:spLocks noChangeArrowheads="1"/>
          </p:cNvSpPr>
          <p:nvPr/>
        </p:nvSpPr>
        <p:spPr bwMode="auto">
          <a:xfrm>
            <a:off x="2259013" y="1806575"/>
            <a:ext cx="5116512" cy="4214813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90" name="Oval 38"/>
          <p:cNvSpPr>
            <a:spLocks noChangeArrowheads="1"/>
          </p:cNvSpPr>
          <p:nvPr/>
        </p:nvSpPr>
        <p:spPr bwMode="auto">
          <a:xfrm>
            <a:off x="3649663" y="4945063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91" name="Oval 39"/>
          <p:cNvSpPr>
            <a:spLocks noChangeArrowheads="1"/>
          </p:cNvSpPr>
          <p:nvPr/>
        </p:nvSpPr>
        <p:spPr bwMode="auto">
          <a:xfrm>
            <a:off x="3967163" y="4202113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92" name="Oval 40"/>
          <p:cNvSpPr>
            <a:spLocks noChangeArrowheads="1"/>
          </p:cNvSpPr>
          <p:nvPr/>
        </p:nvSpPr>
        <p:spPr bwMode="auto">
          <a:xfrm>
            <a:off x="3236913" y="3522663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93" name="Oval 41"/>
          <p:cNvSpPr>
            <a:spLocks noChangeArrowheads="1"/>
          </p:cNvSpPr>
          <p:nvPr/>
        </p:nvSpPr>
        <p:spPr bwMode="auto">
          <a:xfrm>
            <a:off x="3954463" y="2754313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94" name="Oval 42"/>
          <p:cNvSpPr>
            <a:spLocks noChangeArrowheads="1"/>
          </p:cNvSpPr>
          <p:nvPr/>
        </p:nvSpPr>
        <p:spPr bwMode="auto">
          <a:xfrm>
            <a:off x="5053013" y="2728913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95" name="Oval 43"/>
          <p:cNvSpPr>
            <a:spLocks noChangeArrowheads="1"/>
          </p:cNvSpPr>
          <p:nvPr/>
        </p:nvSpPr>
        <p:spPr bwMode="auto">
          <a:xfrm>
            <a:off x="6189663" y="3846513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96" name="Oval 44"/>
          <p:cNvSpPr>
            <a:spLocks noChangeArrowheads="1"/>
          </p:cNvSpPr>
          <p:nvPr/>
        </p:nvSpPr>
        <p:spPr bwMode="auto">
          <a:xfrm>
            <a:off x="5497513" y="4252913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97" name="Oval 45"/>
          <p:cNvSpPr>
            <a:spLocks noChangeArrowheads="1"/>
          </p:cNvSpPr>
          <p:nvPr/>
        </p:nvSpPr>
        <p:spPr bwMode="auto">
          <a:xfrm>
            <a:off x="4729163" y="4557713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98" name="Oval 46"/>
          <p:cNvSpPr>
            <a:spLocks noChangeArrowheads="1"/>
          </p:cNvSpPr>
          <p:nvPr/>
        </p:nvSpPr>
        <p:spPr bwMode="auto">
          <a:xfrm>
            <a:off x="4392613" y="3459163"/>
            <a:ext cx="190500" cy="190500"/>
          </a:xfrm>
          <a:prstGeom prst="ellipse">
            <a:avLst/>
          </a:prstGeom>
          <a:solidFill>
            <a:srgbClr val="B2B2B2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199" name="Rectangle 47"/>
          <p:cNvSpPr>
            <a:spLocks noChangeArrowheads="1"/>
          </p:cNvSpPr>
          <p:nvPr/>
        </p:nvSpPr>
        <p:spPr bwMode="auto">
          <a:xfrm>
            <a:off x="7288213" y="3824288"/>
            <a:ext cx="177800" cy="177800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200" name="Freeform 48"/>
          <p:cNvSpPr>
            <a:spLocks/>
          </p:cNvSpPr>
          <p:nvPr/>
        </p:nvSpPr>
        <p:spPr bwMode="auto">
          <a:xfrm>
            <a:off x="3629025" y="5226050"/>
            <a:ext cx="1181100" cy="795338"/>
          </a:xfrm>
          <a:custGeom>
            <a:avLst/>
            <a:gdLst/>
            <a:ahLst/>
            <a:cxnLst>
              <a:cxn ang="0">
                <a:pos x="744" y="501"/>
              </a:cxn>
              <a:cxn ang="0">
                <a:pos x="116" y="277"/>
              </a:cxn>
              <a:cxn ang="0">
                <a:pos x="49" y="0"/>
              </a:cxn>
            </a:cxnLst>
            <a:rect l="0" t="0" r="r" b="b"/>
            <a:pathLst>
              <a:path w="744" h="501">
                <a:moveTo>
                  <a:pt x="744" y="501"/>
                </a:moveTo>
                <a:cubicBezTo>
                  <a:pt x="488" y="431"/>
                  <a:pt x="232" y="361"/>
                  <a:pt x="116" y="277"/>
                </a:cubicBezTo>
                <a:cubicBezTo>
                  <a:pt x="0" y="193"/>
                  <a:pt x="24" y="96"/>
                  <a:pt x="49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201" name="Freeform 49"/>
          <p:cNvSpPr>
            <a:spLocks/>
          </p:cNvSpPr>
          <p:nvPr/>
        </p:nvSpPr>
        <p:spPr bwMode="auto">
          <a:xfrm>
            <a:off x="4822825" y="4905375"/>
            <a:ext cx="11113" cy="1139825"/>
          </a:xfrm>
          <a:custGeom>
            <a:avLst/>
            <a:gdLst/>
            <a:ahLst/>
            <a:cxnLst>
              <a:cxn ang="0">
                <a:pos x="0" y="718"/>
              </a:cxn>
              <a:cxn ang="0">
                <a:pos x="7" y="0"/>
              </a:cxn>
            </a:cxnLst>
            <a:rect l="0" t="0" r="r" b="b"/>
            <a:pathLst>
              <a:path w="7" h="718">
                <a:moveTo>
                  <a:pt x="0" y="718"/>
                </a:moveTo>
                <a:cubicBezTo>
                  <a:pt x="0" y="718"/>
                  <a:pt x="3" y="359"/>
                  <a:pt x="7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202" name="Freeform 50"/>
          <p:cNvSpPr>
            <a:spLocks/>
          </p:cNvSpPr>
          <p:nvPr/>
        </p:nvSpPr>
        <p:spPr bwMode="auto">
          <a:xfrm>
            <a:off x="4846638" y="4549775"/>
            <a:ext cx="771525" cy="1460500"/>
          </a:xfrm>
          <a:custGeom>
            <a:avLst/>
            <a:gdLst/>
            <a:ahLst/>
            <a:cxnLst>
              <a:cxn ang="0">
                <a:pos x="0" y="920"/>
              </a:cxn>
              <a:cxn ang="0">
                <a:pos x="389" y="651"/>
              </a:cxn>
              <a:cxn ang="0">
                <a:pos x="486" y="0"/>
              </a:cxn>
            </a:cxnLst>
            <a:rect l="0" t="0" r="r" b="b"/>
            <a:pathLst>
              <a:path w="486" h="920">
                <a:moveTo>
                  <a:pt x="0" y="920"/>
                </a:moveTo>
                <a:cubicBezTo>
                  <a:pt x="65" y="875"/>
                  <a:pt x="308" y="804"/>
                  <a:pt x="389" y="651"/>
                </a:cubicBezTo>
                <a:cubicBezTo>
                  <a:pt x="470" y="498"/>
                  <a:pt x="466" y="136"/>
                  <a:pt x="486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203" name="Freeform 51"/>
          <p:cNvSpPr>
            <a:spLocks/>
          </p:cNvSpPr>
          <p:nvPr/>
        </p:nvSpPr>
        <p:spPr bwMode="auto">
          <a:xfrm>
            <a:off x="4810125" y="4122738"/>
            <a:ext cx="1565275" cy="1887537"/>
          </a:xfrm>
          <a:custGeom>
            <a:avLst/>
            <a:gdLst/>
            <a:ahLst/>
            <a:cxnLst>
              <a:cxn ang="0">
                <a:pos x="0" y="1189"/>
              </a:cxn>
              <a:cxn ang="0">
                <a:pos x="831" y="920"/>
              </a:cxn>
              <a:cxn ang="0">
                <a:pos x="928" y="0"/>
              </a:cxn>
            </a:cxnLst>
            <a:rect l="0" t="0" r="r" b="b"/>
            <a:pathLst>
              <a:path w="986" h="1189">
                <a:moveTo>
                  <a:pt x="0" y="1189"/>
                </a:moveTo>
                <a:cubicBezTo>
                  <a:pt x="138" y="1144"/>
                  <a:pt x="676" y="1118"/>
                  <a:pt x="831" y="920"/>
                </a:cubicBezTo>
                <a:cubicBezTo>
                  <a:pt x="986" y="722"/>
                  <a:pt x="908" y="192"/>
                  <a:pt x="928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204" name="Freeform 52"/>
          <p:cNvSpPr>
            <a:spLocks/>
          </p:cNvSpPr>
          <p:nvPr/>
        </p:nvSpPr>
        <p:spPr bwMode="auto">
          <a:xfrm>
            <a:off x="2257425" y="3884613"/>
            <a:ext cx="1306513" cy="1263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5" y="673"/>
              </a:cxn>
              <a:cxn ang="0">
                <a:pos x="823" y="740"/>
              </a:cxn>
            </a:cxnLst>
            <a:rect l="0" t="0" r="r" b="b"/>
            <a:pathLst>
              <a:path w="823" h="796">
                <a:moveTo>
                  <a:pt x="0" y="0"/>
                </a:moveTo>
                <a:cubicBezTo>
                  <a:pt x="43" y="272"/>
                  <a:pt x="88" y="550"/>
                  <a:pt x="225" y="673"/>
                </a:cubicBezTo>
                <a:cubicBezTo>
                  <a:pt x="362" y="796"/>
                  <a:pt x="699" y="726"/>
                  <a:pt x="823" y="74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205" name="Rectangle 53"/>
          <p:cNvSpPr>
            <a:spLocks noChangeArrowheads="1"/>
          </p:cNvSpPr>
          <p:nvPr/>
        </p:nvSpPr>
        <p:spPr bwMode="auto">
          <a:xfrm>
            <a:off x="4729163" y="1717675"/>
            <a:ext cx="177800" cy="177800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206" name="Rectangle 54"/>
          <p:cNvSpPr>
            <a:spLocks noChangeArrowheads="1"/>
          </p:cNvSpPr>
          <p:nvPr/>
        </p:nvSpPr>
        <p:spPr bwMode="auto">
          <a:xfrm>
            <a:off x="4729163" y="5932488"/>
            <a:ext cx="177800" cy="177800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207" name="Rectangle 55"/>
          <p:cNvSpPr>
            <a:spLocks noChangeArrowheads="1"/>
          </p:cNvSpPr>
          <p:nvPr/>
        </p:nvSpPr>
        <p:spPr bwMode="auto">
          <a:xfrm>
            <a:off x="2170113" y="3824288"/>
            <a:ext cx="177800" cy="177800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5208" name="Rectangle 56"/>
          <p:cNvSpPr>
            <a:spLocks noChangeArrowheads="1"/>
          </p:cNvSpPr>
          <p:nvPr/>
        </p:nvSpPr>
        <p:spPr bwMode="auto">
          <a:xfrm>
            <a:off x="1284288" y="2124075"/>
            <a:ext cx="6575425" cy="1044575"/>
          </a:xfrm>
          <a:prstGeom prst="rect">
            <a:avLst/>
          </a:prstGeom>
          <a:solidFill>
            <a:schemeClr val="accent1"/>
          </a:solidFill>
          <a:ln w="38100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20000"/>
              </a:spcBef>
              <a:buClr>
                <a:schemeClr val="bg2"/>
              </a:buClr>
              <a:buSzPct val="90000"/>
              <a:buFont typeface="Wingdings" pitchFamily="2" charset="2"/>
              <a:buNone/>
            </a:pPr>
            <a:r>
              <a:rPr lang="en-US" sz="2000">
                <a:solidFill>
                  <a:srgbClr val="FFFF00"/>
                </a:solidFill>
              </a:rPr>
              <a:t>[Kant and He ’97]</a:t>
            </a:r>
            <a:br>
              <a:rPr lang="en-US" sz="2000">
                <a:solidFill>
                  <a:srgbClr val="FFFF00"/>
                </a:solidFill>
              </a:rPr>
            </a:br>
            <a:r>
              <a:rPr lang="en-US" sz="2000">
                <a:solidFill>
                  <a:srgbClr val="FFFF00"/>
                </a:solidFill>
              </a:rPr>
              <a:t>	</a:t>
            </a:r>
            <a:r>
              <a:rPr lang="en-US" sz="2000">
                <a:solidFill>
                  <a:schemeClr val="bg1"/>
                </a:solidFill>
              </a:rPr>
              <a:t>Every regular edge labeling uniquely defines an 	equivalence class of rectangular duals.</a:t>
            </a:r>
          </a:p>
        </p:txBody>
      </p:sp>
    </p:spTree>
    <p:extLst>
      <p:ext uri="{BB962C8B-B14F-4D97-AF65-F5344CB8AC3E}">
        <p14:creationId xmlns:p14="http://schemas.microsoft.com/office/powerpoint/2010/main" val="25153194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20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Title 1"/>
          <p:cNvSpPr>
            <a:spLocks noGrp="1"/>
          </p:cNvSpPr>
          <p:nvPr>
            <p:ph type="title" idx="4294967295"/>
          </p:nvPr>
        </p:nvSpPr>
        <p:spPr/>
        <p:txBody>
          <a:bodyPr lIns="91440" tIns="45720" rIns="91440" bIns="45720"/>
          <a:lstStyle/>
          <a:p>
            <a:r>
              <a:rPr lang="en-US"/>
              <a:t>Layouts that are not one-sided …</a:t>
            </a:r>
            <a:endParaRPr lang="nl-NL"/>
          </a:p>
        </p:txBody>
      </p:sp>
      <p:sp>
        <p:nvSpPr>
          <p:cNvPr id="92" name="TextBox 44"/>
          <p:cNvSpPr txBox="1">
            <a:spLocks noChangeArrowheads="1"/>
          </p:cNvSpPr>
          <p:nvPr/>
        </p:nvSpPr>
        <p:spPr bwMode="auto">
          <a:xfrm>
            <a:off x="1208088" y="5462588"/>
            <a:ext cx="6686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/>
              <a:t>search for regular edge labelings without these patterns…</a:t>
            </a:r>
            <a:endParaRPr lang="nl-NL" sz="2000" i="1"/>
          </a:p>
        </p:txBody>
      </p:sp>
      <p:grpSp>
        <p:nvGrpSpPr>
          <p:cNvPr id="294990" name="Group 78"/>
          <p:cNvGrpSpPr>
            <a:grpSpLocks/>
          </p:cNvGrpSpPr>
          <p:nvPr/>
        </p:nvGrpSpPr>
        <p:grpSpPr bwMode="auto">
          <a:xfrm>
            <a:off x="1644650" y="1679575"/>
            <a:ext cx="2479675" cy="3289300"/>
            <a:chOff x="1036" y="1058"/>
            <a:chExt cx="1562" cy="2072"/>
          </a:xfrm>
        </p:grpSpPr>
        <p:sp>
          <p:nvSpPr>
            <p:cNvPr id="294966" name="Rectangle 54"/>
            <p:cNvSpPr>
              <a:spLocks noChangeArrowheads="1"/>
            </p:cNvSpPr>
            <p:nvPr/>
          </p:nvSpPr>
          <p:spPr bwMode="auto">
            <a:xfrm>
              <a:off x="1264" y="1286"/>
              <a:ext cx="794" cy="110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965" name="Rectangle 53"/>
            <p:cNvSpPr>
              <a:spLocks noChangeArrowheads="1"/>
            </p:cNvSpPr>
            <p:nvPr/>
          </p:nvSpPr>
          <p:spPr bwMode="auto">
            <a:xfrm>
              <a:off x="2058" y="1768"/>
              <a:ext cx="539" cy="136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961" name="Rectangle 49"/>
            <p:cNvSpPr>
              <a:spLocks noChangeArrowheads="1"/>
            </p:cNvSpPr>
            <p:nvPr/>
          </p:nvSpPr>
          <p:spPr bwMode="auto">
            <a:xfrm>
              <a:off x="1036" y="1058"/>
              <a:ext cx="1562" cy="207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962" name="Rectangle 50"/>
            <p:cNvSpPr>
              <a:spLocks noChangeArrowheads="1"/>
            </p:cNvSpPr>
            <p:nvPr/>
          </p:nvSpPr>
          <p:spPr bwMode="auto">
            <a:xfrm>
              <a:off x="1037" y="1059"/>
              <a:ext cx="227" cy="133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963" name="Rectangle 51"/>
            <p:cNvSpPr>
              <a:spLocks noChangeArrowheads="1"/>
            </p:cNvSpPr>
            <p:nvPr/>
          </p:nvSpPr>
          <p:spPr bwMode="auto">
            <a:xfrm>
              <a:off x="1264" y="1059"/>
              <a:ext cx="1333" cy="22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964" name="Rectangle 52"/>
            <p:cNvSpPr>
              <a:spLocks noChangeArrowheads="1"/>
            </p:cNvSpPr>
            <p:nvPr/>
          </p:nvSpPr>
          <p:spPr bwMode="auto">
            <a:xfrm>
              <a:off x="2058" y="1286"/>
              <a:ext cx="539" cy="48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967" name="Rectangle 55"/>
            <p:cNvSpPr>
              <a:spLocks noChangeArrowheads="1"/>
            </p:cNvSpPr>
            <p:nvPr/>
          </p:nvSpPr>
          <p:spPr bwMode="auto">
            <a:xfrm>
              <a:off x="1037" y="2392"/>
              <a:ext cx="170" cy="73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968" name="Rectangle 56"/>
            <p:cNvSpPr>
              <a:spLocks noChangeArrowheads="1"/>
            </p:cNvSpPr>
            <p:nvPr/>
          </p:nvSpPr>
          <p:spPr bwMode="auto">
            <a:xfrm>
              <a:off x="1207" y="2392"/>
              <a:ext cx="227" cy="73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6" name="Rounded Rectangle 85"/>
          <p:cNvSpPr>
            <a:spLocks noChangeArrowheads="1"/>
          </p:cNvSpPr>
          <p:nvPr/>
        </p:nvSpPr>
        <p:spPr bwMode="auto">
          <a:xfrm>
            <a:off x="2960688" y="2501900"/>
            <a:ext cx="674687" cy="1566863"/>
          </a:xfrm>
          <a:prstGeom prst="roundRect">
            <a:avLst>
              <a:gd name="adj" fmla="val 16667"/>
            </a:avLst>
          </a:prstGeom>
          <a:solidFill>
            <a:srgbClr val="7B7B7B">
              <a:alpha val="50000"/>
            </a:srgbClr>
          </a:solidFill>
          <a:ln w="25400" algn="ctr">
            <a:solidFill>
              <a:schemeClr val="folHlink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nl-NL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85" name="Rounded Rectangle 84"/>
          <p:cNvSpPr>
            <a:spLocks noChangeArrowheads="1"/>
          </p:cNvSpPr>
          <p:nvPr/>
        </p:nvSpPr>
        <p:spPr bwMode="auto">
          <a:xfrm>
            <a:off x="1751013" y="3467100"/>
            <a:ext cx="395287" cy="658813"/>
          </a:xfrm>
          <a:prstGeom prst="roundRect">
            <a:avLst>
              <a:gd name="adj" fmla="val 16667"/>
            </a:avLst>
          </a:prstGeom>
          <a:solidFill>
            <a:srgbClr val="7B7B7B">
              <a:alpha val="50000"/>
            </a:srgbClr>
          </a:solidFill>
          <a:ln w="25400" algn="ctr">
            <a:solidFill>
              <a:schemeClr val="folHlink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nl-NL" dirty="0">
              <a:solidFill>
                <a:schemeClr val="lt1"/>
              </a:solidFill>
              <a:latin typeface="+mn-lt"/>
            </a:endParaRPr>
          </a:p>
        </p:txBody>
      </p:sp>
      <p:grpSp>
        <p:nvGrpSpPr>
          <p:cNvPr id="294989" name="Group 77"/>
          <p:cNvGrpSpPr>
            <a:grpSpLocks/>
          </p:cNvGrpSpPr>
          <p:nvPr/>
        </p:nvGrpSpPr>
        <p:grpSpPr bwMode="auto">
          <a:xfrm>
            <a:off x="5610225" y="3527425"/>
            <a:ext cx="1217613" cy="1227138"/>
            <a:chOff x="3534" y="2222"/>
            <a:chExt cx="767" cy="773"/>
          </a:xfrm>
        </p:grpSpPr>
        <p:sp>
          <p:nvSpPr>
            <p:cNvPr id="53" name="Rounded Rectangle 52"/>
            <p:cNvSpPr>
              <a:spLocks noChangeArrowheads="1"/>
            </p:cNvSpPr>
            <p:nvPr/>
          </p:nvSpPr>
          <p:spPr bwMode="auto">
            <a:xfrm>
              <a:off x="3534" y="2222"/>
              <a:ext cx="767" cy="773"/>
            </a:xfrm>
            <a:prstGeom prst="roundRect">
              <a:avLst>
                <a:gd name="adj" fmla="val 16667"/>
              </a:avLst>
            </a:prstGeom>
            <a:solidFill>
              <a:srgbClr val="7B7B7B">
                <a:alpha val="50000"/>
              </a:srgbClr>
            </a:solidFill>
            <a:ln w="25400" algn="ctr">
              <a:solidFill>
                <a:schemeClr val="folHlink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nl-NL" dirty="0">
                <a:solidFill>
                  <a:schemeClr val="lt1"/>
                </a:solidFill>
                <a:latin typeface="+mn-lt"/>
              </a:endParaRPr>
            </a:p>
          </p:txBody>
        </p:sp>
        <p:cxnSp>
          <p:nvCxnSpPr>
            <p:cNvPr id="71" name="Straight Connector 70"/>
            <p:cNvCxnSpPr>
              <a:cxnSpLocks noChangeShapeType="1"/>
            </p:cNvCxnSpPr>
            <p:nvPr/>
          </p:nvCxnSpPr>
          <p:spPr bwMode="auto">
            <a:xfrm>
              <a:off x="3614" y="2593"/>
              <a:ext cx="664" cy="1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" name="Straight Connector 71"/>
            <p:cNvCxnSpPr>
              <a:cxnSpLocks noChangeShapeType="1"/>
            </p:cNvCxnSpPr>
            <p:nvPr/>
          </p:nvCxnSpPr>
          <p:spPr bwMode="auto">
            <a:xfrm>
              <a:off x="3929" y="2590"/>
              <a:ext cx="0" cy="312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3" name="Straight Connector 72"/>
            <p:cNvCxnSpPr>
              <a:cxnSpLocks noChangeShapeType="1"/>
            </p:cNvCxnSpPr>
            <p:nvPr/>
          </p:nvCxnSpPr>
          <p:spPr bwMode="auto">
            <a:xfrm>
              <a:off x="3821" y="2278"/>
              <a:ext cx="0" cy="315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4974" name="Oval 62"/>
            <p:cNvSpPr>
              <a:spLocks noChangeArrowheads="1"/>
            </p:cNvSpPr>
            <p:nvPr/>
          </p:nvSpPr>
          <p:spPr bwMode="auto">
            <a:xfrm>
              <a:off x="4127" y="2307"/>
              <a:ext cx="120" cy="120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4977" name="Freeform 65"/>
            <p:cNvSpPr>
              <a:spLocks/>
            </p:cNvSpPr>
            <p:nvPr/>
          </p:nvSpPr>
          <p:spPr bwMode="auto">
            <a:xfrm>
              <a:off x="3672" y="2790"/>
              <a:ext cx="424" cy="4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24" y="0"/>
                </a:cxn>
              </a:cxnLst>
              <a:rect l="0" t="0" r="r" b="b"/>
              <a:pathLst>
                <a:path w="424" h="4">
                  <a:moveTo>
                    <a:pt x="0" y="4"/>
                  </a:moveTo>
                  <a:cubicBezTo>
                    <a:pt x="71" y="3"/>
                    <a:pt x="336" y="1"/>
                    <a:pt x="424" y="0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4978" name="Freeform 66"/>
            <p:cNvSpPr>
              <a:spLocks/>
            </p:cNvSpPr>
            <p:nvPr/>
          </p:nvSpPr>
          <p:spPr bwMode="auto">
            <a:xfrm>
              <a:off x="4184" y="2462"/>
              <a:ext cx="4" cy="336"/>
            </a:xfrm>
            <a:custGeom>
              <a:avLst/>
              <a:gdLst/>
              <a:ahLst/>
              <a:cxnLst>
                <a:cxn ang="0">
                  <a:pos x="4" y="336"/>
                </a:cxn>
                <a:cxn ang="0">
                  <a:pos x="0" y="0"/>
                </a:cxn>
              </a:cxnLst>
              <a:rect l="0" t="0" r="r" b="b"/>
              <a:pathLst>
                <a:path w="4" h="336">
                  <a:moveTo>
                    <a:pt x="4" y="336"/>
                  </a:moveTo>
                  <a:cubicBezTo>
                    <a:pt x="3" y="280"/>
                    <a:pt x="1" y="70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4980" name="Freeform 68"/>
            <p:cNvSpPr>
              <a:spLocks/>
            </p:cNvSpPr>
            <p:nvPr/>
          </p:nvSpPr>
          <p:spPr bwMode="auto">
            <a:xfrm>
              <a:off x="3672" y="2364"/>
              <a:ext cx="424" cy="4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24" y="0"/>
                </a:cxn>
              </a:cxnLst>
              <a:rect l="0" t="0" r="r" b="b"/>
              <a:pathLst>
                <a:path w="424" h="4">
                  <a:moveTo>
                    <a:pt x="0" y="4"/>
                  </a:moveTo>
                  <a:cubicBezTo>
                    <a:pt x="71" y="3"/>
                    <a:pt x="336" y="1"/>
                    <a:pt x="424" y="0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4973" name="Oval 61"/>
            <p:cNvSpPr>
              <a:spLocks noChangeArrowheads="1"/>
            </p:cNvSpPr>
            <p:nvPr/>
          </p:nvSpPr>
          <p:spPr bwMode="auto">
            <a:xfrm>
              <a:off x="3617" y="2307"/>
              <a:ext cx="120" cy="120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4984" name="Freeform 72"/>
            <p:cNvSpPr>
              <a:spLocks/>
            </p:cNvSpPr>
            <p:nvPr/>
          </p:nvSpPr>
          <p:spPr bwMode="auto">
            <a:xfrm>
              <a:off x="3674" y="2462"/>
              <a:ext cx="4" cy="336"/>
            </a:xfrm>
            <a:custGeom>
              <a:avLst/>
              <a:gdLst/>
              <a:ahLst/>
              <a:cxnLst>
                <a:cxn ang="0">
                  <a:pos x="4" y="336"/>
                </a:cxn>
                <a:cxn ang="0">
                  <a:pos x="0" y="0"/>
                </a:cxn>
              </a:cxnLst>
              <a:rect l="0" t="0" r="r" b="b"/>
              <a:pathLst>
                <a:path w="4" h="336">
                  <a:moveTo>
                    <a:pt x="4" y="336"/>
                  </a:moveTo>
                  <a:cubicBezTo>
                    <a:pt x="3" y="280"/>
                    <a:pt x="1" y="70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4985" name="Freeform 73"/>
            <p:cNvSpPr>
              <a:spLocks/>
            </p:cNvSpPr>
            <p:nvPr/>
          </p:nvSpPr>
          <p:spPr bwMode="auto">
            <a:xfrm>
              <a:off x="3676" y="2438"/>
              <a:ext cx="436" cy="360"/>
            </a:xfrm>
            <a:custGeom>
              <a:avLst/>
              <a:gdLst/>
              <a:ahLst/>
              <a:cxnLst>
                <a:cxn ang="0">
                  <a:pos x="0" y="360"/>
                </a:cxn>
                <a:cxn ang="0">
                  <a:pos x="436" y="0"/>
                </a:cxn>
              </a:cxnLst>
              <a:rect l="0" t="0" r="r" b="b"/>
              <a:pathLst>
                <a:path w="436" h="360">
                  <a:moveTo>
                    <a:pt x="0" y="360"/>
                  </a:moveTo>
                  <a:cubicBezTo>
                    <a:pt x="73" y="300"/>
                    <a:pt x="345" y="75"/>
                    <a:pt x="436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4976" name="Oval 64"/>
            <p:cNvSpPr>
              <a:spLocks noChangeArrowheads="1"/>
            </p:cNvSpPr>
            <p:nvPr/>
          </p:nvSpPr>
          <p:spPr bwMode="auto">
            <a:xfrm>
              <a:off x="4127" y="2732"/>
              <a:ext cx="120" cy="120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4975" name="Oval 63"/>
            <p:cNvSpPr>
              <a:spLocks noChangeArrowheads="1"/>
            </p:cNvSpPr>
            <p:nvPr/>
          </p:nvSpPr>
          <p:spPr bwMode="auto">
            <a:xfrm>
              <a:off x="3617" y="2732"/>
              <a:ext cx="120" cy="120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94988" name="Group 76"/>
          <p:cNvGrpSpPr>
            <a:grpSpLocks/>
          </p:cNvGrpSpPr>
          <p:nvPr/>
        </p:nvGrpSpPr>
        <p:grpSpPr bwMode="auto">
          <a:xfrm>
            <a:off x="5592763" y="1885950"/>
            <a:ext cx="1217612" cy="1225550"/>
            <a:chOff x="3523" y="1188"/>
            <a:chExt cx="767" cy="772"/>
          </a:xfrm>
        </p:grpSpPr>
        <p:sp>
          <p:nvSpPr>
            <p:cNvPr id="84" name="Rounded Rectangle 83"/>
            <p:cNvSpPr>
              <a:spLocks noChangeArrowheads="1"/>
            </p:cNvSpPr>
            <p:nvPr/>
          </p:nvSpPr>
          <p:spPr bwMode="auto">
            <a:xfrm>
              <a:off x="3523" y="1188"/>
              <a:ext cx="767" cy="772"/>
            </a:xfrm>
            <a:prstGeom prst="roundRect">
              <a:avLst>
                <a:gd name="adj" fmla="val 16667"/>
              </a:avLst>
            </a:prstGeom>
            <a:solidFill>
              <a:srgbClr val="7B7B7B">
                <a:alpha val="50000"/>
              </a:srgbClr>
            </a:solidFill>
            <a:ln w="25400" algn="ctr">
              <a:solidFill>
                <a:schemeClr val="folHlink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nl-NL" dirty="0">
                <a:solidFill>
                  <a:schemeClr val="lt1"/>
                </a:solidFill>
                <a:latin typeface="+mn-lt"/>
              </a:endParaRPr>
            </a:p>
          </p:txBody>
        </p:sp>
        <p:cxnSp>
          <p:nvCxnSpPr>
            <p:cNvPr id="58" name="Straight Connector 57"/>
            <p:cNvCxnSpPr>
              <a:cxnSpLocks noChangeShapeType="1"/>
            </p:cNvCxnSpPr>
            <p:nvPr/>
          </p:nvCxnSpPr>
          <p:spPr bwMode="auto">
            <a:xfrm rot="5400000">
              <a:off x="3537" y="1584"/>
              <a:ext cx="717" cy="1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9" name="Straight Connector 58"/>
            <p:cNvCxnSpPr>
              <a:cxnSpLocks noChangeShapeType="1"/>
            </p:cNvCxnSpPr>
            <p:nvPr/>
          </p:nvCxnSpPr>
          <p:spPr bwMode="auto">
            <a:xfrm>
              <a:off x="3895" y="1695"/>
              <a:ext cx="290" cy="1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0" name="Straight Connector 59"/>
            <p:cNvCxnSpPr>
              <a:cxnSpLocks noChangeShapeType="1"/>
            </p:cNvCxnSpPr>
            <p:nvPr/>
          </p:nvCxnSpPr>
          <p:spPr bwMode="auto">
            <a:xfrm>
              <a:off x="3589" y="1541"/>
              <a:ext cx="312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4971" name="Oval 59"/>
            <p:cNvSpPr>
              <a:spLocks noChangeArrowheads="1"/>
            </p:cNvSpPr>
            <p:nvPr/>
          </p:nvSpPr>
          <p:spPr bwMode="auto">
            <a:xfrm>
              <a:off x="4036" y="1400"/>
              <a:ext cx="120" cy="120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4981" name="Freeform 69"/>
            <p:cNvSpPr>
              <a:spLocks/>
            </p:cNvSpPr>
            <p:nvPr/>
          </p:nvSpPr>
          <p:spPr bwMode="auto">
            <a:xfrm>
              <a:off x="3708" y="1514"/>
              <a:ext cx="308" cy="200"/>
            </a:xfrm>
            <a:custGeom>
              <a:avLst/>
              <a:gdLst/>
              <a:ahLst/>
              <a:cxnLst>
                <a:cxn ang="0">
                  <a:pos x="0" y="200"/>
                </a:cxn>
                <a:cxn ang="0">
                  <a:pos x="308" y="0"/>
                </a:cxn>
              </a:cxnLst>
              <a:rect l="0" t="0" r="r" b="b"/>
              <a:pathLst>
                <a:path w="308" h="200">
                  <a:moveTo>
                    <a:pt x="0" y="200"/>
                  </a:moveTo>
                  <a:cubicBezTo>
                    <a:pt x="51" y="167"/>
                    <a:pt x="244" y="42"/>
                    <a:pt x="308" y="0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4982" name="Freeform 70"/>
            <p:cNvSpPr>
              <a:spLocks/>
            </p:cNvSpPr>
            <p:nvPr/>
          </p:nvSpPr>
          <p:spPr bwMode="auto">
            <a:xfrm>
              <a:off x="3704" y="1722"/>
              <a:ext cx="292" cy="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2" y="84"/>
                </a:cxn>
              </a:cxnLst>
              <a:rect l="0" t="0" r="r" b="b"/>
              <a:pathLst>
                <a:path w="292" h="84">
                  <a:moveTo>
                    <a:pt x="0" y="0"/>
                  </a:moveTo>
                  <a:cubicBezTo>
                    <a:pt x="49" y="14"/>
                    <a:pt x="231" y="67"/>
                    <a:pt x="292" y="84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4983" name="Freeform 71"/>
            <p:cNvSpPr>
              <a:spLocks/>
            </p:cNvSpPr>
            <p:nvPr/>
          </p:nvSpPr>
          <p:spPr bwMode="auto">
            <a:xfrm>
              <a:off x="3700" y="1314"/>
              <a:ext cx="308" cy="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8" y="92"/>
                </a:cxn>
              </a:cxnLst>
              <a:rect l="0" t="0" r="r" b="b"/>
              <a:pathLst>
                <a:path w="308" h="92">
                  <a:moveTo>
                    <a:pt x="0" y="0"/>
                  </a:moveTo>
                  <a:cubicBezTo>
                    <a:pt x="51" y="15"/>
                    <a:pt x="244" y="73"/>
                    <a:pt x="308" y="92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4986" name="Freeform 74"/>
            <p:cNvSpPr>
              <a:spLocks/>
            </p:cNvSpPr>
            <p:nvPr/>
          </p:nvSpPr>
          <p:spPr bwMode="auto">
            <a:xfrm>
              <a:off x="4096" y="1562"/>
              <a:ext cx="3" cy="259"/>
            </a:xfrm>
            <a:custGeom>
              <a:avLst/>
              <a:gdLst/>
              <a:ahLst/>
              <a:cxnLst>
                <a:cxn ang="0">
                  <a:pos x="3" y="259"/>
                </a:cxn>
                <a:cxn ang="0">
                  <a:pos x="0" y="0"/>
                </a:cxn>
              </a:cxnLst>
              <a:rect l="0" t="0" r="r" b="b"/>
              <a:pathLst>
                <a:path w="3" h="259">
                  <a:moveTo>
                    <a:pt x="3" y="259"/>
                  </a:moveTo>
                  <a:cubicBezTo>
                    <a:pt x="3" y="216"/>
                    <a:pt x="1" y="54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4987" name="Freeform 75"/>
            <p:cNvSpPr>
              <a:spLocks/>
            </p:cNvSpPr>
            <p:nvPr/>
          </p:nvSpPr>
          <p:spPr bwMode="auto">
            <a:xfrm>
              <a:off x="3700" y="1402"/>
              <a:ext cx="4" cy="316"/>
            </a:xfrm>
            <a:custGeom>
              <a:avLst/>
              <a:gdLst/>
              <a:ahLst/>
              <a:cxnLst>
                <a:cxn ang="0">
                  <a:pos x="4" y="316"/>
                </a:cxn>
                <a:cxn ang="0">
                  <a:pos x="0" y="0"/>
                </a:cxn>
              </a:cxnLst>
              <a:rect l="0" t="0" r="r" b="b"/>
              <a:pathLst>
                <a:path w="4" h="316">
                  <a:moveTo>
                    <a:pt x="4" y="316"/>
                  </a:moveTo>
                  <a:cubicBezTo>
                    <a:pt x="3" y="263"/>
                    <a:pt x="1" y="66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4959" name="Oval 47"/>
            <p:cNvSpPr>
              <a:spLocks noChangeArrowheads="1"/>
            </p:cNvSpPr>
            <p:nvPr/>
          </p:nvSpPr>
          <p:spPr bwMode="auto">
            <a:xfrm>
              <a:off x="3645" y="1655"/>
              <a:ext cx="120" cy="120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4970" name="Oval 58"/>
            <p:cNvSpPr>
              <a:spLocks noChangeArrowheads="1"/>
            </p:cNvSpPr>
            <p:nvPr/>
          </p:nvSpPr>
          <p:spPr bwMode="auto">
            <a:xfrm>
              <a:off x="3645" y="1258"/>
              <a:ext cx="120" cy="120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4972" name="Oval 60"/>
            <p:cNvSpPr>
              <a:spLocks noChangeArrowheads="1"/>
            </p:cNvSpPr>
            <p:nvPr/>
          </p:nvSpPr>
          <p:spPr bwMode="auto">
            <a:xfrm>
              <a:off x="4036" y="1768"/>
              <a:ext cx="120" cy="120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610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4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4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86" grpId="0" animBg="1"/>
      <p:bldP spid="8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Title 1"/>
          <p:cNvSpPr>
            <a:spLocks noGrp="1"/>
          </p:cNvSpPr>
          <p:nvPr>
            <p:ph type="title" idx="4294967295"/>
          </p:nvPr>
        </p:nvSpPr>
        <p:spPr/>
        <p:txBody>
          <a:bodyPr lIns="91440" tIns="45720" rIns="91440" bIns="45720"/>
          <a:lstStyle/>
          <a:p>
            <a:r>
              <a:rPr lang="en-US"/>
              <a:t>Distributive lattice of RELs</a:t>
            </a:r>
            <a:endParaRPr lang="nl-NL"/>
          </a:p>
        </p:txBody>
      </p:sp>
      <p:pic>
        <p:nvPicPr>
          <p:cNvPr id="295984" name="Picture 9" descr="8layouts-compact-thi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213" y="906463"/>
            <a:ext cx="4794250" cy="587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985" name="Rectangle 103"/>
          <p:cNvSpPr>
            <a:spLocks noChangeArrowheads="1"/>
          </p:cNvSpPr>
          <p:nvPr/>
        </p:nvSpPr>
        <p:spPr bwMode="auto">
          <a:xfrm>
            <a:off x="190500" y="6303963"/>
            <a:ext cx="1284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[Fusy ’05]</a:t>
            </a:r>
            <a:endParaRPr lang="nl-NL" sz="2000">
              <a:solidFill>
                <a:schemeClr val="accent1"/>
              </a:solidFill>
            </a:endParaRPr>
          </a:p>
        </p:txBody>
      </p:sp>
      <p:grpSp>
        <p:nvGrpSpPr>
          <p:cNvPr id="296043" name="Group 107"/>
          <p:cNvGrpSpPr>
            <a:grpSpLocks/>
          </p:cNvGrpSpPr>
          <p:nvPr/>
        </p:nvGrpSpPr>
        <p:grpSpPr bwMode="auto">
          <a:xfrm>
            <a:off x="5608638" y="1854200"/>
            <a:ext cx="3013075" cy="3148013"/>
            <a:chOff x="3334" y="1168"/>
            <a:chExt cx="1898" cy="1983"/>
          </a:xfrm>
        </p:grpSpPr>
        <p:sp>
          <p:nvSpPr>
            <p:cNvPr id="295986" name="Rectangle 50"/>
            <p:cNvSpPr>
              <a:spLocks noChangeArrowheads="1"/>
            </p:cNvSpPr>
            <p:nvPr/>
          </p:nvSpPr>
          <p:spPr bwMode="auto">
            <a:xfrm>
              <a:off x="3390" y="1224"/>
              <a:ext cx="1786" cy="1872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6006" name="Line 70"/>
            <p:cNvSpPr>
              <a:spLocks noChangeShapeType="1"/>
            </p:cNvSpPr>
            <p:nvPr/>
          </p:nvSpPr>
          <p:spPr bwMode="auto">
            <a:xfrm flipV="1">
              <a:off x="3389" y="1593"/>
              <a:ext cx="483" cy="5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07" name="Line 71"/>
            <p:cNvSpPr>
              <a:spLocks noChangeShapeType="1"/>
            </p:cNvSpPr>
            <p:nvPr/>
          </p:nvSpPr>
          <p:spPr bwMode="auto">
            <a:xfrm flipV="1">
              <a:off x="3872" y="1224"/>
              <a:ext cx="397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08" name="Line 72"/>
            <p:cNvSpPr>
              <a:spLocks noChangeShapeType="1"/>
            </p:cNvSpPr>
            <p:nvPr/>
          </p:nvSpPr>
          <p:spPr bwMode="auto">
            <a:xfrm>
              <a:off x="4269" y="1224"/>
              <a:ext cx="28" cy="39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16" name="Line 80"/>
            <p:cNvSpPr>
              <a:spLocks noChangeShapeType="1"/>
            </p:cNvSpPr>
            <p:nvPr/>
          </p:nvSpPr>
          <p:spPr bwMode="auto">
            <a:xfrm>
              <a:off x="4269" y="1224"/>
              <a:ext cx="567" cy="5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17" name="Line 81"/>
            <p:cNvSpPr>
              <a:spLocks noChangeShapeType="1"/>
            </p:cNvSpPr>
            <p:nvPr/>
          </p:nvSpPr>
          <p:spPr bwMode="auto">
            <a:xfrm>
              <a:off x="4836" y="1763"/>
              <a:ext cx="340" cy="3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18" name="Freeform 82"/>
            <p:cNvSpPr>
              <a:spLocks/>
            </p:cNvSpPr>
            <p:nvPr/>
          </p:nvSpPr>
          <p:spPr bwMode="auto">
            <a:xfrm>
              <a:off x="4848" y="2132"/>
              <a:ext cx="328" cy="424"/>
            </a:xfrm>
            <a:custGeom>
              <a:avLst/>
              <a:gdLst/>
              <a:ahLst/>
              <a:cxnLst>
                <a:cxn ang="0">
                  <a:pos x="328" y="0"/>
                </a:cxn>
                <a:cxn ang="0">
                  <a:pos x="0" y="424"/>
                </a:cxn>
              </a:cxnLst>
              <a:rect l="0" t="0" r="r" b="b"/>
              <a:pathLst>
                <a:path w="328" h="424">
                  <a:moveTo>
                    <a:pt x="328" y="0"/>
                  </a:moveTo>
                  <a:lnTo>
                    <a:pt x="0" y="424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19" name="Line 83"/>
            <p:cNvSpPr>
              <a:spLocks noChangeShapeType="1"/>
            </p:cNvSpPr>
            <p:nvPr/>
          </p:nvSpPr>
          <p:spPr bwMode="auto">
            <a:xfrm>
              <a:off x="3390" y="2132"/>
              <a:ext cx="482" cy="5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20" name="Line 84"/>
            <p:cNvSpPr>
              <a:spLocks noChangeShapeType="1"/>
            </p:cNvSpPr>
            <p:nvPr/>
          </p:nvSpPr>
          <p:spPr bwMode="auto">
            <a:xfrm>
              <a:off x="3872" y="2670"/>
              <a:ext cx="397" cy="4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21" name="Line 85"/>
            <p:cNvSpPr>
              <a:spLocks noChangeShapeType="1"/>
            </p:cNvSpPr>
            <p:nvPr/>
          </p:nvSpPr>
          <p:spPr bwMode="auto">
            <a:xfrm flipV="1">
              <a:off x="4269" y="2557"/>
              <a:ext cx="567" cy="5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27" name="Line 91"/>
            <p:cNvSpPr>
              <a:spLocks noChangeShapeType="1"/>
            </p:cNvSpPr>
            <p:nvPr/>
          </p:nvSpPr>
          <p:spPr bwMode="auto">
            <a:xfrm>
              <a:off x="3390" y="2132"/>
              <a:ext cx="4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28" name="Line 92"/>
            <p:cNvSpPr>
              <a:spLocks noChangeShapeType="1"/>
            </p:cNvSpPr>
            <p:nvPr/>
          </p:nvSpPr>
          <p:spPr bwMode="auto">
            <a:xfrm flipV="1">
              <a:off x="4269" y="2642"/>
              <a:ext cx="28" cy="4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29" name="Line 93"/>
            <p:cNvSpPr>
              <a:spLocks noChangeShapeType="1"/>
            </p:cNvSpPr>
            <p:nvPr/>
          </p:nvSpPr>
          <p:spPr bwMode="auto">
            <a:xfrm>
              <a:off x="4808" y="1735"/>
              <a:ext cx="28" cy="8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30" name="Line 94"/>
            <p:cNvSpPr>
              <a:spLocks noChangeShapeType="1"/>
            </p:cNvSpPr>
            <p:nvPr/>
          </p:nvSpPr>
          <p:spPr bwMode="auto">
            <a:xfrm flipH="1" flipV="1">
              <a:off x="4524" y="2103"/>
              <a:ext cx="312" cy="4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31" name="Line 95"/>
            <p:cNvSpPr>
              <a:spLocks noChangeShapeType="1"/>
            </p:cNvSpPr>
            <p:nvPr/>
          </p:nvSpPr>
          <p:spPr bwMode="auto">
            <a:xfrm flipV="1">
              <a:off x="4524" y="1735"/>
              <a:ext cx="284" cy="3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32" name="Line 96"/>
            <p:cNvSpPr>
              <a:spLocks noChangeShapeType="1"/>
            </p:cNvSpPr>
            <p:nvPr/>
          </p:nvSpPr>
          <p:spPr bwMode="auto">
            <a:xfrm flipH="1" flipV="1">
              <a:off x="4297" y="1621"/>
              <a:ext cx="227" cy="4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33" name="Line 97"/>
            <p:cNvSpPr>
              <a:spLocks noChangeShapeType="1"/>
            </p:cNvSpPr>
            <p:nvPr/>
          </p:nvSpPr>
          <p:spPr bwMode="auto">
            <a:xfrm>
              <a:off x="4297" y="1621"/>
              <a:ext cx="0" cy="10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34" name="Line 98"/>
            <p:cNvSpPr>
              <a:spLocks noChangeShapeType="1"/>
            </p:cNvSpPr>
            <p:nvPr/>
          </p:nvSpPr>
          <p:spPr bwMode="auto">
            <a:xfrm flipH="1" flipV="1">
              <a:off x="3872" y="2132"/>
              <a:ext cx="425" cy="5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35" name="Line 99"/>
            <p:cNvSpPr>
              <a:spLocks noChangeShapeType="1"/>
            </p:cNvSpPr>
            <p:nvPr/>
          </p:nvSpPr>
          <p:spPr bwMode="auto">
            <a:xfrm flipV="1">
              <a:off x="3872" y="1621"/>
              <a:ext cx="425" cy="5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36" name="Line 100"/>
            <p:cNvSpPr>
              <a:spLocks noChangeShapeType="1"/>
            </p:cNvSpPr>
            <p:nvPr/>
          </p:nvSpPr>
          <p:spPr bwMode="auto">
            <a:xfrm flipH="1">
              <a:off x="3844" y="1621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37" name="Line 101"/>
            <p:cNvSpPr>
              <a:spLocks noChangeShapeType="1"/>
            </p:cNvSpPr>
            <p:nvPr/>
          </p:nvSpPr>
          <p:spPr bwMode="auto">
            <a:xfrm>
              <a:off x="3844" y="1621"/>
              <a:ext cx="28" cy="5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38" name="Line 102"/>
            <p:cNvSpPr>
              <a:spLocks noChangeShapeType="1"/>
            </p:cNvSpPr>
            <p:nvPr/>
          </p:nvSpPr>
          <p:spPr bwMode="auto">
            <a:xfrm flipH="1">
              <a:off x="3816" y="2132"/>
              <a:ext cx="56" cy="4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39" name="Line 103"/>
            <p:cNvSpPr>
              <a:spLocks noChangeShapeType="1"/>
            </p:cNvSpPr>
            <p:nvPr/>
          </p:nvSpPr>
          <p:spPr bwMode="auto">
            <a:xfrm>
              <a:off x="3816" y="2614"/>
              <a:ext cx="481" cy="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40" name="Line 104"/>
            <p:cNvSpPr>
              <a:spLocks noChangeShapeType="1"/>
            </p:cNvSpPr>
            <p:nvPr/>
          </p:nvSpPr>
          <p:spPr bwMode="auto">
            <a:xfrm flipV="1">
              <a:off x="4297" y="2557"/>
              <a:ext cx="539" cy="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41" name="Line 105"/>
            <p:cNvSpPr>
              <a:spLocks noChangeShapeType="1"/>
            </p:cNvSpPr>
            <p:nvPr/>
          </p:nvSpPr>
          <p:spPr bwMode="auto">
            <a:xfrm flipV="1">
              <a:off x="4297" y="2103"/>
              <a:ext cx="227" cy="5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6042" name="Line 106"/>
            <p:cNvSpPr>
              <a:spLocks noChangeShapeType="1"/>
            </p:cNvSpPr>
            <p:nvPr/>
          </p:nvSpPr>
          <p:spPr bwMode="auto">
            <a:xfrm>
              <a:off x="4297" y="1621"/>
              <a:ext cx="511" cy="1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5988" name="Rectangle 52"/>
            <p:cNvSpPr>
              <a:spLocks noChangeArrowheads="1"/>
            </p:cNvSpPr>
            <p:nvPr/>
          </p:nvSpPr>
          <p:spPr bwMode="auto">
            <a:xfrm>
              <a:off x="4212" y="1168"/>
              <a:ext cx="112" cy="112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5989" name="Rectangle 53"/>
            <p:cNvSpPr>
              <a:spLocks noChangeArrowheads="1"/>
            </p:cNvSpPr>
            <p:nvPr/>
          </p:nvSpPr>
          <p:spPr bwMode="auto">
            <a:xfrm>
              <a:off x="4212" y="3039"/>
              <a:ext cx="112" cy="112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5990" name="Rectangle 54"/>
            <p:cNvSpPr>
              <a:spLocks noChangeArrowheads="1"/>
            </p:cNvSpPr>
            <p:nvPr/>
          </p:nvSpPr>
          <p:spPr bwMode="auto">
            <a:xfrm>
              <a:off x="3334" y="2075"/>
              <a:ext cx="112" cy="112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5991" name="Rectangle 55"/>
            <p:cNvSpPr>
              <a:spLocks noChangeArrowheads="1"/>
            </p:cNvSpPr>
            <p:nvPr/>
          </p:nvSpPr>
          <p:spPr bwMode="auto">
            <a:xfrm>
              <a:off x="5120" y="2075"/>
              <a:ext cx="112" cy="112"/>
            </a:xfrm>
            <a:prstGeom prst="rect">
              <a:avLst/>
            </a:prstGeom>
            <a:solidFill>
              <a:schemeClr val="folHlink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6025" name="Oval 89"/>
            <p:cNvSpPr>
              <a:spLocks noChangeArrowheads="1"/>
            </p:cNvSpPr>
            <p:nvPr/>
          </p:nvSpPr>
          <p:spPr bwMode="auto">
            <a:xfrm>
              <a:off x="4779" y="2500"/>
              <a:ext cx="120" cy="120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6026" name="Oval 90"/>
            <p:cNvSpPr>
              <a:spLocks noChangeArrowheads="1"/>
            </p:cNvSpPr>
            <p:nvPr/>
          </p:nvSpPr>
          <p:spPr bwMode="auto">
            <a:xfrm>
              <a:off x="3759" y="2557"/>
              <a:ext cx="120" cy="120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295994" name="Group 58"/>
            <p:cNvGrpSpPr>
              <a:grpSpLocks/>
            </p:cNvGrpSpPr>
            <p:nvPr/>
          </p:nvGrpSpPr>
          <p:grpSpPr bwMode="auto">
            <a:xfrm>
              <a:off x="4178" y="1492"/>
              <a:ext cx="227" cy="231"/>
              <a:chOff x="3078" y="1492"/>
              <a:chExt cx="227" cy="231"/>
            </a:xfrm>
          </p:grpSpPr>
          <p:sp>
            <p:nvSpPr>
              <p:cNvPr id="295987" name="Oval 51"/>
              <p:cNvSpPr>
                <a:spLocks noChangeArrowheads="1"/>
              </p:cNvSpPr>
              <p:nvPr/>
            </p:nvSpPr>
            <p:spPr bwMode="auto">
              <a:xfrm>
                <a:off x="3078" y="1494"/>
                <a:ext cx="227" cy="227"/>
              </a:xfrm>
              <a:prstGeom prst="ellipse">
                <a:avLst/>
              </a:prstGeom>
              <a:solidFill>
                <a:schemeClr val="bg1"/>
              </a:solidFill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5993" name="Text Box 57"/>
              <p:cNvSpPr txBox="1">
                <a:spLocks noChangeArrowheads="1"/>
              </p:cNvSpPr>
              <p:nvPr/>
            </p:nvSpPr>
            <p:spPr bwMode="auto">
              <a:xfrm>
                <a:off x="3103" y="1492"/>
                <a:ext cx="142" cy="231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/>
                  <a:t>b</a:t>
                </a:r>
              </a:p>
            </p:txBody>
          </p:sp>
        </p:grpSp>
        <p:grpSp>
          <p:nvGrpSpPr>
            <p:cNvPr id="295998" name="Group 62"/>
            <p:cNvGrpSpPr>
              <a:grpSpLocks/>
            </p:cNvGrpSpPr>
            <p:nvPr/>
          </p:nvGrpSpPr>
          <p:grpSpPr bwMode="auto">
            <a:xfrm>
              <a:off x="3767" y="1985"/>
              <a:ext cx="227" cy="237"/>
              <a:chOff x="4191" y="729"/>
              <a:chExt cx="227" cy="237"/>
            </a:xfrm>
          </p:grpSpPr>
          <p:sp>
            <p:nvSpPr>
              <p:cNvPr id="295996" name="Oval 60"/>
              <p:cNvSpPr>
                <a:spLocks noChangeArrowheads="1"/>
              </p:cNvSpPr>
              <p:nvPr/>
            </p:nvSpPr>
            <p:spPr bwMode="auto">
              <a:xfrm>
                <a:off x="4191" y="739"/>
                <a:ext cx="227" cy="227"/>
              </a:xfrm>
              <a:prstGeom prst="ellipse">
                <a:avLst/>
              </a:prstGeom>
              <a:solidFill>
                <a:schemeClr val="bg1"/>
              </a:solidFill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5997" name="Text Box 61"/>
              <p:cNvSpPr txBox="1">
                <a:spLocks noChangeArrowheads="1"/>
              </p:cNvSpPr>
              <p:nvPr/>
            </p:nvSpPr>
            <p:spPr bwMode="auto">
              <a:xfrm>
                <a:off x="4205" y="729"/>
                <a:ext cx="142" cy="231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/>
                  <a:t>a</a:t>
                </a:r>
              </a:p>
            </p:txBody>
          </p:sp>
        </p:grpSp>
        <p:grpSp>
          <p:nvGrpSpPr>
            <p:cNvPr id="296005" name="Group 69"/>
            <p:cNvGrpSpPr>
              <a:grpSpLocks/>
            </p:cNvGrpSpPr>
            <p:nvPr/>
          </p:nvGrpSpPr>
          <p:grpSpPr bwMode="auto">
            <a:xfrm>
              <a:off x="4180" y="2518"/>
              <a:ext cx="227" cy="237"/>
              <a:chOff x="4832" y="750"/>
              <a:chExt cx="227" cy="237"/>
            </a:xfrm>
          </p:grpSpPr>
          <p:sp>
            <p:nvSpPr>
              <p:cNvPr id="296000" name="Oval 64"/>
              <p:cNvSpPr>
                <a:spLocks noChangeArrowheads="1"/>
              </p:cNvSpPr>
              <p:nvPr/>
            </p:nvSpPr>
            <p:spPr bwMode="auto">
              <a:xfrm>
                <a:off x="4832" y="760"/>
                <a:ext cx="227" cy="227"/>
              </a:xfrm>
              <a:prstGeom prst="ellipse">
                <a:avLst/>
              </a:prstGeom>
              <a:solidFill>
                <a:schemeClr val="bg1"/>
              </a:solidFill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6001" name="Text Box 65"/>
              <p:cNvSpPr txBox="1">
                <a:spLocks noChangeArrowheads="1"/>
              </p:cNvSpPr>
              <p:nvPr/>
            </p:nvSpPr>
            <p:spPr bwMode="auto">
              <a:xfrm>
                <a:off x="4854" y="750"/>
                <a:ext cx="142" cy="231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/>
                  <a:t>c</a:t>
                </a:r>
              </a:p>
            </p:txBody>
          </p:sp>
        </p:grpSp>
        <p:grpSp>
          <p:nvGrpSpPr>
            <p:cNvPr id="296004" name="Group 68"/>
            <p:cNvGrpSpPr>
              <a:grpSpLocks/>
            </p:cNvGrpSpPr>
            <p:nvPr/>
          </p:nvGrpSpPr>
          <p:grpSpPr bwMode="auto">
            <a:xfrm>
              <a:off x="4425" y="1987"/>
              <a:ext cx="227" cy="237"/>
              <a:chOff x="5309" y="799"/>
              <a:chExt cx="227" cy="237"/>
            </a:xfrm>
          </p:grpSpPr>
          <p:sp>
            <p:nvSpPr>
              <p:cNvPr id="296002" name="Oval 66"/>
              <p:cNvSpPr>
                <a:spLocks noChangeArrowheads="1"/>
              </p:cNvSpPr>
              <p:nvPr/>
            </p:nvSpPr>
            <p:spPr bwMode="auto">
              <a:xfrm>
                <a:off x="5309" y="809"/>
                <a:ext cx="227" cy="227"/>
              </a:xfrm>
              <a:prstGeom prst="ellipse">
                <a:avLst/>
              </a:prstGeom>
              <a:solidFill>
                <a:schemeClr val="bg1"/>
              </a:solidFill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6003" name="Text Box 67"/>
              <p:cNvSpPr txBox="1">
                <a:spLocks noChangeArrowheads="1"/>
              </p:cNvSpPr>
              <p:nvPr/>
            </p:nvSpPr>
            <p:spPr bwMode="auto">
              <a:xfrm>
                <a:off x="5319" y="799"/>
                <a:ext cx="142" cy="231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/>
                  <a:t>d</a:t>
                </a:r>
              </a:p>
            </p:txBody>
          </p:sp>
        </p:grpSp>
        <p:sp>
          <p:nvSpPr>
            <p:cNvPr id="296023" name="Oval 87"/>
            <p:cNvSpPr>
              <a:spLocks noChangeArrowheads="1"/>
            </p:cNvSpPr>
            <p:nvPr/>
          </p:nvSpPr>
          <p:spPr bwMode="auto">
            <a:xfrm>
              <a:off x="3787" y="1565"/>
              <a:ext cx="120" cy="120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6024" name="Oval 88"/>
            <p:cNvSpPr>
              <a:spLocks noChangeArrowheads="1"/>
            </p:cNvSpPr>
            <p:nvPr/>
          </p:nvSpPr>
          <p:spPr bwMode="auto">
            <a:xfrm>
              <a:off x="4751" y="1678"/>
              <a:ext cx="120" cy="120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271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5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8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48" name="Rectangle 88"/>
          <p:cNvSpPr>
            <a:spLocks noChangeArrowheads="1"/>
          </p:cNvSpPr>
          <p:nvPr/>
        </p:nvSpPr>
        <p:spPr bwMode="auto">
          <a:xfrm>
            <a:off x="6821488" y="6084888"/>
            <a:ext cx="2322512" cy="773112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696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/>
          <a:lstStyle/>
          <a:p>
            <a:r>
              <a:rPr lang="en-US"/>
              <a:t>Distributive lattice of RELs</a:t>
            </a:r>
            <a:endParaRPr lang="nl-NL"/>
          </a:p>
        </p:txBody>
      </p:sp>
      <p:pic>
        <p:nvPicPr>
          <p:cNvPr id="296963" name="Picture 9" descr="8layouts-compact-thi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213" y="906463"/>
            <a:ext cx="4794250" cy="587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64" name="TextBox 173"/>
          <p:cNvSpPr txBox="1">
            <a:spLocks noChangeArrowheads="1"/>
          </p:cNvSpPr>
          <p:nvPr/>
        </p:nvSpPr>
        <p:spPr bwMode="auto">
          <a:xfrm rot="-217235">
            <a:off x="4248150" y="2528888"/>
            <a:ext cx="1314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edge move</a:t>
            </a:r>
            <a:endParaRPr lang="nl-NL"/>
          </a:p>
        </p:txBody>
      </p:sp>
      <p:sp>
        <p:nvSpPr>
          <p:cNvPr id="296965" name="TextBox 174"/>
          <p:cNvSpPr txBox="1">
            <a:spLocks noChangeArrowheads="1"/>
          </p:cNvSpPr>
          <p:nvPr/>
        </p:nvSpPr>
        <p:spPr bwMode="auto">
          <a:xfrm rot="550179">
            <a:off x="4481513" y="5132388"/>
            <a:ext cx="1428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vertex move</a:t>
            </a:r>
            <a:endParaRPr lang="nl-NL"/>
          </a:p>
        </p:txBody>
      </p:sp>
      <p:grpSp>
        <p:nvGrpSpPr>
          <p:cNvPr id="297053" name="Group 93"/>
          <p:cNvGrpSpPr>
            <a:grpSpLocks/>
          </p:cNvGrpSpPr>
          <p:nvPr/>
        </p:nvGrpSpPr>
        <p:grpSpPr bwMode="auto">
          <a:xfrm>
            <a:off x="6240463" y="4114800"/>
            <a:ext cx="1217612" cy="2505075"/>
            <a:chOff x="3931" y="2592"/>
            <a:chExt cx="767" cy="1578"/>
          </a:xfrm>
        </p:grpSpPr>
        <p:sp>
          <p:nvSpPr>
            <p:cNvPr id="177" name="Rounded Rectangle 176"/>
            <p:cNvSpPr>
              <a:spLocks noChangeArrowheads="1"/>
            </p:cNvSpPr>
            <p:nvPr/>
          </p:nvSpPr>
          <p:spPr bwMode="auto">
            <a:xfrm>
              <a:off x="3931" y="2592"/>
              <a:ext cx="767" cy="1578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25400" algn="ctr">
              <a:solidFill>
                <a:schemeClr val="folHlink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nl-NL" dirty="0">
                <a:solidFill>
                  <a:schemeClr val="lt1"/>
                </a:solidFill>
                <a:latin typeface="+mn-lt"/>
              </a:endParaRPr>
            </a:p>
          </p:txBody>
        </p:sp>
        <p:grpSp>
          <p:nvGrpSpPr>
            <p:cNvPr id="296971" name="Group 153"/>
            <p:cNvGrpSpPr>
              <a:grpSpLocks/>
            </p:cNvGrpSpPr>
            <p:nvPr/>
          </p:nvGrpSpPr>
          <p:grpSpPr bwMode="auto">
            <a:xfrm rot="16200000" flipV="1">
              <a:off x="3995" y="3499"/>
              <a:ext cx="608" cy="560"/>
              <a:chOff x="5638393" y="4006526"/>
              <a:chExt cx="1204285" cy="1200792"/>
            </a:xfrm>
          </p:grpSpPr>
          <p:cxnSp>
            <p:nvCxnSpPr>
              <p:cNvPr id="132" name="Straight Connector 131"/>
              <p:cNvCxnSpPr/>
              <p:nvPr/>
            </p:nvCxnSpPr>
            <p:spPr>
              <a:xfrm>
                <a:off x="5638393" y="4804195"/>
                <a:ext cx="800216" cy="214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rot="5400000" flipH="1" flipV="1">
                <a:off x="5998625" y="4761391"/>
                <a:ext cx="889872" cy="1981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rot="5400000" flipH="1" flipV="1">
                <a:off x="5554413" y="4405443"/>
                <a:ext cx="799814" cy="198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5955311" y="4317445"/>
                <a:ext cx="889349" cy="2144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Oval 122"/>
            <p:cNvSpPr/>
            <p:nvPr/>
          </p:nvSpPr>
          <p:spPr>
            <a:xfrm>
              <a:off x="4038" y="3499"/>
              <a:ext cx="84" cy="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124" name="Oval 123"/>
            <p:cNvSpPr/>
            <p:nvPr/>
          </p:nvSpPr>
          <p:spPr>
            <a:xfrm>
              <a:off x="4496" y="3499"/>
              <a:ext cx="83" cy="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125" name="Oval 124"/>
            <p:cNvSpPr/>
            <p:nvPr/>
          </p:nvSpPr>
          <p:spPr>
            <a:xfrm>
              <a:off x="4496" y="3993"/>
              <a:ext cx="83" cy="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126" name="Oval 125"/>
            <p:cNvSpPr/>
            <p:nvPr/>
          </p:nvSpPr>
          <p:spPr>
            <a:xfrm>
              <a:off x="4038" y="3993"/>
              <a:ext cx="84" cy="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cxnSp>
          <p:nvCxnSpPr>
            <p:cNvPr id="127" name="Straight Arrow Connector 126"/>
            <p:cNvCxnSpPr>
              <a:cxnSpLocks noChangeShapeType="1"/>
              <a:stCxn id="126" idx="0"/>
              <a:endCxn id="123" idx="4"/>
            </p:cNvCxnSpPr>
            <p:nvPr/>
          </p:nvCxnSpPr>
          <p:spPr bwMode="auto">
            <a:xfrm rot="5400000" flipH="1" flipV="1">
              <a:off x="3877" y="3792"/>
              <a:ext cx="405" cy="0"/>
            </a:xfrm>
            <a:prstGeom prst="straightConnector1">
              <a:avLst/>
            </a:prstGeom>
            <a:noFill/>
            <a:ln w="28575" algn="ctr">
              <a:solidFill>
                <a:schemeClr val="accent2"/>
              </a:solidFill>
              <a:round/>
              <a:headEnd/>
              <a:tailEnd type="triangle" w="lg" len="lg"/>
            </a:ln>
          </p:spPr>
        </p:cxnSp>
        <p:cxnSp>
          <p:nvCxnSpPr>
            <p:cNvPr id="128" name="Straight Arrow Connector 127"/>
            <p:cNvCxnSpPr>
              <a:cxnSpLocks noChangeShapeType="1"/>
              <a:stCxn id="125" idx="0"/>
              <a:endCxn id="124" idx="4"/>
            </p:cNvCxnSpPr>
            <p:nvPr/>
          </p:nvCxnSpPr>
          <p:spPr bwMode="auto">
            <a:xfrm rot="5400000" flipH="1" flipV="1">
              <a:off x="4334" y="3792"/>
              <a:ext cx="405" cy="0"/>
            </a:xfrm>
            <a:prstGeom prst="straightConnector1">
              <a:avLst/>
            </a:prstGeom>
            <a:noFill/>
            <a:ln w="28575" algn="ctr">
              <a:solidFill>
                <a:schemeClr val="accent2"/>
              </a:solidFill>
              <a:round/>
              <a:headEnd/>
              <a:tailEnd type="triangle" w="lg" len="lg"/>
            </a:ln>
          </p:spPr>
        </p:cxnSp>
        <p:cxnSp>
          <p:nvCxnSpPr>
            <p:cNvPr id="129" name="Straight Arrow Connector 128"/>
            <p:cNvCxnSpPr>
              <a:cxnSpLocks noChangeShapeType="1"/>
              <a:stCxn id="119" idx="1"/>
              <a:endCxn id="123" idx="5"/>
            </p:cNvCxnSpPr>
            <p:nvPr/>
          </p:nvCxnSpPr>
          <p:spPr bwMode="auto">
            <a:xfrm flipH="1" flipV="1">
              <a:off x="4110" y="3584"/>
              <a:ext cx="169" cy="167"/>
            </a:xfrm>
            <a:prstGeom prst="straightConnector1">
              <a:avLst/>
            </a:prstGeom>
            <a:noFill/>
            <a:ln w="28575" algn="ctr">
              <a:solidFill>
                <a:schemeClr val="accent2"/>
              </a:solidFill>
              <a:round/>
              <a:headEnd/>
              <a:tailEnd type="triangle" w="lg" len="lg"/>
            </a:ln>
          </p:spPr>
        </p:cxnSp>
        <p:cxnSp>
          <p:nvCxnSpPr>
            <p:cNvPr id="130" name="Straight Arrow Connector 129"/>
            <p:cNvCxnSpPr>
              <a:cxnSpLocks noChangeShapeType="1"/>
              <a:stCxn id="123" idx="6"/>
              <a:endCxn id="124" idx="2"/>
            </p:cNvCxnSpPr>
            <p:nvPr/>
          </p:nvCxnSpPr>
          <p:spPr bwMode="auto">
            <a:xfrm>
              <a:off x="4122" y="3544"/>
              <a:ext cx="374" cy="1"/>
            </a:xfrm>
            <a:prstGeom prst="straightConnector1">
              <a:avLst/>
            </a:prstGeom>
            <a:noFill/>
            <a:ln w="28575" algn="ctr">
              <a:solidFill>
                <a:schemeClr val="accent1"/>
              </a:solidFill>
              <a:round/>
              <a:headEnd/>
              <a:tailEnd type="triangle" w="lg" len="lg"/>
            </a:ln>
          </p:spPr>
        </p:cxnSp>
        <p:cxnSp>
          <p:nvCxnSpPr>
            <p:cNvPr id="131" name="Straight Arrow Connector 130"/>
            <p:cNvCxnSpPr>
              <a:cxnSpLocks noChangeShapeType="1"/>
              <a:stCxn id="126" idx="6"/>
              <a:endCxn id="125" idx="2"/>
            </p:cNvCxnSpPr>
            <p:nvPr/>
          </p:nvCxnSpPr>
          <p:spPr bwMode="auto">
            <a:xfrm>
              <a:off x="4122" y="4038"/>
              <a:ext cx="374" cy="1"/>
            </a:xfrm>
            <a:prstGeom prst="straightConnector1">
              <a:avLst/>
            </a:prstGeom>
            <a:noFill/>
            <a:ln w="28575" algn="ctr">
              <a:solidFill>
                <a:schemeClr val="accent1"/>
              </a:solidFill>
              <a:round/>
              <a:headEnd/>
              <a:tailEnd type="triangle" w="lg" len="lg"/>
            </a:ln>
          </p:spPr>
        </p:cxnSp>
        <p:sp>
          <p:nvSpPr>
            <p:cNvPr id="119" name="Oval 118"/>
            <p:cNvSpPr/>
            <p:nvPr/>
          </p:nvSpPr>
          <p:spPr>
            <a:xfrm>
              <a:off x="4267" y="3746"/>
              <a:ext cx="84" cy="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cxnSp>
          <p:nvCxnSpPr>
            <p:cNvPr id="120" name="Straight Arrow Connector 119"/>
            <p:cNvCxnSpPr>
              <a:cxnSpLocks noChangeShapeType="1"/>
              <a:stCxn id="125" idx="1"/>
              <a:endCxn id="119" idx="5"/>
            </p:cNvCxnSpPr>
            <p:nvPr/>
          </p:nvCxnSpPr>
          <p:spPr bwMode="auto">
            <a:xfrm flipH="1" flipV="1">
              <a:off x="4339" y="3831"/>
              <a:ext cx="169" cy="167"/>
            </a:xfrm>
            <a:prstGeom prst="straightConnector1">
              <a:avLst/>
            </a:prstGeom>
            <a:noFill/>
            <a:ln w="28575" algn="ctr">
              <a:solidFill>
                <a:schemeClr val="accent2"/>
              </a:solidFill>
              <a:round/>
              <a:headEnd/>
              <a:tailEnd type="triangle" w="lg" len="lg"/>
            </a:ln>
          </p:spPr>
        </p:cxnSp>
        <p:cxnSp>
          <p:nvCxnSpPr>
            <p:cNvPr id="121" name="Straight Arrow Connector 120"/>
            <p:cNvCxnSpPr>
              <a:cxnSpLocks noChangeShapeType="1"/>
              <a:stCxn id="119" idx="7"/>
              <a:endCxn id="124" idx="3"/>
            </p:cNvCxnSpPr>
            <p:nvPr/>
          </p:nvCxnSpPr>
          <p:spPr bwMode="auto">
            <a:xfrm flipV="1">
              <a:off x="4339" y="3584"/>
              <a:ext cx="169" cy="167"/>
            </a:xfrm>
            <a:prstGeom prst="straightConnector1">
              <a:avLst/>
            </a:prstGeom>
            <a:noFill/>
            <a:ln w="28575" algn="ctr">
              <a:solidFill>
                <a:schemeClr val="accent1"/>
              </a:solidFill>
              <a:round/>
              <a:headEnd/>
              <a:tailEnd type="triangle" w="lg" len="lg"/>
            </a:ln>
          </p:spPr>
        </p:cxnSp>
        <p:cxnSp>
          <p:nvCxnSpPr>
            <p:cNvPr id="122" name="Straight Arrow Connector 121"/>
            <p:cNvCxnSpPr>
              <a:cxnSpLocks noChangeShapeType="1"/>
              <a:stCxn id="126" idx="7"/>
              <a:endCxn id="119" idx="3"/>
            </p:cNvCxnSpPr>
            <p:nvPr/>
          </p:nvCxnSpPr>
          <p:spPr bwMode="auto">
            <a:xfrm flipV="1">
              <a:off x="4110" y="3831"/>
              <a:ext cx="169" cy="167"/>
            </a:xfrm>
            <a:prstGeom prst="straightConnector1">
              <a:avLst/>
            </a:prstGeom>
            <a:noFill/>
            <a:ln w="28575" algn="ctr">
              <a:solidFill>
                <a:schemeClr val="accent1"/>
              </a:solidFill>
              <a:round/>
              <a:headEnd/>
              <a:tailEnd type="triangle" w="lg" len="lg"/>
            </a:ln>
          </p:spPr>
        </p:cxnSp>
        <p:grpSp>
          <p:nvGrpSpPr>
            <p:cNvPr id="296992" name="Group 152"/>
            <p:cNvGrpSpPr>
              <a:grpSpLocks/>
            </p:cNvGrpSpPr>
            <p:nvPr/>
          </p:nvGrpSpPr>
          <p:grpSpPr bwMode="auto">
            <a:xfrm>
              <a:off x="4051" y="2681"/>
              <a:ext cx="559" cy="606"/>
              <a:chOff x="5595154" y="4050892"/>
              <a:chExt cx="1198811" cy="1200326"/>
            </a:xfrm>
          </p:grpSpPr>
          <p:cxnSp>
            <p:nvCxnSpPr>
              <p:cNvPr id="112" name="Straight Connector 111"/>
              <p:cNvCxnSpPr/>
              <p:nvPr/>
            </p:nvCxnSpPr>
            <p:spPr>
              <a:xfrm>
                <a:off x="5595154" y="4849128"/>
                <a:ext cx="797778" cy="1981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rot="5400000" flipH="1" flipV="1">
                <a:off x="5949329" y="4805470"/>
                <a:ext cx="889351" cy="2144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rot="5400000" flipH="1" flipV="1">
                <a:off x="5504935" y="4449928"/>
                <a:ext cx="800217" cy="2144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5906115" y="4361867"/>
                <a:ext cx="887850" cy="1981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Oval 102"/>
            <p:cNvSpPr/>
            <p:nvPr/>
          </p:nvSpPr>
          <p:spPr>
            <a:xfrm>
              <a:off x="4051" y="2659"/>
              <a:ext cx="83" cy="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104" name="Oval 103"/>
            <p:cNvSpPr/>
            <p:nvPr/>
          </p:nvSpPr>
          <p:spPr>
            <a:xfrm>
              <a:off x="4507" y="2659"/>
              <a:ext cx="83" cy="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105" name="Oval 104"/>
            <p:cNvSpPr/>
            <p:nvPr/>
          </p:nvSpPr>
          <p:spPr>
            <a:xfrm>
              <a:off x="4507" y="3152"/>
              <a:ext cx="83" cy="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106" name="Oval 105"/>
            <p:cNvSpPr/>
            <p:nvPr/>
          </p:nvSpPr>
          <p:spPr>
            <a:xfrm>
              <a:off x="4051" y="3152"/>
              <a:ext cx="83" cy="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cxnSp>
          <p:nvCxnSpPr>
            <p:cNvPr id="107" name="Straight Arrow Connector 106"/>
            <p:cNvCxnSpPr>
              <a:cxnSpLocks noChangeShapeType="1"/>
              <a:stCxn id="106" idx="0"/>
              <a:endCxn id="103" idx="4"/>
            </p:cNvCxnSpPr>
            <p:nvPr/>
          </p:nvCxnSpPr>
          <p:spPr bwMode="auto">
            <a:xfrm rot="5400000" flipH="1" flipV="1">
              <a:off x="3891" y="2950"/>
              <a:ext cx="404" cy="1"/>
            </a:xfrm>
            <a:prstGeom prst="straightConnector1">
              <a:avLst/>
            </a:prstGeom>
            <a:noFill/>
            <a:ln w="28575" algn="ctr">
              <a:solidFill>
                <a:schemeClr val="accent2"/>
              </a:solidFill>
              <a:round/>
              <a:headEnd/>
              <a:tailEnd type="triangle" w="lg" len="lg"/>
            </a:ln>
          </p:spPr>
        </p:cxnSp>
        <p:cxnSp>
          <p:nvCxnSpPr>
            <p:cNvPr id="108" name="Straight Arrow Connector 107"/>
            <p:cNvCxnSpPr>
              <a:cxnSpLocks noChangeShapeType="1"/>
              <a:stCxn id="105" idx="0"/>
              <a:endCxn id="104" idx="4"/>
            </p:cNvCxnSpPr>
            <p:nvPr/>
          </p:nvCxnSpPr>
          <p:spPr bwMode="auto">
            <a:xfrm rot="5400000" flipH="1" flipV="1">
              <a:off x="4347" y="2950"/>
              <a:ext cx="404" cy="1"/>
            </a:xfrm>
            <a:prstGeom prst="straightConnector1">
              <a:avLst/>
            </a:prstGeom>
            <a:noFill/>
            <a:ln w="28575" algn="ctr">
              <a:solidFill>
                <a:schemeClr val="accent2"/>
              </a:solidFill>
              <a:round/>
              <a:headEnd/>
              <a:tailEnd type="triangle" w="lg" len="lg"/>
            </a:ln>
          </p:spPr>
        </p:cxnSp>
        <p:cxnSp>
          <p:nvCxnSpPr>
            <p:cNvPr id="109" name="Straight Arrow Connector 108"/>
            <p:cNvCxnSpPr>
              <a:cxnSpLocks noChangeShapeType="1"/>
              <a:stCxn id="106" idx="7"/>
              <a:endCxn id="99" idx="3"/>
            </p:cNvCxnSpPr>
            <p:nvPr/>
          </p:nvCxnSpPr>
          <p:spPr bwMode="auto">
            <a:xfrm flipV="1">
              <a:off x="4122" y="2990"/>
              <a:ext cx="169" cy="167"/>
            </a:xfrm>
            <a:prstGeom prst="straightConnector1">
              <a:avLst/>
            </a:prstGeom>
            <a:noFill/>
            <a:ln w="28575" algn="ctr">
              <a:solidFill>
                <a:schemeClr val="accent2"/>
              </a:solidFill>
              <a:round/>
              <a:headEnd/>
              <a:tailEnd type="triangle" w="lg" len="lg"/>
            </a:ln>
          </p:spPr>
        </p:cxnSp>
        <p:cxnSp>
          <p:nvCxnSpPr>
            <p:cNvPr id="110" name="Straight Arrow Connector 109"/>
            <p:cNvCxnSpPr>
              <a:cxnSpLocks noChangeShapeType="1"/>
              <a:stCxn id="103" idx="6"/>
              <a:endCxn id="104" idx="2"/>
            </p:cNvCxnSpPr>
            <p:nvPr/>
          </p:nvCxnSpPr>
          <p:spPr bwMode="auto">
            <a:xfrm>
              <a:off x="4134" y="2704"/>
              <a:ext cx="373" cy="1"/>
            </a:xfrm>
            <a:prstGeom prst="straightConnector1">
              <a:avLst/>
            </a:prstGeom>
            <a:noFill/>
            <a:ln w="28575" algn="ctr">
              <a:solidFill>
                <a:schemeClr val="accent1"/>
              </a:solidFill>
              <a:round/>
              <a:headEnd/>
              <a:tailEnd type="triangle" w="lg" len="lg"/>
            </a:ln>
          </p:spPr>
        </p:cxnSp>
        <p:cxnSp>
          <p:nvCxnSpPr>
            <p:cNvPr id="111" name="Straight Arrow Connector 110"/>
            <p:cNvCxnSpPr>
              <a:cxnSpLocks noChangeShapeType="1"/>
              <a:stCxn id="106" idx="6"/>
              <a:endCxn id="105" idx="2"/>
            </p:cNvCxnSpPr>
            <p:nvPr/>
          </p:nvCxnSpPr>
          <p:spPr bwMode="auto">
            <a:xfrm>
              <a:off x="4134" y="3197"/>
              <a:ext cx="373" cy="1"/>
            </a:xfrm>
            <a:prstGeom prst="straightConnector1">
              <a:avLst/>
            </a:prstGeom>
            <a:noFill/>
            <a:ln w="28575" algn="ctr">
              <a:solidFill>
                <a:schemeClr val="accent1"/>
              </a:solidFill>
              <a:round/>
              <a:headEnd/>
              <a:tailEnd type="triangle" w="lg" len="lg"/>
            </a:ln>
          </p:spPr>
        </p:cxnSp>
        <p:sp>
          <p:nvSpPr>
            <p:cNvPr id="99" name="Oval 98"/>
            <p:cNvSpPr/>
            <p:nvPr/>
          </p:nvSpPr>
          <p:spPr>
            <a:xfrm>
              <a:off x="4279" y="2906"/>
              <a:ext cx="83" cy="8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cxnSp>
          <p:nvCxnSpPr>
            <p:cNvPr id="100" name="Straight Arrow Connector 99"/>
            <p:cNvCxnSpPr>
              <a:cxnSpLocks noChangeShapeType="1"/>
              <a:stCxn id="99" idx="7"/>
              <a:endCxn id="104" idx="3"/>
            </p:cNvCxnSpPr>
            <p:nvPr/>
          </p:nvCxnSpPr>
          <p:spPr bwMode="auto">
            <a:xfrm flipV="1">
              <a:off x="4350" y="2744"/>
              <a:ext cx="169" cy="167"/>
            </a:xfrm>
            <a:prstGeom prst="straightConnector1">
              <a:avLst/>
            </a:prstGeom>
            <a:noFill/>
            <a:ln w="28575" algn="ctr">
              <a:solidFill>
                <a:schemeClr val="accent2"/>
              </a:solidFill>
              <a:round/>
              <a:headEnd/>
              <a:tailEnd type="triangle" w="lg" len="lg"/>
            </a:ln>
          </p:spPr>
        </p:cxnSp>
        <p:cxnSp>
          <p:nvCxnSpPr>
            <p:cNvPr id="101" name="Straight Arrow Connector 100"/>
            <p:cNvCxnSpPr>
              <a:cxnSpLocks noChangeShapeType="1"/>
              <a:stCxn id="99" idx="5"/>
              <a:endCxn id="105" idx="1"/>
            </p:cNvCxnSpPr>
            <p:nvPr/>
          </p:nvCxnSpPr>
          <p:spPr bwMode="auto">
            <a:xfrm>
              <a:off x="4350" y="2990"/>
              <a:ext cx="169" cy="167"/>
            </a:xfrm>
            <a:prstGeom prst="straightConnector1">
              <a:avLst/>
            </a:prstGeom>
            <a:noFill/>
            <a:ln w="28575" algn="ctr">
              <a:solidFill>
                <a:schemeClr val="accent1"/>
              </a:solidFill>
              <a:round/>
              <a:headEnd/>
              <a:tailEnd type="triangle" w="lg" len="lg"/>
            </a:ln>
          </p:spPr>
        </p:cxnSp>
        <p:cxnSp>
          <p:nvCxnSpPr>
            <p:cNvPr id="102" name="Straight Arrow Connector 101"/>
            <p:cNvCxnSpPr>
              <a:cxnSpLocks noChangeShapeType="1"/>
              <a:stCxn id="103" idx="5"/>
              <a:endCxn id="99" idx="1"/>
            </p:cNvCxnSpPr>
            <p:nvPr/>
          </p:nvCxnSpPr>
          <p:spPr bwMode="auto">
            <a:xfrm>
              <a:off x="4122" y="2744"/>
              <a:ext cx="169" cy="167"/>
            </a:xfrm>
            <a:prstGeom prst="straightConnector1">
              <a:avLst/>
            </a:prstGeom>
            <a:noFill/>
            <a:ln w="28575" algn="ctr">
              <a:solidFill>
                <a:schemeClr val="accent1"/>
              </a:solidFill>
              <a:round/>
              <a:headEnd/>
              <a:tailEnd type="triangle" w="lg" len="lg"/>
            </a:ln>
          </p:spPr>
        </p:cxnSp>
        <p:cxnSp>
          <p:nvCxnSpPr>
            <p:cNvPr id="174" name="Straight Arrow Connector 173"/>
            <p:cNvCxnSpPr/>
            <p:nvPr/>
          </p:nvCxnSpPr>
          <p:spPr>
            <a:xfrm rot="5400000" flipH="1" flipV="1">
              <a:off x="4179" y="3370"/>
              <a:ext cx="138" cy="0"/>
            </a:xfrm>
            <a:prstGeom prst="straightConnector1">
              <a:avLst/>
            </a:prstGeom>
            <a:ln w="28575">
              <a:solidFill>
                <a:srgbClr val="CC66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 rot="5400000" flipH="1" flipV="1">
              <a:off x="4267" y="3370"/>
              <a:ext cx="138" cy="1"/>
            </a:xfrm>
            <a:prstGeom prst="straightConnector1">
              <a:avLst/>
            </a:prstGeom>
            <a:ln w="28575">
              <a:solidFill>
                <a:srgbClr val="CC66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7052" name="Group 92"/>
          <p:cNvGrpSpPr>
            <a:grpSpLocks/>
          </p:cNvGrpSpPr>
          <p:nvPr/>
        </p:nvGrpSpPr>
        <p:grpSpPr bwMode="auto">
          <a:xfrm>
            <a:off x="6240463" y="1185863"/>
            <a:ext cx="1217612" cy="2647950"/>
            <a:chOff x="3931" y="747"/>
            <a:chExt cx="767" cy="1668"/>
          </a:xfrm>
        </p:grpSpPr>
        <p:sp>
          <p:nvSpPr>
            <p:cNvPr id="178" name="Rounded Rectangle 177"/>
            <p:cNvSpPr>
              <a:spLocks noChangeArrowheads="1"/>
            </p:cNvSpPr>
            <p:nvPr/>
          </p:nvSpPr>
          <p:spPr bwMode="auto">
            <a:xfrm>
              <a:off x="3931" y="747"/>
              <a:ext cx="767" cy="1668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25400" algn="ctr">
              <a:solidFill>
                <a:schemeClr val="folHlink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nl-NL" dirty="0">
                <a:solidFill>
                  <a:schemeClr val="lt1"/>
                </a:solidFill>
                <a:latin typeface="+mn-lt"/>
              </a:endParaRPr>
            </a:p>
          </p:txBody>
        </p:sp>
        <p:cxnSp>
          <p:nvCxnSpPr>
            <p:cNvPr id="153" name="Straight Connector 152"/>
            <p:cNvCxnSpPr/>
            <p:nvPr/>
          </p:nvCxnSpPr>
          <p:spPr>
            <a:xfrm>
              <a:off x="4011" y="1117"/>
              <a:ext cx="664" cy="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rot="16200000">
              <a:off x="4291" y="1274"/>
              <a:ext cx="314" cy="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rot="16200000">
              <a:off x="4061" y="960"/>
              <a:ext cx="314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4073" y="848"/>
              <a:ext cx="83" cy="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158" name="Oval 157"/>
            <p:cNvSpPr/>
            <p:nvPr/>
          </p:nvSpPr>
          <p:spPr>
            <a:xfrm>
              <a:off x="4488" y="848"/>
              <a:ext cx="84" cy="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159" name="Oval 158"/>
            <p:cNvSpPr/>
            <p:nvPr/>
          </p:nvSpPr>
          <p:spPr>
            <a:xfrm>
              <a:off x="4488" y="1296"/>
              <a:ext cx="84" cy="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160" name="Oval 159"/>
            <p:cNvSpPr/>
            <p:nvPr/>
          </p:nvSpPr>
          <p:spPr>
            <a:xfrm>
              <a:off x="4073" y="1296"/>
              <a:ext cx="83" cy="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cxnSp>
          <p:nvCxnSpPr>
            <p:cNvPr id="161" name="Straight Arrow Connector 65"/>
            <p:cNvCxnSpPr>
              <a:cxnSpLocks noChangeShapeType="1"/>
              <a:stCxn id="160" idx="0"/>
              <a:endCxn id="157" idx="4"/>
            </p:cNvCxnSpPr>
            <p:nvPr/>
          </p:nvCxnSpPr>
          <p:spPr bwMode="auto">
            <a:xfrm rot="5400000" flipH="1" flipV="1">
              <a:off x="3935" y="1118"/>
              <a:ext cx="359" cy="0"/>
            </a:xfrm>
            <a:prstGeom prst="straightConnector1">
              <a:avLst/>
            </a:prstGeom>
            <a:noFill/>
            <a:ln w="28575" algn="ctr">
              <a:solidFill>
                <a:schemeClr val="accent2"/>
              </a:solidFill>
              <a:round/>
              <a:headEnd/>
              <a:tailEnd type="triangle" w="lg" len="lg"/>
            </a:ln>
          </p:spPr>
        </p:cxnSp>
        <p:cxnSp>
          <p:nvCxnSpPr>
            <p:cNvPr id="162" name="Straight Arrow Connector 161"/>
            <p:cNvCxnSpPr>
              <a:cxnSpLocks noChangeShapeType="1"/>
              <a:stCxn id="159" idx="0"/>
              <a:endCxn id="158" idx="4"/>
            </p:cNvCxnSpPr>
            <p:nvPr/>
          </p:nvCxnSpPr>
          <p:spPr bwMode="auto">
            <a:xfrm rot="5400000" flipH="1" flipV="1">
              <a:off x="4350" y="1118"/>
              <a:ext cx="359" cy="0"/>
            </a:xfrm>
            <a:prstGeom prst="straightConnector1">
              <a:avLst/>
            </a:prstGeom>
            <a:noFill/>
            <a:ln w="28575" algn="ctr">
              <a:solidFill>
                <a:schemeClr val="accent2"/>
              </a:solidFill>
              <a:round/>
              <a:headEnd/>
              <a:tailEnd type="triangle" w="lg" len="lg"/>
            </a:ln>
          </p:spPr>
        </p:cxnSp>
        <p:cxnSp>
          <p:nvCxnSpPr>
            <p:cNvPr id="163" name="Straight Arrow Connector 162"/>
            <p:cNvCxnSpPr>
              <a:cxnSpLocks noChangeShapeType="1"/>
              <a:stCxn id="160" idx="7"/>
              <a:endCxn id="158" idx="3"/>
            </p:cNvCxnSpPr>
            <p:nvPr/>
          </p:nvCxnSpPr>
          <p:spPr bwMode="auto">
            <a:xfrm rot="5400000" flipH="1" flipV="1">
              <a:off x="4131" y="938"/>
              <a:ext cx="384" cy="357"/>
            </a:xfrm>
            <a:prstGeom prst="straightConnector1">
              <a:avLst/>
            </a:prstGeom>
            <a:noFill/>
            <a:ln w="28575" algn="ctr">
              <a:solidFill>
                <a:schemeClr val="accent2"/>
              </a:solidFill>
              <a:round/>
              <a:headEnd/>
              <a:tailEnd type="triangle" w="lg" len="lg"/>
            </a:ln>
          </p:spPr>
        </p:cxnSp>
        <p:cxnSp>
          <p:nvCxnSpPr>
            <p:cNvPr id="164" name="Straight Arrow Connector 163"/>
            <p:cNvCxnSpPr>
              <a:cxnSpLocks noChangeShapeType="1"/>
              <a:stCxn id="157" idx="6"/>
              <a:endCxn id="158" idx="2"/>
            </p:cNvCxnSpPr>
            <p:nvPr/>
          </p:nvCxnSpPr>
          <p:spPr bwMode="auto">
            <a:xfrm>
              <a:off x="4156" y="893"/>
              <a:ext cx="332" cy="1"/>
            </a:xfrm>
            <a:prstGeom prst="straightConnector1">
              <a:avLst/>
            </a:prstGeom>
            <a:noFill/>
            <a:ln w="28575" algn="ctr">
              <a:solidFill>
                <a:schemeClr val="accent1"/>
              </a:solidFill>
              <a:round/>
              <a:headEnd/>
              <a:tailEnd type="triangle" w="lg" len="lg"/>
            </a:ln>
          </p:spPr>
        </p:cxnSp>
        <p:cxnSp>
          <p:nvCxnSpPr>
            <p:cNvPr id="165" name="Straight Arrow Connector 164"/>
            <p:cNvCxnSpPr>
              <a:cxnSpLocks noChangeShapeType="1"/>
              <a:stCxn id="160" idx="6"/>
              <a:endCxn id="159" idx="2"/>
            </p:cNvCxnSpPr>
            <p:nvPr/>
          </p:nvCxnSpPr>
          <p:spPr bwMode="auto">
            <a:xfrm>
              <a:off x="4156" y="1341"/>
              <a:ext cx="332" cy="1"/>
            </a:xfrm>
            <a:prstGeom prst="straightConnector1">
              <a:avLst/>
            </a:prstGeom>
            <a:noFill/>
            <a:ln w="28575" algn="ctr">
              <a:solidFill>
                <a:schemeClr val="accent1"/>
              </a:solidFill>
              <a:round/>
              <a:headEnd/>
              <a:tailEnd type="triangle" w="lg" len="lg"/>
            </a:ln>
          </p:spPr>
        </p:cxnSp>
        <p:cxnSp>
          <p:nvCxnSpPr>
            <p:cNvPr id="140" name="Straight Connector 139"/>
            <p:cNvCxnSpPr/>
            <p:nvPr/>
          </p:nvCxnSpPr>
          <p:spPr>
            <a:xfrm rot="5400000">
              <a:off x="3969" y="2031"/>
              <a:ext cx="71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4328" y="2142"/>
              <a:ext cx="290" cy="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4037" y="1896"/>
              <a:ext cx="291" cy="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/>
            <p:cNvSpPr/>
            <p:nvPr/>
          </p:nvSpPr>
          <p:spPr>
            <a:xfrm>
              <a:off x="4079" y="1739"/>
              <a:ext cx="83" cy="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145" name="Oval 144"/>
            <p:cNvSpPr/>
            <p:nvPr/>
          </p:nvSpPr>
          <p:spPr>
            <a:xfrm>
              <a:off x="4493" y="1739"/>
              <a:ext cx="83" cy="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146" name="Oval 145"/>
            <p:cNvSpPr/>
            <p:nvPr/>
          </p:nvSpPr>
          <p:spPr>
            <a:xfrm>
              <a:off x="4493" y="2188"/>
              <a:ext cx="83" cy="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sp>
          <p:nvSpPr>
            <p:cNvPr id="147" name="Oval 146"/>
            <p:cNvSpPr/>
            <p:nvPr/>
          </p:nvSpPr>
          <p:spPr>
            <a:xfrm>
              <a:off x="4079" y="2188"/>
              <a:ext cx="83" cy="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  <p:cxnSp>
          <p:nvCxnSpPr>
            <p:cNvPr id="148" name="Straight Arrow Connector 147"/>
            <p:cNvCxnSpPr>
              <a:cxnSpLocks noChangeShapeType="1"/>
              <a:stCxn id="147" idx="0"/>
              <a:endCxn id="144" idx="4"/>
            </p:cNvCxnSpPr>
            <p:nvPr/>
          </p:nvCxnSpPr>
          <p:spPr bwMode="auto">
            <a:xfrm rot="5400000" flipH="1" flipV="1">
              <a:off x="3941" y="2008"/>
              <a:ext cx="360" cy="1"/>
            </a:xfrm>
            <a:prstGeom prst="straightConnector1">
              <a:avLst/>
            </a:prstGeom>
            <a:noFill/>
            <a:ln w="28575" algn="ctr">
              <a:solidFill>
                <a:schemeClr val="accent2"/>
              </a:solidFill>
              <a:round/>
              <a:headEnd/>
              <a:tailEnd type="triangle" w="lg" len="lg"/>
            </a:ln>
          </p:spPr>
        </p:cxnSp>
        <p:cxnSp>
          <p:nvCxnSpPr>
            <p:cNvPr id="149" name="Straight Arrow Connector 148"/>
            <p:cNvCxnSpPr>
              <a:cxnSpLocks noChangeShapeType="1"/>
              <a:stCxn id="146" idx="0"/>
              <a:endCxn id="145" idx="4"/>
            </p:cNvCxnSpPr>
            <p:nvPr/>
          </p:nvCxnSpPr>
          <p:spPr bwMode="auto">
            <a:xfrm rot="5400000" flipH="1" flipV="1">
              <a:off x="4355" y="2008"/>
              <a:ext cx="360" cy="1"/>
            </a:xfrm>
            <a:prstGeom prst="straightConnector1">
              <a:avLst/>
            </a:prstGeom>
            <a:noFill/>
            <a:ln w="28575" algn="ctr">
              <a:solidFill>
                <a:schemeClr val="accent2"/>
              </a:solidFill>
              <a:round/>
              <a:headEnd/>
              <a:tailEnd type="triangle" w="lg" len="lg"/>
            </a:ln>
          </p:spPr>
        </p:cxnSp>
        <p:cxnSp>
          <p:nvCxnSpPr>
            <p:cNvPr id="150" name="Straight Arrow Connector 149"/>
            <p:cNvCxnSpPr>
              <a:cxnSpLocks noChangeShapeType="1"/>
              <a:stCxn id="147" idx="7"/>
              <a:endCxn id="145" idx="3"/>
            </p:cNvCxnSpPr>
            <p:nvPr/>
          </p:nvCxnSpPr>
          <p:spPr bwMode="auto">
            <a:xfrm rot="5400000" flipH="1" flipV="1">
              <a:off x="4135" y="1831"/>
              <a:ext cx="385" cy="355"/>
            </a:xfrm>
            <a:prstGeom prst="straightConnector1">
              <a:avLst/>
            </a:prstGeom>
            <a:noFill/>
            <a:ln w="28575" algn="ctr">
              <a:solidFill>
                <a:schemeClr val="accent1"/>
              </a:solidFill>
              <a:round/>
              <a:headEnd/>
              <a:tailEnd type="triangle" w="lg" len="lg"/>
            </a:ln>
          </p:spPr>
        </p:cxnSp>
        <p:cxnSp>
          <p:nvCxnSpPr>
            <p:cNvPr id="151" name="Straight Arrow Connector 150"/>
            <p:cNvCxnSpPr>
              <a:cxnSpLocks noChangeShapeType="1"/>
              <a:stCxn id="144" idx="6"/>
              <a:endCxn id="145" idx="2"/>
            </p:cNvCxnSpPr>
            <p:nvPr/>
          </p:nvCxnSpPr>
          <p:spPr bwMode="auto">
            <a:xfrm>
              <a:off x="4162" y="1784"/>
              <a:ext cx="331" cy="1"/>
            </a:xfrm>
            <a:prstGeom prst="straightConnector1">
              <a:avLst/>
            </a:prstGeom>
            <a:noFill/>
            <a:ln w="28575" algn="ctr">
              <a:solidFill>
                <a:schemeClr val="accent1"/>
              </a:solidFill>
              <a:round/>
              <a:headEnd/>
              <a:tailEnd type="triangle" w="lg" len="lg"/>
            </a:ln>
          </p:spPr>
        </p:cxnSp>
        <p:cxnSp>
          <p:nvCxnSpPr>
            <p:cNvPr id="152" name="Straight Arrow Connector 151"/>
            <p:cNvCxnSpPr>
              <a:cxnSpLocks noChangeShapeType="1"/>
              <a:stCxn id="147" idx="6"/>
              <a:endCxn id="146" idx="2"/>
            </p:cNvCxnSpPr>
            <p:nvPr/>
          </p:nvCxnSpPr>
          <p:spPr bwMode="auto">
            <a:xfrm>
              <a:off x="4162" y="2233"/>
              <a:ext cx="331" cy="1"/>
            </a:xfrm>
            <a:prstGeom prst="straightConnector1">
              <a:avLst/>
            </a:prstGeom>
            <a:noFill/>
            <a:ln w="28575" algn="ctr">
              <a:solidFill>
                <a:schemeClr val="accent1"/>
              </a:solidFill>
              <a:round/>
              <a:headEnd/>
              <a:tailEnd type="triangle" w="lg" len="lg"/>
            </a:ln>
          </p:spPr>
        </p:cxnSp>
        <p:cxnSp>
          <p:nvCxnSpPr>
            <p:cNvPr id="179" name="Straight Arrow Connector 178"/>
            <p:cNvCxnSpPr/>
            <p:nvPr/>
          </p:nvCxnSpPr>
          <p:spPr>
            <a:xfrm rot="5400000" flipH="1" flipV="1">
              <a:off x="4212" y="1560"/>
              <a:ext cx="138" cy="1"/>
            </a:xfrm>
            <a:prstGeom prst="straightConnector1">
              <a:avLst/>
            </a:prstGeom>
            <a:ln w="28575">
              <a:solidFill>
                <a:srgbClr val="CC66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 rot="5400000" flipH="1" flipV="1">
              <a:off x="4301" y="1560"/>
              <a:ext cx="138" cy="1"/>
            </a:xfrm>
            <a:prstGeom prst="straightConnector1">
              <a:avLst/>
            </a:prstGeom>
            <a:ln w="28575">
              <a:solidFill>
                <a:srgbClr val="CC66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047" name="Rectangle 103"/>
          <p:cNvSpPr>
            <a:spLocks noChangeArrowheads="1"/>
          </p:cNvSpPr>
          <p:nvPr/>
        </p:nvSpPr>
        <p:spPr bwMode="auto">
          <a:xfrm>
            <a:off x="190500" y="6303963"/>
            <a:ext cx="1284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[Fusy ’05]</a:t>
            </a:r>
            <a:endParaRPr lang="nl-NL" sz="2000">
              <a:solidFill>
                <a:schemeClr val="accent1"/>
              </a:solidFill>
            </a:endParaRPr>
          </a:p>
        </p:txBody>
      </p:sp>
      <p:sp>
        <p:nvSpPr>
          <p:cNvPr id="297050" name="Freeform 90"/>
          <p:cNvSpPr>
            <a:spLocks/>
          </p:cNvSpPr>
          <p:nvPr/>
        </p:nvSpPr>
        <p:spPr bwMode="auto">
          <a:xfrm>
            <a:off x="3349625" y="2374900"/>
            <a:ext cx="2789238" cy="261938"/>
          </a:xfrm>
          <a:custGeom>
            <a:avLst/>
            <a:gdLst/>
            <a:ahLst/>
            <a:cxnLst>
              <a:cxn ang="0">
                <a:pos x="0" y="165"/>
              </a:cxn>
              <a:cxn ang="0">
                <a:pos x="1757" y="0"/>
              </a:cxn>
            </a:cxnLst>
            <a:rect l="0" t="0" r="r" b="b"/>
            <a:pathLst>
              <a:path w="1757" h="165">
                <a:moveTo>
                  <a:pt x="0" y="165"/>
                </a:moveTo>
                <a:lnTo>
                  <a:pt x="1757" y="0"/>
                </a:lnTo>
              </a:path>
            </a:pathLst>
          </a:custGeom>
          <a:noFill/>
          <a:ln w="28575" cap="flat" cmpd="sng">
            <a:solidFill>
              <a:schemeClr val="folHlink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051" name="Freeform 91"/>
          <p:cNvSpPr>
            <a:spLocks/>
          </p:cNvSpPr>
          <p:nvPr/>
        </p:nvSpPr>
        <p:spPr bwMode="auto">
          <a:xfrm>
            <a:off x="4211638" y="4914900"/>
            <a:ext cx="1951037" cy="393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29" y="248"/>
              </a:cxn>
            </a:cxnLst>
            <a:rect l="0" t="0" r="r" b="b"/>
            <a:pathLst>
              <a:path w="1229" h="248">
                <a:moveTo>
                  <a:pt x="0" y="0"/>
                </a:moveTo>
                <a:lnTo>
                  <a:pt x="1229" y="248"/>
                </a:lnTo>
              </a:path>
            </a:pathLst>
          </a:custGeom>
          <a:noFill/>
          <a:ln w="28575" cap="flat" cmpd="sng">
            <a:solidFill>
              <a:schemeClr val="folHlink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4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7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6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7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7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6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4" grpId="0"/>
      <p:bldP spid="296965" grpId="0"/>
      <p:bldP spid="297050" grpId="0" animBg="1"/>
      <p:bldP spid="29705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one-sided layouts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81000" indent="-381000">
              <a:buSzTx/>
              <a:buFont typeface="Wingdings" pitchFamily="2" charset="2"/>
              <a:buAutoNum type="arabicPeriod"/>
            </a:pPr>
            <a:r>
              <a:rPr lang="en-US" dirty="0"/>
              <a:t>Partition graph on </a:t>
            </a:r>
            <a:r>
              <a:rPr lang="en-US" dirty="0">
                <a:solidFill>
                  <a:schemeClr val="hlink"/>
                </a:solidFill>
              </a:rPr>
              <a:t>separating four-cycles</a:t>
            </a:r>
          </a:p>
          <a:p>
            <a:pPr marL="381000" indent="-381000">
              <a:buSzTx/>
              <a:buFont typeface="Wingdings" pitchFamily="2" charset="2"/>
              <a:buAutoNum type="arabicPeriod"/>
            </a:pPr>
            <a:r>
              <a:rPr lang="en-US" dirty="0"/>
              <a:t>Represent family of all layouts as </a:t>
            </a:r>
            <a:r>
              <a:rPr lang="en-US" dirty="0">
                <a:solidFill>
                  <a:schemeClr val="folHlink"/>
                </a:solidFill>
              </a:rPr>
              <a:t>distributive lattice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[</a:t>
            </a:r>
            <a:r>
              <a:rPr lang="en-US" dirty="0" err="1">
                <a:solidFill>
                  <a:schemeClr val="accent1"/>
                </a:solidFill>
              </a:rPr>
              <a:t>Fusy</a:t>
            </a:r>
            <a:r>
              <a:rPr lang="en-US" dirty="0">
                <a:solidFill>
                  <a:schemeClr val="accent1"/>
                </a:solidFill>
              </a:rPr>
              <a:t> ’06]</a:t>
            </a:r>
          </a:p>
          <a:p>
            <a:pPr marL="381000" indent="-381000">
              <a:buSzTx/>
              <a:buFont typeface="Wingdings" pitchFamily="2" charset="2"/>
              <a:buAutoNum type="arabicPeriod"/>
            </a:pPr>
            <a:r>
              <a:rPr lang="en-US" dirty="0"/>
              <a:t>Represent elements of distributive lattice as partitions of a partial order according to </a:t>
            </a:r>
            <a:r>
              <a:rPr lang="en-US" dirty="0" err="1">
                <a:solidFill>
                  <a:srgbClr val="FF9933"/>
                </a:solidFill>
              </a:rPr>
              <a:t>Birkhoff’s</a:t>
            </a:r>
            <a:r>
              <a:rPr lang="en-US" dirty="0">
                <a:solidFill>
                  <a:srgbClr val="FF9933"/>
                </a:solidFill>
              </a:rPr>
              <a:t> theorem</a:t>
            </a:r>
          </a:p>
          <a:p>
            <a:pPr marL="381000" indent="-381000">
              <a:buSzTx/>
              <a:buFont typeface="Wingdings" pitchFamily="2" charset="2"/>
              <a:buAutoNum type="arabicPeriod"/>
            </a:pPr>
            <a:r>
              <a:rPr lang="en-US" dirty="0"/>
              <a:t>Characterize the </a:t>
            </a:r>
            <a:r>
              <a:rPr lang="en-US" dirty="0">
                <a:solidFill>
                  <a:srgbClr val="6666FF"/>
                </a:solidFill>
              </a:rPr>
              <a:t>ordered partitions</a:t>
            </a:r>
            <a:r>
              <a:rPr lang="en-US" dirty="0"/>
              <a:t> that correspond to one-sided layouts</a:t>
            </a:r>
          </a:p>
          <a:p>
            <a:pPr marL="381000" indent="-381000">
              <a:buSzTx/>
              <a:buFont typeface="Wingdings" pitchFamily="2" charset="2"/>
              <a:buAutoNum type="arabicPeriod"/>
            </a:pPr>
            <a:r>
              <a:rPr lang="en-US" dirty="0"/>
              <a:t>Search in the partial order for partitions of this type</a:t>
            </a:r>
          </a:p>
        </p:txBody>
      </p:sp>
      <p:sp>
        <p:nvSpPr>
          <p:cNvPr id="310276" name="AutoShape 4"/>
          <p:cNvSpPr>
            <a:spLocks noChangeArrowheads="1"/>
          </p:cNvSpPr>
          <p:nvPr/>
        </p:nvSpPr>
        <p:spPr bwMode="auto">
          <a:xfrm>
            <a:off x="3859213" y="4013200"/>
            <a:ext cx="404812" cy="641350"/>
          </a:xfrm>
          <a:prstGeom prst="downArrow">
            <a:avLst>
              <a:gd name="adj1" fmla="val 38037"/>
              <a:gd name="adj2" fmla="val 63138"/>
            </a:avLst>
          </a:prstGeom>
          <a:solidFill>
            <a:schemeClr val="accent1"/>
          </a:solidFill>
          <a:ln w="28575" algn="ctr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10277" name="Text Box 5"/>
          <p:cNvSpPr txBox="1">
            <a:spLocks noChangeArrowheads="1"/>
          </p:cNvSpPr>
          <p:nvPr/>
        </p:nvSpPr>
        <p:spPr bwMode="auto">
          <a:xfrm>
            <a:off x="431540" y="4599130"/>
            <a:ext cx="8712460" cy="178728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 lIns="90000" tIns="46800" rIns="90000" bIns="4680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2000" dirty="0" smtClean="0">
                <a:solidFill>
                  <a:schemeClr val="accent1"/>
                </a:solidFill>
              </a:rPr>
              <a:t>Theorem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/>
              <a:t>     We can find an area-universal layout (if it exists) in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>
                <a:solidFill>
                  <a:schemeClr val="accent1"/>
                </a:solidFill>
              </a:rPr>
              <a:t>O(2</a:t>
            </a:r>
            <a:r>
              <a:rPr lang="en-US" sz="2000" baseline="30000" dirty="0" smtClean="0">
                <a:solidFill>
                  <a:schemeClr val="accent1"/>
                </a:solidFill>
              </a:rPr>
              <a:t>O(K  ) </a:t>
            </a:r>
            <a:r>
              <a:rPr lang="en-US" sz="2000" dirty="0" err="1" smtClean="0">
                <a:solidFill>
                  <a:schemeClr val="accent1"/>
                </a:solidFill>
              </a:rPr>
              <a:t>n</a:t>
            </a:r>
            <a:r>
              <a:rPr lang="en-US" sz="2000" baseline="30000" dirty="0" err="1" smtClean="0">
                <a:solidFill>
                  <a:schemeClr val="accent1"/>
                </a:solidFill>
              </a:rPr>
              <a:t>O</a:t>
            </a:r>
            <a:r>
              <a:rPr lang="en-US" sz="2000" baseline="30000" dirty="0" smtClean="0">
                <a:solidFill>
                  <a:schemeClr val="accent1"/>
                </a:solidFill>
              </a:rPr>
              <a:t>(1)</a:t>
            </a:r>
            <a:r>
              <a:rPr lang="en-US" sz="2000" dirty="0" smtClean="0">
                <a:solidFill>
                  <a:schemeClr val="accent1"/>
                </a:solidFill>
              </a:rPr>
              <a:t>)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time.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</a:t>
            </a:r>
            <a:r>
              <a:rPr lang="en-US" sz="2000" dirty="0" smtClean="0">
                <a:solidFill>
                  <a:schemeClr val="accent1"/>
                </a:solidFill>
              </a:rPr>
              <a:t>K</a:t>
            </a:r>
            <a:r>
              <a:rPr lang="en-US" sz="2000" dirty="0" smtClean="0"/>
              <a:t> = # degree-four vertices in adjacency graph</a:t>
            </a:r>
            <a:endParaRPr lang="en-US" sz="2000" dirty="0" smtClean="0">
              <a:solidFill>
                <a:schemeClr val="tx2"/>
              </a:solidFill>
            </a:endParaRPr>
          </a:p>
          <a:p>
            <a:pPr algn="ctr" eaLnBrk="0" hangingPunct="0">
              <a:spcBef>
                <a:spcPct val="500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11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British TV in 2010</a:t>
            </a:r>
            <a:endParaRPr lang="en-US" dirty="0"/>
          </a:p>
        </p:txBody>
      </p:sp>
      <p:pic>
        <p:nvPicPr>
          <p:cNvPr id="1026" name="Picture 2" descr="C:\Users\Bettina\Dropbox\FactualTV20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93" y="1521161"/>
            <a:ext cx="8901015" cy="42557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31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Possible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nl-NL" dirty="0" smtClean="0"/>
              <a:t>try </a:t>
            </a:r>
            <a:r>
              <a:rPr lang="nl-NL" dirty="0" smtClean="0">
                <a:solidFill>
                  <a:schemeClr val="accent1"/>
                </a:solidFill>
              </a:rPr>
              <a:t>all</a:t>
            </a:r>
            <a:r>
              <a:rPr lang="nl-NL" dirty="0" smtClean="0"/>
              <a:t> layouts</a:t>
            </a:r>
          </a:p>
          <a:p>
            <a:pPr marL="457200" indent="-457200">
              <a:buFont typeface="+mj-lt"/>
              <a:buAutoNum type="arabicPeriod"/>
            </a:pPr>
            <a:endParaRPr lang="nl-NL" sz="800" dirty="0"/>
          </a:p>
          <a:p>
            <a:pPr marL="457200" indent="-457200">
              <a:buNone/>
            </a:pPr>
            <a:r>
              <a:rPr lang="nl-NL" dirty="0" smtClean="0"/>
              <a:t>	</a:t>
            </a:r>
            <a:r>
              <a:rPr lang="nl-NL" i="1" dirty="0" smtClean="0"/>
              <a:t>exponentially many:</a:t>
            </a:r>
            <a:r>
              <a:rPr lang="nl-NL" dirty="0" smtClean="0"/>
              <a:t> lower bound </a:t>
            </a:r>
            <a:r>
              <a:rPr lang="nl-NL" dirty="0" smtClean="0">
                <a:solidFill>
                  <a:schemeClr val="accent1"/>
                </a:solidFill>
              </a:rPr>
              <a:t>3.04263</a:t>
            </a:r>
            <a:r>
              <a:rPr lang="nl-NL" sz="2800" baseline="30000" dirty="0" smtClean="0">
                <a:solidFill>
                  <a:schemeClr val="accent1"/>
                </a:solidFill>
              </a:rPr>
              <a:t>n</a:t>
            </a:r>
            <a:r>
              <a:rPr lang="nl-NL" dirty="0" smtClean="0"/>
              <a:t> and upper bound </a:t>
            </a:r>
            <a:r>
              <a:rPr lang="nl-NL" dirty="0" smtClean="0">
                <a:solidFill>
                  <a:srgbClr val="0070C0"/>
                </a:solidFill>
              </a:rPr>
              <a:t>4.68</a:t>
            </a:r>
            <a:r>
              <a:rPr lang="nl-NL" sz="2800" baseline="30000" dirty="0" smtClean="0">
                <a:solidFill>
                  <a:srgbClr val="0070C0"/>
                </a:solidFill>
              </a:rPr>
              <a:t>n</a:t>
            </a:r>
          </a:p>
          <a:p>
            <a:pPr marL="457200" indent="-457200">
              <a:buNone/>
            </a:pPr>
            <a:endParaRPr lang="nl-NL" dirty="0" smtClean="0">
              <a:solidFill>
                <a:schemeClr val="accent1"/>
              </a:solidFill>
            </a:endParaRPr>
          </a:p>
          <a:p>
            <a:pPr marL="457200" indent="-457200">
              <a:buSzPct val="100000"/>
              <a:buFont typeface="+mj-lt"/>
              <a:buAutoNum type="arabicPeriod" startAt="2"/>
            </a:pPr>
            <a:r>
              <a:rPr lang="nl-NL" dirty="0" smtClean="0">
                <a:solidFill>
                  <a:schemeClr val="accent1"/>
                </a:solidFill>
              </a:rPr>
              <a:t>“good” </a:t>
            </a:r>
            <a:r>
              <a:rPr lang="nl-NL" dirty="0" smtClean="0"/>
              <a:t>layouts</a:t>
            </a:r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None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nl-NL" dirty="0" smtClean="0"/>
              <a:t>different shapes</a:t>
            </a:r>
          </a:p>
          <a:p>
            <a:pPr marL="457200" indent="-457200">
              <a:buSzPct val="100000"/>
              <a:buFont typeface="+mj-lt"/>
              <a:buAutoNum type="arabicPeriod" startAt="3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nl-NL" dirty="0" smtClean="0"/>
              <a:t>tolerate small errors in </a:t>
            </a:r>
            <a:r>
              <a:rPr lang="nl-NL" dirty="0" err="1" smtClean="0"/>
              <a:t>size</a:t>
            </a:r>
            <a:r>
              <a:rPr lang="nl-NL" dirty="0" smtClean="0"/>
              <a:t> </a:t>
            </a:r>
          </a:p>
          <a:p>
            <a:pPr marL="457200" indent="-457200">
              <a:buSzPct val="100000"/>
              <a:buNone/>
            </a:pPr>
            <a:r>
              <a:rPr lang="nl-NL" dirty="0" smtClean="0"/>
              <a:t>	</a:t>
            </a:r>
            <a:r>
              <a:rPr lang="nl-NL" i="1" dirty="0" smtClean="0">
                <a:solidFill>
                  <a:schemeClr val="accent1"/>
                </a:solidFill>
              </a:rPr>
              <a:t>search in the lattice for </a:t>
            </a:r>
            <a:r>
              <a:rPr lang="nl-NL" i="1" dirty="0" err="1" smtClean="0">
                <a:solidFill>
                  <a:schemeClr val="accent1"/>
                </a:solidFill>
              </a:rPr>
              <a:t>good</a:t>
            </a:r>
            <a:r>
              <a:rPr lang="nl-NL" i="1" dirty="0" smtClean="0">
                <a:solidFill>
                  <a:schemeClr val="accent1"/>
                </a:solidFill>
              </a:rPr>
              <a:t> </a:t>
            </a:r>
            <a:r>
              <a:rPr lang="nl-NL" i="1" dirty="0" err="1" smtClean="0">
                <a:solidFill>
                  <a:schemeClr val="accent1"/>
                </a:solidFill>
              </a:rPr>
              <a:t>layouts</a:t>
            </a:r>
            <a:endParaRPr lang="nl-NL" i="1" dirty="0" smtClean="0">
              <a:solidFill>
                <a:schemeClr val="accent1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76845" y="2441651"/>
            <a:ext cx="1438569" cy="1886589"/>
            <a:chOff x="3206546" y="2753784"/>
            <a:chExt cx="1438569" cy="1886589"/>
          </a:xfrm>
        </p:grpSpPr>
        <p:grpSp>
          <p:nvGrpSpPr>
            <p:cNvPr id="9" name="Group 182"/>
            <p:cNvGrpSpPr>
              <a:grpSpLocks/>
            </p:cNvGrpSpPr>
            <p:nvPr/>
          </p:nvGrpSpPr>
          <p:grpSpPr bwMode="auto">
            <a:xfrm>
              <a:off x="3206546" y="2753784"/>
              <a:ext cx="1438569" cy="1382473"/>
              <a:chOff x="3703" y="2604"/>
              <a:chExt cx="1154" cy="1109"/>
            </a:xfrm>
          </p:grpSpPr>
          <p:sp>
            <p:nvSpPr>
              <p:cNvPr id="11" name="Rectangle 170"/>
              <p:cNvSpPr>
                <a:spLocks noChangeArrowheads="1"/>
              </p:cNvSpPr>
              <p:nvPr/>
            </p:nvSpPr>
            <p:spPr bwMode="auto">
              <a:xfrm>
                <a:off x="3703" y="2618"/>
                <a:ext cx="1154" cy="109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2" name="Line 172"/>
              <p:cNvSpPr>
                <a:spLocks noChangeShapeType="1"/>
              </p:cNvSpPr>
              <p:nvPr/>
            </p:nvSpPr>
            <p:spPr bwMode="auto">
              <a:xfrm>
                <a:off x="3942" y="2604"/>
                <a:ext cx="0" cy="11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3" name="Line 173"/>
              <p:cNvSpPr>
                <a:spLocks noChangeShapeType="1"/>
              </p:cNvSpPr>
              <p:nvPr/>
            </p:nvSpPr>
            <p:spPr bwMode="auto">
              <a:xfrm>
                <a:off x="3942" y="2946"/>
                <a:ext cx="9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4" name="Line 174"/>
              <p:cNvSpPr>
                <a:spLocks noChangeShapeType="1"/>
              </p:cNvSpPr>
              <p:nvPr/>
            </p:nvSpPr>
            <p:spPr bwMode="auto">
              <a:xfrm>
                <a:off x="4448" y="2946"/>
                <a:ext cx="0" cy="7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5" name="Line 175"/>
              <p:cNvSpPr>
                <a:spLocks noChangeShapeType="1"/>
              </p:cNvSpPr>
              <p:nvPr/>
            </p:nvSpPr>
            <p:spPr bwMode="auto">
              <a:xfrm>
                <a:off x="3942" y="3366"/>
                <a:ext cx="5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6" name="Line 178"/>
              <p:cNvSpPr>
                <a:spLocks noChangeShapeType="1"/>
              </p:cNvSpPr>
              <p:nvPr/>
            </p:nvSpPr>
            <p:spPr bwMode="auto">
              <a:xfrm>
                <a:off x="4649" y="2946"/>
                <a:ext cx="0" cy="7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7" name="Line 179"/>
              <p:cNvSpPr>
                <a:spLocks noChangeShapeType="1"/>
              </p:cNvSpPr>
              <p:nvPr/>
            </p:nvSpPr>
            <p:spPr bwMode="auto">
              <a:xfrm>
                <a:off x="4301" y="2618"/>
                <a:ext cx="0" cy="31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8" name="Line 180"/>
              <p:cNvSpPr>
                <a:spLocks noChangeShapeType="1"/>
              </p:cNvSpPr>
              <p:nvPr/>
            </p:nvSpPr>
            <p:spPr bwMode="auto">
              <a:xfrm>
                <a:off x="4301" y="2793"/>
                <a:ext cx="5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9" name="Line 181"/>
              <p:cNvSpPr>
                <a:spLocks noChangeShapeType="1"/>
              </p:cNvSpPr>
              <p:nvPr/>
            </p:nvSpPr>
            <p:spPr bwMode="auto">
              <a:xfrm>
                <a:off x="3942" y="3561"/>
                <a:ext cx="5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</p:grpSp>
        <p:sp>
          <p:nvSpPr>
            <p:cNvPr id="10" name="Text Box 186"/>
            <p:cNvSpPr txBox="1">
              <a:spLocks noChangeArrowheads="1"/>
            </p:cNvSpPr>
            <p:nvPr/>
          </p:nvSpPr>
          <p:spPr bwMode="auto">
            <a:xfrm>
              <a:off x="3317114" y="4238082"/>
              <a:ext cx="1217432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sliceable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957265" y="2441650"/>
            <a:ext cx="1446049" cy="1886590"/>
            <a:chOff x="6957265" y="2441650"/>
            <a:chExt cx="1446049" cy="1886590"/>
          </a:xfrm>
        </p:grpSpPr>
        <p:grpSp>
          <p:nvGrpSpPr>
            <p:cNvPr id="51" name="Group 137"/>
            <p:cNvGrpSpPr>
              <a:grpSpLocks/>
            </p:cNvGrpSpPr>
            <p:nvPr/>
          </p:nvGrpSpPr>
          <p:grpSpPr bwMode="auto">
            <a:xfrm>
              <a:off x="6957265" y="2441650"/>
              <a:ext cx="1446049" cy="1365020"/>
              <a:chOff x="2124" y="2598"/>
              <a:chExt cx="1160" cy="1095"/>
            </a:xfrm>
          </p:grpSpPr>
          <p:sp>
            <p:nvSpPr>
              <p:cNvPr id="53" name="Rectangle 112"/>
              <p:cNvSpPr>
                <a:spLocks noChangeArrowheads="1"/>
              </p:cNvSpPr>
              <p:nvPr/>
            </p:nvSpPr>
            <p:spPr bwMode="auto">
              <a:xfrm>
                <a:off x="2130" y="2598"/>
                <a:ext cx="1154" cy="109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4" name="Freeform 122"/>
              <p:cNvSpPr>
                <a:spLocks/>
              </p:cNvSpPr>
              <p:nvPr/>
            </p:nvSpPr>
            <p:spPr bwMode="auto">
              <a:xfrm>
                <a:off x="2226" y="2712"/>
                <a:ext cx="642" cy="744"/>
              </a:xfrm>
              <a:custGeom>
                <a:avLst/>
                <a:gdLst/>
                <a:ahLst/>
                <a:cxnLst>
                  <a:cxn ang="0">
                    <a:pos x="114" y="492"/>
                  </a:cxn>
                  <a:cxn ang="0">
                    <a:pos x="114" y="0"/>
                  </a:cxn>
                  <a:cxn ang="0">
                    <a:pos x="240" y="0"/>
                  </a:cxn>
                  <a:cxn ang="0">
                    <a:pos x="240" y="150"/>
                  </a:cxn>
                  <a:cxn ang="0">
                    <a:pos x="642" y="150"/>
                  </a:cxn>
                  <a:cxn ang="0">
                    <a:pos x="642" y="294"/>
                  </a:cxn>
                  <a:cxn ang="0">
                    <a:pos x="510" y="294"/>
                  </a:cxn>
                  <a:cxn ang="0">
                    <a:pos x="510" y="744"/>
                  </a:cxn>
                  <a:cxn ang="0">
                    <a:pos x="384" y="744"/>
                  </a:cxn>
                  <a:cxn ang="0">
                    <a:pos x="384" y="624"/>
                  </a:cxn>
                  <a:cxn ang="0">
                    <a:pos x="0" y="624"/>
                  </a:cxn>
                  <a:cxn ang="0">
                    <a:pos x="0" y="492"/>
                  </a:cxn>
                  <a:cxn ang="0">
                    <a:pos x="114" y="492"/>
                  </a:cxn>
                </a:cxnLst>
                <a:rect l="0" t="0" r="r" b="b"/>
                <a:pathLst>
                  <a:path w="642" h="744">
                    <a:moveTo>
                      <a:pt x="114" y="492"/>
                    </a:moveTo>
                    <a:lnTo>
                      <a:pt x="114" y="0"/>
                    </a:lnTo>
                    <a:lnTo>
                      <a:pt x="240" y="0"/>
                    </a:lnTo>
                    <a:lnTo>
                      <a:pt x="240" y="150"/>
                    </a:lnTo>
                    <a:lnTo>
                      <a:pt x="642" y="150"/>
                    </a:lnTo>
                    <a:lnTo>
                      <a:pt x="642" y="294"/>
                    </a:lnTo>
                    <a:lnTo>
                      <a:pt x="510" y="294"/>
                    </a:lnTo>
                    <a:lnTo>
                      <a:pt x="510" y="744"/>
                    </a:lnTo>
                    <a:lnTo>
                      <a:pt x="384" y="744"/>
                    </a:lnTo>
                    <a:lnTo>
                      <a:pt x="384" y="624"/>
                    </a:lnTo>
                    <a:lnTo>
                      <a:pt x="0" y="624"/>
                    </a:lnTo>
                    <a:lnTo>
                      <a:pt x="0" y="492"/>
                    </a:lnTo>
                    <a:lnTo>
                      <a:pt x="114" y="492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5" name="Line 123"/>
              <p:cNvSpPr>
                <a:spLocks noChangeShapeType="1"/>
              </p:cNvSpPr>
              <p:nvPr/>
            </p:nvSpPr>
            <p:spPr bwMode="auto">
              <a:xfrm>
                <a:off x="2136" y="2808"/>
                <a:ext cx="21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6" name="Freeform 126"/>
              <p:cNvSpPr>
                <a:spLocks/>
              </p:cNvSpPr>
              <p:nvPr/>
            </p:nvSpPr>
            <p:spPr bwMode="auto">
              <a:xfrm>
                <a:off x="2124" y="3330"/>
                <a:ext cx="318" cy="192"/>
              </a:xfrm>
              <a:custGeom>
                <a:avLst/>
                <a:gdLst/>
                <a:ahLst/>
                <a:cxnLst>
                  <a:cxn ang="0">
                    <a:pos x="318" y="0"/>
                  </a:cxn>
                  <a:cxn ang="0">
                    <a:pos x="318" y="192"/>
                  </a:cxn>
                  <a:cxn ang="0">
                    <a:pos x="0" y="192"/>
                  </a:cxn>
                </a:cxnLst>
                <a:rect l="0" t="0" r="r" b="b"/>
                <a:pathLst>
                  <a:path w="318" h="192">
                    <a:moveTo>
                      <a:pt x="318" y="0"/>
                    </a:moveTo>
                    <a:lnTo>
                      <a:pt x="318" y="192"/>
                    </a:lnTo>
                    <a:lnTo>
                      <a:pt x="0" y="192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7" name="Freeform 133"/>
              <p:cNvSpPr>
                <a:spLocks/>
              </p:cNvSpPr>
              <p:nvPr/>
            </p:nvSpPr>
            <p:spPr bwMode="auto">
              <a:xfrm>
                <a:off x="2808" y="2730"/>
                <a:ext cx="282" cy="534"/>
              </a:xfrm>
              <a:custGeom>
                <a:avLst/>
                <a:gdLst/>
                <a:ahLst/>
                <a:cxnLst>
                  <a:cxn ang="0">
                    <a:pos x="0" y="120"/>
                  </a:cxn>
                  <a:cxn ang="0">
                    <a:pos x="0" y="0"/>
                  </a:cxn>
                  <a:cxn ang="0">
                    <a:pos x="282" y="0"/>
                  </a:cxn>
                  <a:cxn ang="0">
                    <a:pos x="282" y="534"/>
                  </a:cxn>
                </a:cxnLst>
                <a:rect l="0" t="0" r="r" b="b"/>
                <a:pathLst>
                  <a:path w="282" h="534">
                    <a:moveTo>
                      <a:pt x="0" y="120"/>
                    </a:moveTo>
                    <a:lnTo>
                      <a:pt x="0" y="0"/>
                    </a:lnTo>
                    <a:lnTo>
                      <a:pt x="282" y="0"/>
                    </a:lnTo>
                    <a:lnTo>
                      <a:pt x="282" y="534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8" name="Freeform 135"/>
              <p:cNvSpPr>
                <a:spLocks/>
              </p:cNvSpPr>
              <p:nvPr/>
            </p:nvSpPr>
            <p:spPr bwMode="auto">
              <a:xfrm>
                <a:off x="2736" y="3156"/>
                <a:ext cx="546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2" y="0"/>
                  </a:cxn>
                  <a:cxn ang="0">
                    <a:pos x="162" y="204"/>
                  </a:cxn>
                  <a:cxn ang="0">
                    <a:pos x="294" y="204"/>
                  </a:cxn>
                  <a:cxn ang="0">
                    <a:pos x="294" y="120"/>
                  </a:cxn>
                  <a:cxn ang="0">
                    <a:pos x="462" y="120"/>
                  </a:cxn>
                  <a:cxn ang="0">
                    <a:pos x="462" y="420"/>
                  </a:cxn>
                  <a:cxn ang="0">
                    <a:pos x="546" y="420"/>
                  </a:cxn>
                </a:cxnLst>
                <a:rect l="0" t="0" r="r" b="b"/>
                <a:pathLst>
                  <a:path w="546" h="420">
                    <a:moveTo>
                      <a:pt x="0" y="0"/>
                    </a:moveTo>
                    <a:lnTo>
                      <a:pt x="162" y="0"/>
                    </a:lnTo>
                    <a:lnTo>
                      <a:pt x="162" y="204"/>
                    </a:lnTo>
                    <a:lnTo>
                      <a:pt x="294" y="204"/>
                    </a:lnTo>
                    <a:lnTo>
                      <a:pt x="294" y="120"/>
                    </a:lnTo>
                    <a:lnTo>
                      <a:pt x="462" y="120"/>
                    </a:lnTo>
                    <a:lnTo>
                      <a:pt x="462" y="420"/>
                    </a:lnTo>
                    <a:lnTo>
                      <a:pt x="546" y="42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52" name="Text Box 184"/>
            <p:cNvSpPr txBox="1">
              <a:spLocks noChangeArrowheads="1"/>
            </p:cNvSpPr>
            <p:nvPr/>
          </p:nvSpPr>
          <p:spPr bwMode="auto">
            <a:xfrm>
              <a:off x="7026279" y="3925949"/>
              <a:ext cx="1308021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rectilinear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64561" y="2440267"/>
            <a:ext cx="1443556" cy="1887973"/>
            <a:chOff x="5064561" y="2440267"/>
            <a:chExt cx="1443556" cy="1887973"/>
          </a:xfrm>
        </p:grpSpPr>
        <p:sp>
          <p:nvSpPr>
            <p:cNvPr id="33" name="Text Box 186"/>
            <p:cNvSpPr txBox="1">
              <a:spLocks noChangeArrowheads="1"/>
            </p:cNvSpPr>
            <p:nvPr/>
          </p:nvSpPr>
          <p:spPr bwMode="auto">
            <a:xfrm>
              <a:off x="5130473" y="3925949"/>
              <a:ext cx="1311733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one-sided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064561" y="2440267"/>
              <a:ext cx="1443556" cy="1385240"/>
              <a:chOff x="2555875" y="2565400"/>
              <a:chExt cx="4176713" cy="3024188"/>
            </a:xfrm>
          </p:grpSpPr>
          <p:sp>
            <p:nvSpPr>
              <p:cNvPr id="39" name="Rectangle 4"/>
              <p:cNvSpPr>
                <a:spLocks noChangeArrowheads="1"/>
              </p:cNvSpPr>
              <p:nvPr/>
            </p:nvSpPr>
            <p:spPr bwMode="auto">
              <a:xfrm>
                <a:off x="2555875" y="2565400"/>
                <a:ext cx="4176713" cy="30241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Rectangle 5"/>
              <p:cNvSpPr>
                <a:spLocks noChangeArrowheads="1"/>
              </p:cNvSpPr>
              <p:nvPr/>
            </p:nvSpPr>
            <p:spPr bwMode="auto">
              <a:xfrm>
                <a:off x="2555875" y="2565400"/>
                <a:ext cx="431800" cy="30241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Rectangle 6"/>
              <p:cNvSpPr>
                <a:spLocks noChangeArrowheads="1"/>
              </p:cNvSpPr>
              <p:nvPr/>
            </p:nvSpPr>
            <p:spPr bwMode="auto">
              <a:xfrm>
                <a:off x="2987675" y="5157788"/>
                <a:ext cx="3744913" cy="431800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2987675" y="2565400"/>
                <a:ext cx="3168650" cy="50323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8"/>
              <p:cNvSpPr>
                <a:spLocks noChangeArrowheads="1"/>
              </p:cNvSpPr>
              <p:nvPr/>
            </p:nvSpPr>
            <p:spPr bwMode="auto">
              <a:xfrm>
                <a:off x="6156325" y="2565400"/>
                <a:ext cx="576263" cy="25923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Rectangle 9"/>
              <p:cNvSpPr>
                <a:spLocks noChangeArrowheads="1"/>
              </p:cNvSpPr>
              <p:nvPr/>
            </p:nvSpPr>
            <p:spPr bwMode="auto">
              <a:xfrm>
                <a:off x="3635375" y="4508500"/>
                <a:ext cx="2520950" cy="6492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Rectangle 10"/>
              <p:cNvSpPr>
                <a:spLocks noChangeArrowheads="1"/>
              </p:cNvSpPr>
              <p:nvPr/>
            </p:nvSpPr>
            <p:spPr bwMode="auto">
              <a:xfrm>
                <a:off x="3635375" y="3789363"/>
                <a:ext cx="1296988" cy="71913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Rectangle 11"/>
              <p:cNvSpPr>
                <a:spLocks noChangeArrowheads="1"/>
              </p:cNvSpPr>
              <p:nvPr/>
            </p:nvSpPr>
            <p:spPr bwMode="auto">
              <a:xfrm>
                <a:off x="2987675" y="3789363"/>
                <a:ext cx="647700" cy="136842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" name="Rectangle 12"/>
              <p:cNvSpPr>
                <a:spLocks noChangeArrowheads="1"/>
              </p:cNvSpPr>
              <p:nvPr/>
            </p:nvSpPr>
            <p:spPr bwMode="auto">
              <a:xfrm>
                <a:off x="2987675" y="3068638"/>
                <a:ext cx="1944688" cy="72072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3635375" y="3789363"/>
                <a:ext cx="649288" cy="71913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9" name="Rectangle 14"/>
              <p:cNvSpPr>
                <a:spLocks noChangeArrowheads="1"/>
              </p:cNvSpPr>
              <p:nvPr/>
            </p:nvSpPr>
            <p:spPr bwMode="auto">
              <a:xfrm>
                <a:off x="4932363" y="3068638"/>
                <a:ext cx="576262" cy="1439862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0" name="Rectangle 15"/>
              <p:cNvSpPr>
                <a:spLocks noChangeArrowheads="1"/>
              </p:cNvSpPr>
              <p:nvPr/>
            </p:nvSpPr>
            <p:spPr bwMode="auto">
              <a:xfrm>
                <a:off x="5508625" y="3068638"/>
                <a:ext cx="647700" cy="108108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7" name="Rectangle 6"/>
          <p:cNvSpPr/>
          <p:nvPr/>
        </p:nvSpPr>
        <p:spPr bwMode="auto">
          <a:xfrm>
            <a:off x="251520" y="4318000"/>
            <a:ext cx="8640960" cy="1811300"/>
          </a:xfrm>
          <a:prstGeom prst="rect">
            <a:avLst/>
          </a:prstGeom>
          <a:solidFill>
            <a:srgbClr val="FFFFFF">
              <a:alpha val="65098"/>
            </a:srgb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149920" y="1253067"/>
            <a:ext cx="8640960" cy="1032933"/>
          </a:xfrm>
          <a:prstGeom prst="rect">
            <a:avLst/>
          </a:prstGeom>
          <a:solidFill>
            <a:srgbClr val="FFFFFF">
              <a:alpha val="65098"/>
            </a:srgb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2977787" y="2396067"/>
            <a:ext cx="1729680" cy="1921933"/>
          </a:xfrm>
          <a:prstGeom prst="rect">
            <a:avLst/>
          </a:prstGeom>
          <a:solidFill>
            <a:srgbClr val="FFFFFF">
              <a:alpha val="65098"/>
            </a:srgb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6720054" y="2328333"/>
            <a:ext cx="1729680" cy="1921933"/>
          </a:xfrm>
          <a:prstGeom prst="rect">
            <a:avLst/>
          </a:prstGeom>
          <a:solidFill>
            <a:srgbClr val="FFFFFF">
              <a:alpha val="65098"/>
            </a:srgb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74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Possible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nl-NL" dirty="0" smtClean="0"/>
              <a:t>try </a:t>
            </a:r>
            <a:r>
              <a:rPr lang="nl-NL" dirty="0" smtClean="0">
                <a:solidFill>
                  <a:schemeClr val="accent1"/>
                </a:solidFill>
              </a:rPr>
              <a:t>all</a:t>
            </a:r>
            <a:r>
              <a:rPr lang="nl-NL" dirty="0" smtClean="0"/>
              <a:t> layouts</a:t>
            </a:r>
          </a:p>
          <a:p>
            <a:pPr marL="457200" indent="-457200">
              <a:buFont typeface="+mj-lt"/>
              <a:buAutoNum type="arabicPeriod"/>
            </a:pPr>
            <a:endParaRPr lang="nl-NL" sz="800" dirty="0"/>
          </a:p>
          <a:p>
            <a:pPr marL="457200" indent="-457200">
              <a:buNone/>
            </a:pPr>
            <a:r>
              <a:rPr lang="nl-NL" dirty="0" smtClean="0"/>
              <a:t>	</a:t>
            </a:r>
            <a:r>
              <a:rPr lang="nl-NL" i="1" dirty="0" smtClean="0"/>
              <a:t>exponentially many:</a:t>
            </a:r>
            <a:r>
              <a:rPr lang="nl-NL" dirty="0" smtClean="0"/>
              <a:t> lower bound </a:t>
            </a:r>
            <a:r>
              <a:rPr lang="nl-NL" dirty="0" smtClean="0">
                <a:solidFill>
                  <a:schemeClr val="accent1"/>
                </a:solidFill>
              </a:rPr>
              <a:t>3.04263</a:t>
            </a:r>
            <a:r>
              <a:rPr lang="nl-NL" sz="2800" baseline="30000" dirty="0" smtClean="0">
                <a:solidFill>
                  <a:schemeClr val="accent1"/>
                </a:solidFill>
              </a:rPr>
              <a:t>n</a:t>
            </a:r>
            <a:r>
              <a:rPr lang="nl-NL" dirty="0" smtClean="0"/>
              <a:t> and upper bound </a:t>
            </a:r>
            <a:r>
              <a:rPr lang="nl-NL" dirty="0" smtClean="0">
                <a:solidFill>
                  <a:srgbClr val="0070C0"/>
                </a:solidFill>
              </a:rPr>
              <a:t>4.68</a:t>
            </a:r>
            <a:r>
              <a:rPr lang="nl-NL" sz="2800" baseline="30000" dirty="0" smtClean="0">
                <a:solidFill>
                  <a:srgbClr val="0070C0"/>
                </a:solidFill>
              </a:rPr>
              <a:t>n</a:t>
            </a:r>
          </a:p>
          <a:p>
            <a:pPr marL="457200" indent="-457200">
              <a:buNone/>
            </a:pPr>
            <a:endParaRPr lang="nl-NL" dirty="0" smtClean="0">
              <a:solidFill>
                <a:schemeClr val="accent1"/>
              </a:solidFill>
            </a:endParaRPr>
          </a:p>
          <a:p>
            <a:pPr marL="457200" indent="-457200">
              <a:buSzPct val="100000"/>
              <a:buFont typeface="+mj-lt"/>
              <a:buAutoNum type="arabicPeriod" startAt="2"/>
            </a:pPr>
            <a:r>
              <a:rPr lang="nl-NL" dirty="0" smtClean="0">
                <a:solidFill>
                  <a:schemeClr val="accent1"/>
                </a:solidFill>
              </a:rPr>
              <a:t>“good” </a:t>
            </a:r>
            <a:r>
              <a:rPr lang="nl-NL" dirty="0" smtClean="0"/>
              <a:t>layouts</a:t>
            </a:r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nl-NL" dirty="0" smtClean="0"/>
          </a:p>
          <a:p>
            <a:pPr marL="457200" indent="-457200">
              <a:buSzPct val="100000"/>
              <a:buNone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nl-NL" dirty="0" smtClean="0"/>
              <a:t>different shapes</a:t>
            </a:r>
          </a:p>
          <a:p>
            <a:pPr marL="457200" indent="-457200">
              <a:buSzPct val="100000"/>
              <a:buFont typeface="+mj-lt"/>
              <a:buAutoNum type="arabicPeriod" startAt="3"/>
            </a:pPr>
            <a:endParaRPr lang="nl-NL" dirty="0" smtClean="0"/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nl-NL" dirty="0" smtClean="0"/>
              <a:t>tolerate small errors in </a:t>
            </a:r>
            <a:r>
              <a:rPr lang="nl-NL" dirty="0" err="1" smtClean="0"/>
              <a:t>size</a:t>
            </a:r>
            <a:r>
              <a:rPr lang="nl-NL" dirty="0" smtClean="0"/>
              <a:t> </a:t>
            </a:r>
          </a:p>
          <a:p>
            <a:pPr marL="457200" indent="-457200">
              <a:buSzPct val="100000"/>
              <a:buNone/>
            </a:pPr>
            <a:r>
              <a:rPr lang="nl-NL" dirty="0" smtClean="0"/>
              <a:t>	</a:t>
            </a:r>
            <a:r>
              <a:rPr lang="nl-NL" i="1" dirty="0" smtClean="0">
                <a:solidFill>
                  <a:schemeClr val="accent1"/>
                </a:solidFill>
              </a:rPr>
              <a:t>search in the lattice for </a:t>
            </a:r>
            <a:r>
              <a:rPr lang="nl-NL" i="1" dirty="0" err="1" smtClean="0">
                <a:solidFill>
                  <a:schemeClr val="accent1"/>
                </a:solidFill>
              </a:rPr>
              <a:t>good</a:t>
            </a:r>
            <a:r>
              <a:rPr lang="nl-NL" i="1" dirty="0" smtClean="0">
                <a:solidFill>
                  <a:schemeClr val="accent1"/>
                </a:solidFill>
              </a:rPr>
              <a:t> </a:t>
            </a:r>
            <a:r>
              <a:rPr lang="nl-NL" i="1" dirty="0" err="1" smtClean="0">
                <a:solidFill>
                  <a:schemeClr val="accent1"/>
                </a:solidFill>
              </a:rPr>
              <a:t>layouts</a:t>
            </a:r>
            <a:endParaRPr lang="nl-NL" i="1" dirty="0" smtClean="0">
              <a:solidFill>
                <a:schemeClr val="accent1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76845" y="2441651"/>
            <a:ext cx="1438569" cy="1886589"/>
            <a:chOff x="3206546" y="2753784"/>
            <a:chExt cx="1438569" cy="1886589"/>
          </a:xfrm>
        </p:grpSpPr>
        <p:grpSp>
          <p:nvGrpSpPr>
            <p:cNvPr id="9" name="Group 182"/>
            <p:cNvGrpSpPr>
              <a:grpSpLocks/>
            </p:cNvGrpSpPr>
            <p:nvPr/>
          </p:nvGrpSpPr>
          <p:grpSpPr bwMode="auto">
            <a:xfrm>
              <a:off x="3206546" y="2753784"/>
              <a:ext cx="1438569" cy="1382473"/>
              <a:chOff x="3703" y="2604"/>
              <a:chExt cx="1154" cy="1109"/>
            </a:xfrm>
          </p:grpSpPr>
          <p:sp>
            <p:nvSpPr>
              <p:cNvPr id="11" name="Rectangle 170"/>
              <p:cNvSpPr>
                <a:spLocks noChangeArrowheads="1"/>
              </p:cNvSpPr>
              <p:nvPr/>
            </p:nvSpPr>
            <p:spPr bwMode="auto">
              <a:xfrm>
                <a:off x="3703" y="2618"/>
                <a:ext cx="1154" cy="109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2" name="Line 172"/>
              <p:cNvSpPr>
                <a:spLocks noChangeShapeType="1"/>
              </p:cNvSpPr>
              <p:nvPr/>
            </p:nvSpPr>
            <p:spPr bwMode="auto">
              <a:xfrm>
                <a:off x="3942" y="2604"/>
                <a:ext cx="0" cy="11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3" name="Line 173"/>
              <p:cNvSpPr>
                <a:spLocks noChangeShapeType="1"/>
              </p:cNvSpPr>
              <p:nvPr/>
            </p:nvSpPr>
            <p:spPr bwMode="auto">
              <a:xfrm>
                <a:off x="3942" y="2946"/>
                <a:ext cx="9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4" name="Line 174"/>
              <p:cNvSpPr>
                <a:spLocks noChangeShapeType="1"/>
              </p:cNvSpPr>
              <p:nvPr/>
            </p:nvSpPr>
            <p:spPr bwMode="auto">
              <a:xfrm>
                <a:off x="4448" y="2946"/>
                <a:ext cx="0" cy="7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5" name="Line 175"/>
              <p:cNvSpPr>
                <a:spLocks noChangeShapeType="1"/>
              </p:cNvSpPr>
              <p:nvPr/>
            </p:nvSpPr>
            <p:spPr bwMode="auto">
              <a:xfrm>
                <a:off x="3942" y="3366"/>
                <a:ext cx="5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6" name="Line 178"/>
              <p:cNvSpPr>
                <a:spLocks noChangeShapeType="1"/>
              </p:cNvSpPr>
              <p:nvPr/>
            </p:nvSpPr>
            <p:spPr bwMode="auto">
              <a:xfrm>
                <a:off x="4649" y="2946"/>
                <a:ext cx="0" cy="7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7" name="Line 179"/>
              <p:cNvSpPr>
                <a:spLocks noChangeShapeType="1"/>
              </p:cNvSpPr>
              <p:nvPr/>
            </p:nvSpPr>
            <p:spPr bwMode="auto">
              <a:xfrm>
                <a:off x="4301" y="2618"/>
                <a:ext cx="0" cy="31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8" name="Line 180"/>
              <p:cNvSpPr>
                <a:spLocks noChangeShapeType="1"/>
              </p:cNvSpPr>
              <p:nvPr/>
            </p:nvSpPr>
            <p:spPr bwMode="auto">
              <a:xfrm>
                <a:off x="4301" y="2793"/>
                <a:ext cx="5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19" name="Line 181"/>
              <p:cNvSpPr>
                <a:spLocks noChangeShapeType="1"/>
              </p:cNvSpPr>
              <p:nvPr/>
            </p:nvSpPr>
            <p:spPr bwMode="auto">
              <a:xfrm>
                <a:off x="3942" y="3561"/>
                <a:ext cx="50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</p:grpSp>
        <p:sp>
          <p:nvSpPr>
            <p:cNvPr id="10" name="Text Box 186"/>
            <p:cNvSpPr txBox="1">
              <a:spLocks noChangeArrowheads="1"/>
            </p:cNvSpPr>
            <p:nvPr/>
          </p:nvSpPr>
          <p:spPr bwMode="auto">
            <a:xfrm>
              <a:off x="3317114" y="4238082"/>
              <a:ext cx="1217432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sliceable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957265" y="2441650"/>
            <a:ext cx="1446049" cy="1886590"/>
            <a:chOff x="6957265" y="2441650"/>
            <a:chExt cx="1446049" cy="1886590"/>
          </a:xfrm>
        </p:grpSpPr>
        <p:grpSp>
          <p:nvGrpSpPr>
            <p:cNvPr id="51" name="Group 137"/>
            <p:cNvGrpSpPr>
              <a:grpSpLocks/>
            </p:cNvGrpSpPr>
            <p:nvPr/>
          </p:nvGrpSpPr>
          <p:grpSpPr bwMode="auto">
            <a:xfrm>
              <a:off x="6957265" y="2441650"/>
              <a:ext cx="1446049" cy="1365020"/>
              <a:chOff x="2124" y="2598"/>
              <a:chExt cx="1160" cy="1095"/>
            </a:xfrm>
          </p:grpSpPr>
          <p:sp>
            <p:nvSpPr>
              <p:cNvPr id="53" name="Rectangle 112"/>
              <p:cNvSpPr>
                <a:spLocks noChangeArrowheads="1"/>
              </p:cNvSpPr>
              <p:nvPr/>
            </p:nvSpPr>
            <p:spPr bwMode="auto">
              <a:xfrm>
                <a:off x="2130" y="2598"/>
                <a:ext cx="1154" cy="109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4" name="Freeform 122"/>
              <p:cNvSpPr>
                <a:spLocks/>
              </p:cNvSpPr>
              <p:nvPr/>
            </p:nvSpPr>
            <p:spPr bwMode="auto">
              <a:xfrm>
                <a:off x="2226" y="2712"/>
                <a:ext cx="642" cy="744"/>
              </a:xfrm>
              <a:custGeom>
                <a:avLst/>
                <a:gdLst/>
                <a:ahLst/>
                <a:cxnLst>
                  <a:cxn ang="0">
                    <a:pos x="114" y="492"/>
                  </a:cxn>
                  <a:cxn ang="0">
                    <a:pos x="114" y="0"/>
                  </a:cxn>
                  <a:cxn ang="0">
                    <a:pos x="240" y="0"/>
                  </a:cxn>
                  <a:cxn ang="0">
                    <a:pos x="240" y="150"/>
                  </a:cxn>
                  <a:cxn ang="0">
                    <a:pos x="642" y="150"/>
                  </a:cxn>
                  <a:cxn ang="0">
                    <a:pos x="642" y="294"/>
                  </a:cxn>
                  <a:cxn ang="0">
                    <a:pos x="510" y="294"/>
                  </a:cxn>
                  <a:cxn ang="0">
                    <a:pos x="510" y="744"/>
                  </a:cxn>
                  <a:cxn ang="0">
                    <a:pos x="384" y="744"/>
                  </a:cxn>
                  <a:cxn ang="0">
                    <a:pos x="384" y="624"/>
                  </a:cxn>
                  <a:cxn ang="0">
                    <a:pos x="0" y="624"/>
                  </a:cxn>
                  <a:cxn ang="0">
                    <a:pos x="0" y="492"/>
                  </a:cxn>
                  <a:cxn ang="0">
                    <a:pos x="114" y="492"/>
                  </a:cxn>
                </a:cxnLst>
                <a:rect l="0" t="0" r="r" b="b"/>
                <a:pathLst>
                  <a:path w="642" h="744">
                    <a:moveTo>
                      <a:pt x="114" y="492"/>
                    </a:moveTo>
                    <a:lnTo>
                      <a:pt x="114" y="0"/>
                    </a:lnTo>
                    <a:lnTo>
                      <a:pt x="240" y="0"/>
                    </a:lnTo>
                    <a:lnTo>
                      <a:pt x="240" y="150"/>
                    </a:lnTo>
                    <a:lnTo>
                      <a:pt x="642" y="150"/>
                    </a:lnTo>
                    <a:lnTo>
                      <a:pt x="642" y="294"/>
                    </a:lnTo>
                    <a:lnTo>
                      <a:pt x="510" y="294"/>
                    </a:lnTo>
                    <a:lnTo>
                      <a:pt x="510" y="744"/>
                    </a:lnTo>
                    <a:lnTo>
                      <a:pt x="384" y="744"/>
                    </a:lnTo>
                    <a:lnTo>
                      <a:pt x="384" y="624"/>
                    </a:lnTo>
                    <a:lnTo>
                      <a:pt x="0" y="624"/>
                    </a:lnTo>
                    <a:lnTo>
                      <a:pt x="0" y="492"/>
                    </a:lnTo>
                    <a:lnTo>
                      <a:pt x="114" y="492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5" name="Line 123"/>
              <p:cNvSpPr>
                <a:spLocks noChangeShapeType="1"/>
              </p:cNvSpPr>
              <p:nvPr/>
            </p:nvSpPr>
            <p:spPr bwMode="auto">
              <a:xfrm>
                <a:off x="2136" y="2808"/>
                <a:ext cx="21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6" name="Freeform 126"/>
              <p:cNvSpPr>
                <a:spLocks/>
              </p:cNvSpPr>
              <p:nvPr/>
            </p:nvSpPr>
            <p:spPr bwMode="auto">
              <a:xfrm>
                <a:off x="2124" y="3330"/>
                <a:ext cx="318" cy="192"/>
              </a:xfrm>
              <a:custGeom>
                <a:avLst/>
                <a:gdLst/>
                <a:ahLst/>
                <a:cxnLst>
                  <a:cxn ang="0">
                    <a:pos x="318" y="0"/>
                  </a:cxn>
                  <a:cxn ang="0">
                    <a:pos x="318" y="192"/>
                  </a:cxn>
                  <a:cxn ang="0">
                    <a:pos x="0" y="192"/>
                  </a:cxn>
                </a:cxnLst>
                <a:rect l="0" t="0" r="r" b="b"/>
                <a:pathLst>
                  <a:path w="318" h="192">
                    <a:moveTo>
                      <a:pt x="318" y="0"/>
                    </a:moveTo>
                    <a:lnTo>
                      <a:pt x="318" y="192"/>
                    </a:lnTo>
                    <a:lnTo>
                      <a:pt x="0" y="192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7" name="Freeform 133"/>
              <p:cNvSpPr>
                <a:spLocks/>
              </p:cNvSpPr>
              <p:nvPr/>
            </p:nvSpPr>
            <p:spPr bwMode="auto">
              <a:xfrm>
                <a:off x="2808" y="2730"/>
                <a:ext cx="282" cy="534"/>
              </a:xfrm>
              <a:custGeom>
                <a:avLst/>
                <a:gdLst/>
                <a:ahLst/>
                <a:cxnLst>
                  <a:cxn ang="0">
                    <a:pos x="0" y="120"/>
                  </a:cxn>
                  <a:cxn ang="0">
                    <a:pos x="0" y="0"/>
                  </a:cxn>
                  <a:cxn ang="0">
                    <a:pos x="282" y="0"/>
                  </a:cxn>
                  <a:cxn ang="0">
                    <a:pos x="282" y="534"/>
                  </a:cxn>
                </a:cxnLst>
                <a:rect l="0" t="0" r="r" b="b"/>
                <a:pathLst>
                  <a:path w="282" h="534">
                    <a:moveTo>
                      <a:pt x="0" y="120"/>
                    </a:moveTo>
                    <a:lnTo>
                      <a:pt x="0" y="0"/>
                    </a:lnTo>
                    <a:lnTo>
                      <a:pt x="282" y="0"/>
                    </a:lnTo>
                    <a:lnTo>
                      <a:pt x="282" y="534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58" name="Freeform 135"/>
              <p:cNvSpPr>
                <a:spLocks/>
              </p:cNvSpPr>
              <p:nvPr/>
            </p:nvSpPr>
            <p:spPr bwMode="auto">
              <a:xfrm>
                <a:off x="2736" y="3156"/>
                <a:ext cx="546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2" y="0"/>
                  </a:cxn>
                  <a:cxn ang="0">
                    <a:pos x="162" y="204"/>
                  </a:cxn>
                  <a:cxn ang="0">
                    <a:pos x="294" y="204"/>
                  </a:cxn>
                  <a:cxn ang="0">
                    <a:pos x="294" y="120"/>
                  </a:cxn>
                  <a:cxn ang="0">
                    <a:pos x="462" y="120"/>
                  </a:cxn>
                  <a:cxn ang="0">
                    <a:pos x="462" y="420"/>
                  </a:cxn>
                  <a:cxn ang="0">
                    <a:pos x="546" y="420"/>
                  </a:cxn>
                </a:cxnLst>
                <a:rect l="0" t="0" r="r" b="b"/>
                <a:pathLst>
                  <a:path w="546" h="420">
                    <a:moveTo>
                      <a:pt x="0" y="0"/>
                    </a:moveTo>
                    <a:lnTo>
                      <a:pt x="162" y="0"/>
                    </a:lnTo>
                    <a:lnTo>
                      <a:pt x="162" y="204"/>
                    </a:lnTo>
                    <a:lnTo>
                      <a:pt x="294" y="204"/>
                    </a:lnTo>
                    <a:lnTo>
                      <a:pt x="294" y="120"/>
                    </a:lnTo>
                    <a:lnTo>
                      <a:pt x="462" y="120"/>
                    </a:lnTo>
                    <a:lnTo>
                      <a:pt x="462" y="420"/>
                    </a:lnTo>
                    <a:lnTo>
                      <a:pt x="546" y="42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52" name="Text Box 184"/>
            <p:cNvSpPr txBox="1">
              <a:spLocks noChangeArrowheads="1"/>
            </p:cNvSpPr>
            <p:nvPr/>
          </p:nvSpPr>
          <p:spPr bwMode="auto">
            <a:xfrm>
              <a:off x="7026279" y="3925949"/>
              <a:ext cx="1308021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rectilinear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64561" y="2440267"/>
            <a:ext cx="1443556" cy="1887973"/>
            <a:chOff x="5064561" y="2440267"/>
            <a:chExt cx="1443556" cy="1887973"/>
          </a:xfrm>
        </p:grpSpPr>
        <p:sp>
          <p:nvSpPr>
            <p:cNvPr id="33" name="Text Box 186"/>
            <p:cNvSpPr txBox="1">
              <a:spLocks noChangeArrowheads="1"/>
            </p:cNvSpPr>
            <p:nvPr/>
          </p:nvSpPr>
          <p:spPr bwMode="auto">
            <a:xfrm>
              <a:off x="5130473" y="3925949"/>
              <a:ext cx="1311733" cy="40229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one-sided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064561" y="2440267"/>
              <a:ext cx="1443556" cy="1385240"/>
              <a:chOff x="2555875" y="2565400"/>
              <a:chExt cx="4176713" cy="3024188"/>
            </a:xfrm>
          </p:grpSpPr>
          <p:sp>
            <p:nvSpPr>
              <p:cNvPr id="39" name="Rectangle 4"/>
              <p:cNvSpPr>
                <a:spLocks noChangeArrowheads="1"/>
              </p:cNvSpPr>
              <p:nvPr/>
            </p:nvSpPr>
            <p:spPr bwMode="auto">
              <a:xfrm>
                <a:off x="2555875" y="2565400"/>
                <a:ext cx="4176713" cy="30241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Rectangle 5"/>
              <p:cNvSpPr>
                <a:spLocks noChangeArrowheads="1"/>
              </p:cNvSpPr>
              <p:nvPr/>
            </p:nvSpPr>
            <p:spPr bwMode="auto">
              <a:xfrm>
                <a:off x="2555875" y="2565400"/>
                <a:ext cx="431800" cy="30241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Rectangle 6"/>
              <p:cNvSpPr>
                <a:spLocks noChangeArrowheads="1"/>
              </p:cNvSpPr>
              <p:nvPr/>
            </p:nvSpPr>
            <p:spPr bwMode="auto">
              <a:xfrm>
                <a:off x="2987675" y="5157788"/>
                <a:ext cx="3744913" cy="431800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2987675" y="2565400"/>
                <a:ext cx="3168650" cy="50323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8"/>
              <p:cNvSpPr>
                <a:spLocks noChangeArrowheads="1"/>
              </p:cNvSpPr>
              <p:nvPr/>
            </p:nvSpPr>
            <p:spPr bwMode="auto">
              <a:xfrm>
                <a:off x="6156325" y="2565400"/>
                <a:ext cx="576263" cy="25923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Rectangle 9"/>
              <p:cNvSpPr>
                <a:spLocks noChangeArrowheads="1"/>
              </p:cNvSpPr>
              <p:nvPr/>
            </p:nvSpPr>
            <p:spPr bwMode="auto">
              <a:xfrm>
                <a:off x="3635375" y="4508500"/>
                <a:ext cx="2520950" cy="649288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Rectangle 10"/>
              <p:cNvSpPr>
                <a:spLocks noChangeArrowheads="1"/>
              </p:cNvSpPr>
              <p:nvPr/>
            </p:nvSpPr>
            <p:spPr bwMode="auto">
              <a:xfrm>
                <a:off x="3635375" y="3789363"/>
                <a:ext cx="1296988" cy="71913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Rectangle 11"/>
              <p:cNvSpPr>
                <a:spLocks noChangeArrowheads="1"/>
              </p:cNvSpPr>
              <p:nvPr/>
            </p:nvSpPr>
            <p:spPr bwMode="auto">
              <a:xfrm>
                <a:off x="2987675" y="3789363"/>
                <a:ext cx="647700" cy="136842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" name="Rectangle 12"/>
              <p:cNvSpPr>
                <a:spLocks noChangeArrowheads="1"/>
              </p:cNvSpPr>
              <p:nvPr/>
            </p:nvSpPr>
            <p:spPr bwMode="auto">
              <a:xfrm>
                <a:off x="2987675" y="3068638"/>
                <a:ext cx="1944688" cy="720725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3635375" y="3789363"/>
                <a:ext cx="649288" cy="71913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9" name="Rectangle 14"/>
              <p:cNvSpPr>
                <a:spLocks noChangeArrowheads="1"/>
              </p:cNvSpPr>
              <p:nvPr/>
            </p:nvSpPr>
            <p:spPr bwMode="auto">
              <a:xfrm>
                <a:off x="4932363" y="3068638"/>
                <a:ext cx="576262" cy="1439862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0" name="Rectangle 15"/>
              <p:cNvSpPr>
                <a:spLocks noChangeArrowheads="1"/>
              </p:cNvSpPr>
              <p:nvPr/>
            </p:nvSpPr>
            <p:spPr bwMode="auto">
              <a:xfrm>
                <a:off x="5508625" y="3068638"/>
                <a:ext cx="647700" cy="1081087"/>
              </a:xfrm>
              <a:prstGeom prst="rect">
                <a:avLst/>
              </a:prstGeom>
              <a:noFill/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7" name="Rectangle 6"/>
          <p:cNvSpPr/>
          <p:nvPr/>
        </p:nvSpPr>
        <p:spPr bwMode="auto">
          <a:xfrm>
            <a:off x="251520" y="4885266"/>
            <a:ext cx="8640960" cy="1244033"/>
          </a:xfrm>
          <a:prstGeom prst="rect">
            <a:avLst/>
          </a:prstGeom>
          <a:solidFill>
            <a:srgbClr val="FFFFFF">
              <a:alpha val="65098"/>
            </a:srgb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149920" y="1253067"/>
            <a:ext cx="8640960" cy="1032933"/>
          </a:xfrm>
          <a:prstGeom prst="rect">
            <a:avLst/>
          </a:prstGeom>
          <a:solidFill>
            <a:srgbClr val="FFFFFF">
              <a:alpha val="65098"/>
            </a:srgb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423333" y="2370666"/>
            <a:ext cx="6223001" cy="1921933"/>
          </a:xfrm>
          <a:prstGeom prst="rect">
            <a:avLst/>
          </a:prstGeom>
          <a:solidFill>
            <a:srgbClr val="FFFFFF">
              <a:alpha val="65098"/>
            </a:srgb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5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Rectilinear cartograms</a:t>
            </a:r>
            <a:endParaRPr lang="nl-NL" dirty="0"/>
          </a:p>
        </p:txBody>
      </p:sp>
      <p:pic>
        <p:nvPicPr>
          <p:cNvPr id="459779" name="Picture 3" descr="telegraphcartogram"/>
          <p:cNvPicPr>
            <a:picLocks noChangeAspect="1" noChangeArrowheads="1"/>
          </p:cNvPicPr>
          <p:nvPr/>
        </p:nvPicPr>
        <p:blipFill>
          <a:blip r:embed="rId3" cstate="print"/>
          <a:srcRect b="29935"/>
          <a:stretch>
            <a:fillRect/>
          </a:stretch>
        </p:blipFill>
        <p:spPr bwMode="auto">
          <a:xfrm>
            <a:off x="381000" y="1273175"/>
            <a:ext cx="8763000" cy="4864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034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 bwMode="auto">
          <a:xfrm>
            <a:off x="6642230" y="5904275"/>
            <a:ext cx="2501770" cy="953725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4"/>
          <p:cNvSpPr txBox="1">
            <a:spLocks noChangeArrowheads="1"/>
          </p:cNvSpPr>
          <p:nvPr/>
        </p:nvSpPr>
        <p:spPr bwMode="auto">
          <a:xfrm>
            <a:off x="461963" y="0"/>
            <a:ext cx="78867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3600" kern="0" dirty="0" smtClean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Terminology</a:t>
            </a:r>
            <a:endParaRPr kumimoji="0" lang="en-US" sz="360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145"/>
          <p:cNvGrpSpPr>
            <a:grpSpLocks/>
          </p:cNvGrpSpPr>
          <p:nvPr/>
        </p:nvGrpSpPr>
        <p:grpSpPr bwMode="auto">
          <a:xfrm>
            <a:off x="1119188" y="5147979"/>
            <a:ext cx="1838325" cy="863600"/>
            <a:chOff x="2124" y="3150"/>
            <a:chExt cx="1158" cy="544"/>
          </a:xfrm>
          <a:solidFill>
            <a:srgbClr val="92D050"/>
          </a:solidFill>
        </p:grpSpPr>
        <p:sp>
          <p:nvSpPr>
            <p:cNvPr id="608398" name="Rectangle 142"/>
            <p:cNvSpPr>
              <a:spLocks noChangeArrowheads="1"/>
            </p:cNvSpPr>
            <p:nvPr/>
          </p:nvSpPr>
          <p:spPr bwMode="auto">
            <a:xfrm>
              <a:off x="3036" y="3264"/>
              <a:ext cx="162" cy="429"/>
            </a:xfrm>
            <a:prstGeom prst="rect">
              <a:avLst/>
            </a:prstGeom>
            <a:grp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08400" name="Rectangle 144"/>
            <p:cNvSpPr>
              <a:spLocks noChangeArrowheads="1"/>
            </p:cNvSpPr>
            <p:nvPr/>
          </p:nvSpPr>
          <p:spPr bwMode="auto">
            <a:xfrm>
              <a:off x="3036" y="3576"/>
              <a:ext cx="246" cy="117"/>
            </a:xfrm>
            <a:prstGeom prst="rect">
              <a:avLst/>
            </a:prstGeom>
            <a:grp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08399" name="Rectangle 143"/>
            <p:cNvSpPr>
              <a:spLocks noChangeArrowheads="1"/>
            </p:cNvSpPr>
            <p:nvPr/>
          </p:nvSpPr>
          <p:spPr bwMode="auto">
            <a:xfrm>
              <a:off x="2868" y="3360"/>
              <a:ext cx="222" cy="126"/>
            </a:xfrm>
            <a:prstGeom prst="rect">
              <a:avLst/>
            </a:prstGeom>
            <a:grp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08396" name="Rectangle 140"/>
            <p:cNvSpPr>
              <a:spLocks noChangeArrowheads="1"/>
            </p:cNvSpPr>
            <p:nvPr/>
          </p:nvSpPr>
          <p:spPr bwMode="auto">
            <a:xfrm>
              <a:off x="2736" y="3150"/>
              <a:ext cx="159" cy="544"/>
            </a:xfrm>
            <a:prstGeom prst="rect">
              <a:avLst/>
            </a:prstGeom>
            <a:grp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08395" name="Rectangle 139"/>
            <p:cNvSpPr>
              <a:spLocks noChangeArrowheads="1"/>
            </p:cNvSpPr>
            <p:nvPr/>
          </p:nvSpPr>
          <p:spPr bwMode="auto">
            <a:xfrm>
              <a:off x="2604" y="3456"/>
              <a:ext cx="576" cy="237"/>
            </a:xfrm>
            <a:prstGeom prst="rect">
              <a:avLst/>
            </a:prstGeom>
            <a:grp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08394" name="Rectangle 138"/>
            <p:cNvSpPr>
              <a:spLocks noChangeArrowheads="1"/>
            </p:cNvSpPr>
            <p:nvPr/>
          </p:nvSpPr>
          <p:spPr bwMode="auto">
            <a:xfrm>
              <a:off x="2442" y="3330"/>
              <a:ext cx="162" cy="363"/>
            </a:xfrm>
            <a:prstGeom prst="rect">
              <a:avLst/>
            </a:prstGeom>
            <a:grp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08392" name="Rectangle 136"/>
            <p:cNvSpPr>
              <a:spLocks noChangeArrowheads="1"/>
            </p:cNvSpPr>
            <p:nvPr/>
          </p:nvSpPr>
          <p:spPr bwMode="auto">
            <a:xfrm>
              <a:off x="2124" y="3522"/>
              <a:ext cx="1056" cy="171"/>
            </a:xfrm>
            <a:prstGeom prst="rect">
              <a:avLst/>
            </a:prstGeom>
            <a:grp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6082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60475"/>
            <a:ext cx="8229600" cy="1912938"/>
          </a:xfrm>
        </p:spPr>
        <p:txBody>
          <a:bodyPr/>
          <a:lstStyle/>
          <a:p>
            <a:pPr>
              <a:buNone/>
            </a:pPr>
            <a:r>
              <a:rPr lang="en-US" smtClean="0"/>
              <a:t>We are given a </a:t>
            </a:r>
            <a:r>
              <a:rPr lang="en-US" smtClean="0">
                <a:solidFill>
                  <a:srgbClr val="0070C0"/>
                </a:solidFill>
              </a:rPr>
              <a:t>plane triangulated vertex-weighted </a:t>
            </a:r>
            <a:r>
              <a:rPr lang="en-US" smtClean="0"/>
              <a:t>graph</a:t>
            </a:r>
            <a:r>
              <a:rPr lang="en-US" smtClean="0">
                <a:solidFill>
                  <a:srgbClr val="CC0000"/>
                </a:solidFill>
              </a:rPr>
              <a:t> </a:t>
            </a:r>
            <a:r>
              <a:rPr lang="en-US" smtClean="0">
                <a:solidFill>
                  <a:srgbClr val="0070C0"/>
                </a:solidFill>
              </a:rPr>
              <a:t>G</a:t>
            </a:r>
            <a:r>
              <a:rPr lang="en-US" smtClean="0"/>
              <a:t>.</a:t>
            </a:r>
          </a:p>
          <a:p>
            <a:pPr>
              <a:buNone/>
            </a:pPr>
            <a:endParaRPr lang="en-US" sz="800" smtClean="0"/>
          </a:p>
          <a:p>
            <a:pPr>
              <a:buNone/>
            </a:pPr>
            <a:r>
              <a:rPr lang="en-US" smtClean="0">
                <a:solidFill>
                  <a:srgbClr val="0070C0"/>
                </a:solidFill>
              </a:rPr>
              <a:t>Rectilinear dual </a:t>
            </a:r>
            <a:r>
              <a:rPr lang="en-US" smtClean="0"/>
              <a:t>of </a:t>
            </a:r>
            <a:r>
              <a:rPr lang="en-US" smtClean="0">
                <a:solidFill>
                  <a:srgbClr val="0070C0"/>
                </a:solidFill>
              </a:rPr>
              <a:t>G</a:t>
            </a:r>
            <a:r>
              <a:rPr lang="en-US" smtClean="0"/>
              <a:t> </a:t>
            </a:r>
            <a:br>
              <a:rPr lang="en-US" smtClean="0"/>
            </a:br>
            <a:r>
              <a:rPr lang="en-US" smtClean="0"/>
              <a:t>a rectilinear layout </a:t>
            </a:r>
            <a:r>
              <a:rPr lang="en-US" smtClean="0">
                <a:solidFill>
                  <a:srgbClr val="0070C0"/>
                </a:solidFill>
              </a:rPr>
              <a:t>L</a:t>
            </a:r>
            <a:r>
              <a:rPr lang="en-US" smtClean="0"/>
              <a:t> such that the dual graph of</a:t>
            </a:r>
            <a:r>
              <a:rPr lang="en-US" smtClean="0">
                <a:solidFill>
                  <a:srgbClr val="CC0000"/>
                </a:solidFill>
              </a:rPr>
              <a:t> </a:t>
            </a:r>
            <a:r>
              <a:rPr lang="en-US" smtClean="0">
                <a:solidFill>
                  <a:srgbClr val="0070C0"/>
                </a:solidFill>
              </a:rPr>
              <a:t>L</a:t>
            </a:r>
            <a:r>
              <a:rPr lang="en-US" smtClean="0"/>
              <a:t> is </a:t>
            </a:r>
            <a:r>
              <a:rPr lang="en-US" smtClean="0">
                <a:solidFill>
                  <a:srgbClr val="0070C0"/>
                </a:solidFill>
              </a:rPr>
              <a:t>G</a:t>
            </a:r>
          </a:p>
          <a:p>
            <a:pPr>
              <a:buNone/>
            </a:pPr>
            <a:endParaRPr lang="en-US" sz="800" smtClean="0"/>
          </a:p>
          <a:p>
            <a:pPr>
              <a:buNone/>
            </a:pPr>
            <a:r>
              <a:rPr lang="en-US" smtClean="0">
                <a:solidFill>
                  <a:srgbClr val="0070C0"/>
                </a:solidFill>
              </a:rPr>
              <a:t>Rectilinear cartogram </a:t>
            </a:r>
            <a:r>
              <a:rPr lang="en-US" smtClean="0"/>
              <a:t>of </a:t>
            </a:r>
            <a:r>
              <a:rPr lang="en-US" smtClean="0">
                <a:solidFill>
                  <a:srgbClr val="0070C0"/>
                </a:solidFill>
              </a:rPr>
              <a:t>G</a:t>
            </a:r>
            <a:r>
              <a:rPr lang="en-US" smtClean="0">
                <a:solidFill>
                  <a:srgbClr val="CC0000"/>
                </a:solidFill>
              </a:rPr>
              <a:t/>
            </a:r>
            <a:br>
              <a:rPr lang="en-US" smtClean="0">
                <a:solidFill>
                  <a:srgbClr val="CC0000"/>
                </a:solidFill>
              </a:rPr>
            </a:br>
            <a:r>
              <a:rPr lang="en-US" smtClean="0"/>
              <a:t>a rectilinear dual of </a:t>
            </a:r>
            <a:r>
              <a:rPr lang="en-US" smtClean="0">
                <a:solidFill>
                  <a:srgbClr val="0070C0"/>
                </a:solidFill>
              </a:rPr>
              <a:t>G</a:t>
            </a:r>
            <a:r>
              <a:rPr lang="en-US" smtClean="0"/>
              <a:t> where the area of each region is equal to the weight of the corresponding vertex of </a:t>
            </a:r>
            <a:r>
              <a:rPr lang="en-US" smtClean="0">
                <a:solidFill>
                  <a:srgbClr val="0070C0"/>
                </a:solidFill>
              </a:rPr>
              <a:t>G</a:t>
            </a:r>
          </a:p>
          <a:p>
            <a:pPr>
              <a:buFont typeface="Wingdings" pitchFamily="2" charset="2"/>
              <a:buNone/>
            </a:pPr>
            <a:endParaRPr lang="en-US" sz="800" smtClean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smtClean="0">
                <a:solidFill>
                  <a:srgbClr val="0070C0"/>
                </a:solidFill>
              </a:rPr>
              <a:t>Complexity</a:t>
            </a:r>
            <a:r>
              <a:rPr lang="en-US" smtClean="0"/>
              <a:t> of a rectilinear layout: maximal complexity of its regions 	</a:t>
            </a:r>
            <a:endParaRPr lang="en-US" dirty="0"/>
          </a:p>
        </p:txBody>
      </p:sp>
      <p:grpSp>
        <p:nvGrpSpPr>
          <p:cNvPr id="3" name="Group 193"/>
          <p:cNvGrpSpPr>
            <a:grpSpLocks/>
          </p:cNvGrpSpPr>
          <p:nvPr/>
        </p:nvGrpSpPr>
        <p:grpSpPr bwMode="auto">
          <a:xfrm>
            <a:off x="1116013" y="4282791"/>
            <a:ext cx="1555750" cy="1654175"/>
            <a:chOff x="703" y="2458"/>
            <a:chExt cx="980" cy="1042"/>
          </a:xfrm>
        </p:grpSpPr>
        <p:sp>
          <p:nvSpPr>
            <p:cNvPr id="608402" name="Text Box 146"/>
            <p:cNvSpPr txBox="1">
              <a:spLocks noChangeArrowheads="1"/>
            </p:cNvSpPr>
            <p:nvPr/>
          </p:nvSpPr>
          <p:spPr bwMode="auto">
            <a:xfrm>
              <a:off x="1315" y="3250"/>
              <a:ext cx="294" cy="25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Helvetica" pitchFamily="34" charset="0"/>
                </a:rPr>
                <a:t>16</a:t>
              </a:r>
            </a:p>
          </p:txBody>
        </p:sp>
        <p:sp>
          <p:nvSpPr>
            <p:cNvPr id="608403" name="Text Box 147"/>
            <p:cNvSpPr txBox="1">
              <a:spLocks noChangeArrowheads="1"/>
            </p:cNvSpPr>
            <p:nvPr/>
          </p:nvSpPr>
          <p:spPr bwMode="auto">
            <a:xfrm>
              <a:off x="703" y="2771"/>
              <a:ext cx="204" cy="25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Helvetica" pitchFamily="34" charset="0"/>
                </a:rPr>
                <a:t>8</a:t>
              </a:r>
            </a:p>
          </p:txBody>
        </p:sp>
        <p:sp>
          <p:nvSpPr>
            <p:cNvPr id="608404" name="Text Box 148"/>
            <p:cNvSpPr txBox="1">
              <a:spLocks noChangeArrowheads="1"/>
            </p:cNvSpPr>
            <p:nvPr/>
          </p:nvSpPr>
          <p:spPr bwMode="auto">
            <a:xfrm>
              <a:off x="973" y="2826"/>
              <a:ext cx="294" cy="25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Helvetica" pitchFamily="34" charset="0"/>
                </a:rPr>
                <a:t>12</a:t>
              </a:r>
            </a:p>
          </p:txBody>
        </p:sp>
        <p:sp>
          <p:nvSpPr>
            <p:cNvPr id="608405" name="Text Box 149"/>
            <p:cNvSpPr txBox="1">
              <a:spLocks noChangeArrowheads="1"/>
            </p:cNvSpPr>
            <p:nvPr/>
          </p:nvSpPr>
          <p:spPr bwMode="auto">
            <a:xfrm>
              <a:off x="1040" y="2458"/>
              <a:ext cx="294" cy="25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Helvetica" pitchFamily="34" charset="0"/>
                </a:rPr>
                <a:t>14</a:t>
              </a:r>
            </a:p>
          </p:txBody>
        </p:sp>
        <p:sp>
          <p:nvSpPr>
            <p:cNvPr id="608406" name="Text Box 150"/>
            <p:cNvSpPr txBox="1">
              <a:spLocks noChangeArrowheads="1"/>
            </p:cNvSpPr>
            <p:nvPr/>
          </p:nvSpPr>
          <p:spPr bwMode="auto">
            <a:xfrm>
              <a:off x="1389" y="2783"/>
              <a:ext cx="294" cy="25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Helvetica" pitchFamily="34" charset="0"/>
                </a:rPr>
                <a:t>12</a:t>
              </a:r>
            </a:p>
          </p:txBody>
        </p:sp>
      </p:grpSp>
      <p:grpSp>
        <p:nvGrpSpPr>
          <p:cNvPr id="4" name="Group 194"/>
          <p:cNvGrpSpPr>
            <a:grpSpLocks/>
          </p:cNvGrpSpPr>
          <p:nvPr/>
        </p:nvGrpSpPr>
        <p:grpSpPr bwMode="auto">
          <a:xfrm>
            <a:off x="1116013" y="4271680"/>
            <a:ext cx="1841500" cy="2352675"/>
            <a:chOff x="703" y="2451"/>
            <a:chExt cx="1160" cy="1482"/>
          </a:xfrm>
        </p:grpSpPr>
        <p:grpSp>
          <p:nvGrpSpPr>
            <p:cNvPr id="5" name="Group 137"/>
            <p:cNvGrpSpPr>
              <a:grpSpLocks/>
            </p:cNvGrpSpPr>
            <p:nvPr/>
          </p:nvGrpSpPr>
          <p:grpSpPr bwMode="auto">
            <a:xfrm>
              <a:off x="703" y="2451"/>
              <a:ext cx="1160" cy="1095"/>
              <a:chOff x="2124" y="2598"/>
              <a:chExt cx="1160" cy="1095"/>
            </a:xfrm>
          </p:grpSpPr>
          <p:sp>
            <p:nvSpPr>
              <p:cNvPr id="608368" name="Rectangle 112"/>
              <p:cNvSpPr>
                <a:spLocks noChangeArrowheads="1"/>
              </p:cNvSpPr>
              <p:nvPr/>
            </p:nvSpPr>
            <p:spPr bwMode="auto">
              <a:xfrm>
                <a:off x="2130" y="2598"/>
                <a:ext cx="1154" cy="1095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608378" name="Freeform 122"/>
              <p:cNvSpPr>
                <a:spLocks/>
              </p:cNvSpPr>
              <p:nvPr/>
            </p:nvSpPr>
            <p:spPr bwMode="auto">
              <a:xfrm>
                <a:off x="2226" y="2712"/>
                <a:ext cx="642" cy="744"/>
              </a:xfrm>
              <a:custGeom>
                <a:avLst/>
                <a:gdLst/>
                <a:ahLst/>
                <a:cxnLst>
                  <a:cxn ang="0">
                    <a:pos x="114" y="492"/>
                  </a:cxn>
                  <a:cxn ang="0">
                    <a:pos x="114" y="0"/>
                  </a:cxn>
                  <a:cxn ang="0">
                    <a:pos x="240" y="0"/>
                  </a:cxn>
                  <a:cxn ang="0">
                    <a:pos x="240" y="150"/>
                  </a:cxn>
                  <a:cxn ang="0">
                    <a:pos x="642" y="150"/>
                  </a:cxn>
                  <a:cxn ang="0">
                    <a:pos x="642" y="294"/>
                  </a:cxn>
                  <a:cxn ang="0">
                    <a:pos x="510" y="294"/>
                  </a:cxn>
                  <a:cxn ang="0">
                    <a:pos x="510" y="744"/>
                  </a:cxn>
                  <a:cxn ang="0">
                    <a:pos x="384" y="744"/>
                  </a:cxn>
                  <a:cxn ang="0">
                    <a:pos x="384" y="624"/>
                  </a:cxn>
                  <a:cxn ang="0">
                    <a:pos x="0" y="624"/>
                  </a:cxn>
                  <a:cxn ang="0">
                    <a:pos x="0" y="492"/>
                  </a:cxn>
                  <a:cxn ang="0">
                    <a:pos x="114" y="492"/>
                  </a:cxn>
                </a:cxnLst>
                <a:rect l="0" t="0" r="r" b="b"/>
                <a:pathLst>
                  <a:path w="642" h="744">
                    <a:moveTo>
                      <a:pt x="114" y="492"/>
                    </a:moveTo>
                    <a:lnTo>
                      <a:pt x="114" y="0"/>
                    </a:lnTo>
                    <a:lnTo>
                      <a:pt x="240" y="0"/>
                    </a:lnTo>
                    <a:lnTo>
                      <a:pt x="240" y="150"/>
                    </a:lnTo>
                    <a:lnTo>
                      <a:pt x="642" y="150"/>
                    </a:lnTo>
                    <a:lnTo>
                      <a:pt x="642" y="294"/>
                    </a:lnTo>
                    <a:lnTo>
                      <a:pt x="510" y="294"/>
                    </a:lnTo>
                    <a:lnTo>
                      <a:pt x="510" y="744"/>
                    </a:lnTo>
                    <a:lnTo>
                      <a:pt x="384" y="744"/>
                    </a:lnTo>
                    <a:lnTo>
                      <a:pt x="384" y="624"/>
                    </a:lnTo>
                    <a:lnTo>
                      <a:pt x="0" y="624"/>
                    </a:lnTo>
                    <a:lnTo>
                      <a:pt x="0" y="492"/>
                    </a:lnTo>
                    <a:lnTo>
                      <a:pt x="114" y="492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608379" name="Line 123"/>
              <p:cNvSpPr>
                <a:spLocks noChangeShapeType="1"/>
              </p:cNvSpPr>
              <p:nvPr/>
            </p:nvSpPr>
            <p:spPr bwMode="auto">
              <a:xfrm>
                <a:off x="2136" y="2808"/>
                <a:ext cx="210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608382" name="Freeform 126"/>
              <p:cNvSpPr>
                <a:spLocks/>
              </p:cNvSpPr>
              <p:nvPr/>
            </p:nvSpPr>
            <p:spPr bwMode="auto">
              <a:xfrm>
                <a:off x="2124" y="3330"/>
                <a:ext cx="318" cy="192"/>
              </a:xfrm>
              <a:custGeom>
                <a:avLst/>
                <a:gdLst/>
                <a:ahLst/>
                <a:cxnLst>
                  <a:cxn ang="0">
                    <a:pos x="318" y="0"/>
                  </a:cxn>
                  <a:cxn ang="0">
                    <a:pos x="318" y="192"/>
                  </a:cxn>
                  <a:cxn ang="0">
                    <a:pos x="0" y="192"/>
                  </a:cxn>
                </a:cxnLst>
                <a:rect l="0" t="0" r="r" b="b"/>
                <a:pathLst>
                  <a:path w="318" h="192">
                    <a:moveTo>
                      <a:pt x="318" y="0"/>
                    </a:moveTo>
                    <a:lnTo>
                      <a:pt x="318" y="192"/>
                    </a:lnTo>
                    <a:lnTo>
                      <a:pt x="0" y="192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608389" name="Freeform 133"/>
              <p:cNvSpPr>
                <a:spLocks/>
              </p:cNvSpPr>
              <p:nvPr/>
            </p:nvSpPr>
            <p:spPr bwMode="auto">
              <a:xfrm>
                <a:off x="2808" y="2730"/>
                <a:ext cx="282" cy="534"/>
              </a:xfrm>
              <a:custGeom>
                <a:avLst/>
                <a:gdLst/>
                <a:ahLst/>
                <a:cxnLst>
                  <a:cxn ang="0">
                    <a:pos x="0" y="120"/>
                  </a:cxn>
                  <a:cxn ang="0">
                    <a:pos x="0" y="0"/>
                  </a:cxn>
                  <a:cxn ang="0">
                    <a:pos x="282" y="0"/>
                  </a:cxn>
                  <a:cxn ang="0">
                    <a:pos x="282" y="534"/>
                  </a:cxn>
                </a:cxnLst>
                <a:rect l="0" t="0" r="r" b="b"/>
                <a:pathLst>
                  <a:path w="282" h="534">
                    <a:moveTo>
                      <a:pt x="0" y="120"/>
                    </a:moveTo>
                    <a:lnTo>
                      <a:pt x="0" y="0"/>
                    </a:lnTo>
                    <a:lnTo>
                      <a:pt x="282" y="0"/>
                    </a:lnTo>
                    <a:lnTo>
                      <a:pt x="282" y="534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608391" name="Freeform 135"/>
              <p:cNvSpPr>
                <a:spLocks/>
              </p:cNvSpPr>
              <p:nvPr/>
            </p:nvSpPr>
            <p:spPr bwMode="auto">
              <a:xfrm>
                <a:off x="2736" y="3156"/>
                <a:ext cx="546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2" y="0"/>
                  </a:cxn>
                  <a:cxn ang="0">
                    <a:pos x="162" y="204"/>
                  </a:cxn>
                  <a:cxn ang="0">
                    <a:pos x="294" y="204"/>
                  </a:cxn>
                  <a:cxn ang="0">
                    <a:pos x="294" y="120"/>
                  </a:cxn>
                  <a:cxn ang="0">
                    <a:pos x="462" y="120"/>
                  </a:cxn>
                  <a:cxn ang="0">
                    <a:pos x="462" y="420"/>
                  </a:cxn>
                  <a:cxn ang="0">
                    <a:pos x="546" y="420"/>
                  </a:cxn>
                </a:cxnLst>
                <a:rect l="0" t="0" r="r" b="b"/>
                <a:pathLst>
                  <a:path w="546" h="420">
                    <a:moveTo>
                      <a:pt x="0" y="0"/>
                    </a:moveTo>
                    <a:lnTo>
                      <a:pt x="162" y="0"/>
                    </a:lnTo>
                    <a:lnTo>
                      <a:pt x="162" y="204"/>
                    </a:lnTo>
                    <a:lnTo>
                      <a:pt x="294" y="204"/>
                    </a:lnTo>
                    <a:lnTo>
                      <a:pt x="294" y="120"/>
                    </a:lnTo>
                    <a:lnTo>
                      <a:pt x="462" y="120"/>
                    </a:lnTo>
                    <a:lnTo>
                      <a:pt x="462" y="420"/>
                    </a:lnTo>
                    <a:lnTo>
                      <a:pt x="546" y="4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608440" name="Text Box 184"/>
            <p:cNvSpPr txBox="1">
              <a:spLocks noChangeArrowheads="1"/>
            </p:cNvSpPr>
            <p:nvPr/>
          </p:nvSpPr>
          <p:spPr bwMode="auto">
            <a:xfrm>
              <a:off x="809" y="3680"/>
              <a:ext cx="815" cy="25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rectilinear</a:t>
              </a:r>
            </a:p>
          </p:txBody>
        </p:sp>
      </p:grpSp>
      <p:grpSp>
        <p:nvGrpSpPr>
          <p:cNvPr id="6" name="Group 191"/>
          <p:cNvGrpSpPr>
            <a:grpSpLocks/>
          </p:cNvGrpSpPr>
          <p:nvPr/>
        </p:nvGrpSpPr>
        <p:grpSpPr bwMode="auto">
          <a:xfrm>
            <a:off x="3595688" y="4271680"/>
            <a:ext cx="1836737" cy="2352675"/>
            <a:chOff x="2265" y="2451"/>
            <a:chExt cx="1157" cy="1482"/>
          </a:xfrm>
        </p:grpSpPr>
        <p:grpSp>
          <p:nvGrpSpPr>
            <p:cNvPr id="7" name="Group 188"/>
            <p:cNvGrpSpPr>
              <a:grpSpLocks/>
            </p:cNvGrpSpPr>
            <p:nvPr/>
          </p:nvGrpSpPr>
          <p:grpSpPr bwMode="auto">
            <a:xfrm>
              <a:off x="2265" y="2451"/>
              <a:ext cx="1157" cy="1095"/>
              <a:chOff x="2265" y="2451"/>
              <a:chExt cx="1157" cy="1095"/>
            </a:xfrm>
          </p:grpSpPr>
          <p:sp>
            <p:nvSpPr>
              <p:cNvPr id="608408" name="Rectangle 152"/>
              <p:cNvSpPr>
                <a:spLocks noChangeArrowheads="1"/>
              </p:cNvSpPr>
              <p:nvPr/>
            </p:nvSpPr>
            <p:spPr bwMode="auto">
              <a:xfrm>
                <a:off x="2265" y="2451"/>
                <a:ext cx="1154" cy="1095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608414" name="Line 158"/>
              <p:cNvSpPr>
                <a:spLocks noChangeShapeType="1"/>
              </p:cNvSpPr>
              <p:nvPr/>
            </p:nvSpPr>
            <p:spPr bwMode="auto">
              <a:xfrm>
                <a:off x="2695" y="2451"/>
                <a:ext cx="0" cy="72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608415" name="Line 159"/>
              <p:cNvSpPr>
                <a:spLocks noChangeShapeType="1"/>
              </p:cNvSpPr>
              <p:nvPr/>
            </p:nvSpPr>
            <p:spPr bwMode="auto">
              <a:xfrm>
                <a:off x="2265" y="3175"/>
                <a:ext cx="74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608416" name="Line 160"/>
              <p:cNvSpPr>
                <a:spLocks noChangeShapeType="1"/>
              </p:cNvSpPr>
              <p:nvPr/>
            </p:nvSpPr>
            <p:spPr bwMode="auto">
              <a:xfrm>
                <a:off x="2695" y="2844"/>
                <a:ext cx="72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608417" name="Line 161"/>
              <p:cNvSpPr>
                <a:spLocks noChangeShapeType="1"/>
              </p:cNvSpPr>
              <p:nvPr/>
            </p:nvSpPr>
            <p:spPr bwMode="auto">
              <a:xfrm>
                <a:off x="3012" y="2844"/>
                <a:ext cx="0" cy="6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608418" name="Line 162"/>
              <p:cNvSpPr>
                <a:spLocks noChangeShapeType="1"/>
              </p:cNvSpPr>
              <p:nvPr/>
            </p:nvSpPr>
            <p:spPr bwMode="auto">
              <a:xfrm flipV="1">
                <a:off x="2521" y="2594"/>
                <a:ext cx="0" cy="5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608419" name="Line 163"/>
              <p:cNvSpPr>
                <a:spLocks noChangeShapeType="1"/>
              </p:cNvSpPr>
              <p:nvPr/>
            </p:nvSpPr>
            <p:spPr bwMode="auto">
              <a:xfrm>
                <a:off x="2265" y="2594"/>
                <a:ext cx="41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608420" name="Line 164"/>
              <p:cNvSpPr>
                <a:spLocks noChangeShapeType="1"/>
              </p:cNvSpPr>
              <p:nvPr/>
            </p:nvSpPr>
            <p:spPr bwMode="auto">
              <a:xfrm>
                <a:off x="2426" y="3175"/>
                <a:ext cx="0" cy="36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608421" name="Line 165"/>
              <p:cNvSpPr>
                <a:spLocks noChangeShapeType="1"/>
              </p:cNvSpPr>
              <p:nvPr/>
            </p:nvSpPr>
            <p:spPr bwMode="auto">
              <a:xfrm>
                <a:off x="2426" y="3330"/>
                <a:ext cx="58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608422" name="Line 166"/>
              <p:cNvSpPr>
                <a:spLocks noChangeShapeType="1"/>
              </p:cNvSpPr>
              <p:nvPr/>
            </p:nvSpPr>
            <p:spPr bwMode="auto">
              <a:xfrm>
                <a:off x="3263" y="2455"/>
                <a:ext cx="0" cy="3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608423" name="Line 167"/>
              <p:cNvSpPr>
                <a:spLocks noChangeShapeType="1"/>
              </p:cNvSpPr>
              <p:nvPr/>
            </p:nvSpPr>
            <p:spPr bwMode="auto">
              <a:xfrm flipV="1">
                <a:off x="2681" y="2673"/>
                <a:ext cx="58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608424" name="Line 168"/>
              <p:cNvSpPr>
                <a:spLocks noChangeShapeType="1"/>
              </p:cNvSpPr>
              <p:nvPr/>
            </p:nvSpPr>
            <p:spPr bwMode="auto">
              <a:xfrm>
                <a:off x="3179" y="2844"/>
                <a:ext cx="0" cy="56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608425" name="Line 169"/>
              <p:cNvSpPr>
                <a:spLocks noChangeShapeType="1"/>
              </p:cNvSpPr>
              <p:nvPr/>
            </p:nvSpPr>
            <p:spPr bwMode="auto">
              <a:xfrm>
                <a:off x="3012" y="3405"/>
                <a:ext cx="41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</p:grpSp>
        <p:sp>
          <p:nvSpPr>
            <p:cNvPr id="608441" name="Text Box 185"/>
            <p:cNvSpPr txBox="1">
              <a:spLocks noChangeArrowheads="1"/>
            </p:cNvSpPr>
            <p:nvPr/>
          </p:nvSpPr>
          <p:spPr bwMode="auto">
            <a:xfrm>
              <a:off x="2306" y="3680"/>
              <a:ext cx="922" cy="25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rectangular</a:t>
              </a:r>
            </a:p>
          </p:txBody>
        </p:sp>
      </p:grpSp>
      <p:grpSp>
        <p:nvGrpSpPr>
          <p:cNvPr id="8" name="Group 192"/>
          <p:cNvGrpSpPr>
            <a:grpSpLocks/>
          </p:cNvGrpSpPr>
          <p:nvPr/>
        </p:nvGrpSpPr>
        <p:grpSpPr bwMode="auto">
          <a:xfrm>
            <a:off x="6045200" y="4271680"/>
            <a:ext cx="1831975" cy="2352675"/>
            <a:chOff x="3808" y="2451"/>
            <a:chExt cx="1154" cy="1482"/>
          </a:xfrm>
        </p:grpSpPr>
        <p:grpSp>
          <p:nvGrpSpPr>
            <p:cNvPr id="9" name="Group 182"/>
            <p:cNvGrpSpPr>
              <a:grpSpLocks/>
            </p:cNvGrpSpPr>
            <p:nvPr/>
          </p:nvGrpSpPr>
          <p:grpSpPr bwMode="auto">
            <a:xfrm>
              <a:off x="3808" y="2451"/>
              <a:ext cx="1154" cy="1109"/>
              <a:chOff x="3703" y="2604"/>
              <a:chExt cx="1154" cy="1109"/>
            </a:xfrm>
          </p:grpSpPr>
          <p:sp>
            <p:nvSpPr>
              <p:cNvPr id="608426" name="Rectangle 170"/>
              <p:cNvSpPr>
                <a:spLocks noChangeArrowheads="1"/>
              </p:cNvSpPr>
              <p:nvPr/>
            </p:nvSpPr>
            <p:spPr bwMode="auto">
              <a:xfrm>
                <a:off x="3703" y="2618"/>
                <a:ext cx="1154" cy="1095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608428" name="Line 172"/>
              <p:cNvSpPr>
                <a:spLocks noChangeShapeType="1"/>
              </p:cNvSpPr>
              <p:nvPr/>
            </p:nvSpPr>
            <p:spPr bwMode="auto">
              <a:xfrm>
                <a:off x="3942" y="2604"/>
                <a:ext cx="0" cy="110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608429" name="Line 173"/>
              <p:cNvSpPr>
                <a:spLocks noChangeShapeType="1"/>
              </p:cNvSpPr>
              <p:nvPr/>
            </p:nvSpPr>
            <p:spPr bwMode="auto">
              <a:xfrm>
                <a:off x="3942" y="2946"/>
                <a:ext cx="91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608430" name="Line 174"/>
              <p:cNvSpPr>
                <a:spLocks noChangeShapeType="1"/>
              </p:cNvSpPr>
              <p:nvPr/>
            </p:nvSpPr>
            <p:spPr bwMode="auto">
              <a:xfrm>
                <a:off x="4448" y="2946"/>
                <a:ext cx="0" cy="76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608431" name="Line 175"/>
              <p:cNvSpPr>
                <a:spLocks noChangeShapeType="1"/>
              </p:cNvSpPr>
              <p:nvPr/>
            </p:nvSpPr>
            <p:spPr bwMode="auto">
              <a:xfrm>
                <a:off x="3942" y="3366"/>
                <a:ext cx="50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608434" name="Line 178"/>
              <p:cNvSpPr>
                <a:spLocks noChangeShapeType="1"/>
              </p:cNvSpPr>
              <p:nvPr/>
            </p:nvSpPr>
            <p:spPr bwMode="auto">
              <a:xfrm>
                <a:off x="4649" y="2946"/>
                <a:ext cx="0" cy="76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608435" name="Line 179"/>
              <p:cNvSpPr>
                <a:spLocks noChangeShapeType="1"/>
              </p:cNvSpPr>
              <p:nvPr/>
            </p:nvSpPr>
            <p:spPr bwMode="auto">
              <a:xfrm>
                <a:off x="4301" y="2618"/>
                <a:ext cx="0" cy="31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608436" name="Line 180"/>
              <p:cNvSpPr>
                <a:spLocks noChangeShapeType="1"/>
              </p:cNvSpPr>
              <p:nvPr/>
            </p:nvSpPr>
            <p:spPr bwMode="auto">
              <a:xfrm>
                <a:off x="4301" y="2793"/>
                <a:ext cx="55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608437" name="Line 181"/>
              <p:cNvSpPr>
                <a:spLocks noChangeShapeType="1"/>
              </p:cNvSpPr>
              <p:nvPr/>
            </p:nvSpPr>
            <p:spPr bwMode="auto">
              <a:xfrm>
                <a:off x="3942" y="3561"/>
                <a:ext cx="50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 sz="2000"/>
              </a:p>
            </p:txBody>
          </p:sp>
        </p:grpSp>
        <p:sp>
          <p:nvSpPr>
            <p:cNvPr id="608442" name="Text Box 186"/>
            <p:cNvSpPr txBox="1">
              <a:spLocks noChangeArrowheads="1"/>
            </p:cNvSpPr>
            <p:nvPr/>
          </p:nvSpPr>
          <p:spPr bwMode="auto">
            <a:xfrm>
              <a:off x="3954" y="3680"/>
              <a:ext cx="745" cy="25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 sz="2000">
                  <a:solidFill>
                    <a:schemeClr val="tx1"/>
                  </a:solidFill>
                </a:rPr>
                <a:t>sliceable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33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031" name="Rectangle 87"/>
          <p:cNvSpPr>
            <a:spLocks noGrp="1" noChangeArrowheads="1"/>
          </p:cNvSpPr>
          <p:nvPr>
            <p:ph type="body" idx="1"/>
          </p:nvPr>
        </p:nvSpPr>
        <p:spPr>
          <a:xfrm>
            <a:off x="457200" y="1260475"/>
            <a:ext cx="8486775" cy="5310188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Not all maps can be presented as set of correctly adjacent rectangles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Rectilinear duals of complexity 8 (L- and T-shapes)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dirty="0"/>
              <a:t>for all plane triangulated graphs</a:t>
            </a:r>
            <a:endParaRPr lang="ru-RU" dirty="0"/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endParaRPr lang="en-US" dirty="0"/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ru-RU" sz="2000" i="1" dirty="0">
                <a:solidFill>
                  <a:schemeClr val="tx1"/>
                </a:solidFill>
              </a:rPr>
              <a:t>		</a:t>
            </a:r>
            <a:r>
              <a:rPr lang="en-US" sz="2000" dirty="0">
                <a:solidFill>
                  <a:srgbClr val="0070C0"/>
                </a:solidFill>
              </a:rPr>
              <a:t>Liao, Lu, and Yen (2003)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sz="2000" i="1" dirty="0">
                <a:solidFill>
                  <a:schemeClr val="tx1"/>
                </a:solidFill>
              </a:rPr>
              <a:t>		</a:t>
            </a:r>
            <a:r>
              <a:rPr lang="en-US" sz="2000" dirty="0"/>
              <a:t>Floor-planning using orderly spanning trees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dirty="0"/>
          </a:p>
        </p:txBody>
      </p:sp>
      <p:grpSp>
        <p:nvGrpSpPr>
          <p:cNvPr id="2" name="Group 68"/>
          <p:cNvGrpSpPr>
            <a:grpSpLocks/>
          </p:cNvGrpSpPr>
          <p:nvPr/>
        </p:nvGrpSpPr>
        <p:grpSpPr bwMode="auto">
          <a:xfrm>
            <a:off x="571500" y="2417763"/>
            <a:ext cx="1554163" cy="1465262"/>
            <a:chOff x="582" y="1557"/>
            <a:chExt cx="979" cy="923"/>
          </a:xfrm>
        </p:grpSpPr>
        <p:sp>
          <p:nvSpPr>
            <p:cNvPr id="1362949" name="Rectangle 5"/>
            <p:cNvSpPr>
              <a:spLocks noChangeArrowheads="1"/>
            </p:cNvSpPr>
            <p:nvPr/>
          </p:nvSpPr>
          <p:spPr bwMode="auto">
            <a:xfrm>
              <a:off x="588" y="1557"/>
              <a:ext cx="972" cy="918"/>
            </a:xfrm>
            <a:prstGeom prst="rect">
              <a:avLst/>
            </a:prstGeom>
            <a:noFill/>
            <a:ln w="28575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63008" name="Freeform 64"/>
            <p:cNvSpPr>
              <a:spLocks/>
            </p:cNvSpPr>
            <p:nvPr/>
          </p:nvSpPr>
          <p:spPr bwMode="auto">
            <a:xfrm>
              <a:off x="582" y="1559"/>
              <a:ext cx="979" cy="55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979" y="0"/>
                </a:cxn>
                <a:cxn ang="0">
                  <a:pos x="806" y="178"/>
                </a:cxn>
                <a:cxn ang="0">
                  <a:pos x="449" y="345"/>
                </a:cxn>
                <a:cxn ang="0">
                  <a:pos x="161" y="524"/>
                </a:cxn>
                <a:cxn ang="0">
                  <a:pos x="0" y="553"/>
                </a:cxn>
                <a:cxn ang="0">
                  <a:pos x="6" y="0"/>
                </a:cxn>
              </a:cxnLst>
              <a:rect l="0" t="0" r="r" b="b"/>
              <a:pathLst>
                <a:path w="979" h="553">
                  <a:moveTo>
                    <a:pt x="6" y="0"/>
                  </a:moveTo>
                  <a:lnTo>
                    <a:pt x="979" y="0"/>
                  </a:lnTo>
                  <a:lnTo>
                    <a:pt x="806" y="178"/>
                  </a:lnTo>
                  <a:cubicBezTo>
                    <a:pt x="718" y="235"/>
                    <a:pt x="556" y="287"/>
                    <a:pt x="449" y="345"/>
                  </a:cubicBezTo>
                  <a:cubicBezTo>
                    <a:pt x="342" y="403"/>
                    <a:pt x="236" y="489"/>
                    <a:pt x="161" y="524"/>
                  </a:cubicBezTo>
                  <a:lnTo>
                    <a:pt x="0" y="55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folHlink">
                <a:alpha val="30000"/>
              </a:schemeClr>
            </a:solidFill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63009" name="Freeform 65"/>
            <p:cNvSpPr>
              <a:spLocks/>
            </p:cNvSpPr>
            <p:nvPr/>
          </p:nvSpPr>
          <p:spPr bwMode="auto">
            <a:xfrm>
              <a:off x="588" y="2012"/>
              <a:ext cx="489" cy="468"/>
            </a:xfrm>
            <a:custGeom>
              <a:avLst/>
              <a:gdLst/>
              <a:ahLst/>
              <a:cxnLst>
                <a:cxn ang="0">
                  <a:pos x="0" y="100"/>
                </a:cxn>
                <a:cxn ang="0">
                  <a:pos x="0" y="468"/>
                </a:cxn>
                <a:cxn ang="0">
                  <a:pos x="489" y="457"/>
                </a:cxn>
                <a:cxn ang="0">
                  <a:pos x="437" y="388"/>
                </a:cxn>
                <a:cxn ang="0">
                  <a:pos x="449" y="267"/>
                </a:cxn>
                <a:cxn ang="0">
                  <a:pos x="311" y="59"/>
                </a:cxn>
                <a:cxn ang="0">
                  <a:pos x="270" y="2"/>
                </a:cxn>
                <a:cxn ang="0">
                  <a:pos x="149" y="71"/>
                </a:cxn>
                <a:cxn ang="0">
                  <a:pos x="0" y="100"/>
                </a:cxn>
              </a:cxnLst>
              <a:rect l="0" t="0" r="r" b="b"/>
              <a:pathLst>
                <a:path w="489" h="468">
                  <a:moveTo>
                    <a:pt x="0" y="100"/>
                  </a:moveTo>
                  <a:lnTo>
                    <a:pt x="0" y="468"/>
                  </a:lnTo>
                  <a:lnTo>
                    <a:pt x="489" y="457"/>
                  </a:lnTo>
                  <a:lnTo>
                    <a:pt x="437" y="388"/>
                  </a:lnTo>
                  <a:lnTo>
                    <a:pt x="449" y="267"/>
                  </a:lnTo>
                  <a:cubicBezTo>
                    <a:pt x="428" y="212"/>
                    <a:pt x="341" y="103"/>
                    <a:pt x="311" y="59"/>
                  </a:cubicBezTo>
                  <a:cubicBezTo>
                    <a:pt x="281" y="15"/>
                    <a:pt x="297" y="0"/>
                    <a:pt x="270" y="2"/>
                  </a:cubicBezTo>
                  <a:cubicBezTo>
                    <a:pt x="243" y="4"/>
                    <a:pt x="196" y="55"/>
                    <a:pt x="149" y="71"/>
                  </a:cubicBezTo>
                  <a:lnTo>
                    <a:pt x="0" y="100"/>
                  </a:lnTo>
                  <a:close/>
                </a:path>
              </a:pathLst>
            </a:custGeom>
            <a:solidFill>
              <a:srgbClr val="CC0000">
                <a:alpha val="30000"/>
              </a:srgbClr>
            </a:solidFill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63010" name="Freeform 66"/>
            <p:cNvSpPr>
              <a:spLocks/>
            </p:cNvSpPr>
            <p:nvPr/>
          </p:nvSpPr>
          <p:spPr bwMode="auto">
            <a:xfrm>
              <a:off x="1020" y="1564"/>
              <a:ext cx="541" cy="911"/>
            </a:xfrm>
            <a:custGeom>
              <a:avLst/>
              <a:gdLst/>
              <a:ahLst/>
              <a:cxnLst>
                <a:cxn ang="0">
                  <a:pos x="541" y="0"/>
                </a:cxn>
                <a:cxn ang="0">
                  <a:pos x="541" y="911"/>
                </a:cxn>
                <a:cxn ang="0">
                  <a:pos x="57" y="911"/>
                </a:cxn>
                <a:cxn ang="0">
                  <a:pos x="0" y="830"/>
                </a:cxn>
                <a:cxn ang="0">
                  <a:pos x="17" y="715"/>
                </a:cxn>
                <a:cxn ang="0">
                  <a:pos x="299" y="559"/>
                </a:cxn>
                <a:cxn ang="0">
                  <a:pos x="276" y="219"/>
                </a:cxn>
                <a:cxn ang="0">
                  <a:pos x="362" y="179"/>
                </a:cxn>
                <a:cxn ang="0">
                  <a:pos x="541" y="0"/>
                </a:cxn>
              </a:cxnLst>
              <a:rect l="0" t="0" r="r" b="b"/>
              <a:pathLst>
                <a:path w="541" h="911">
                  <a:moveTo>
                    <a:pt x="541" y="0"/>
                  </a:moveTo>
                  <a:lnTo>
                    <a:pt x="541" y="911"/>
                  </a:lnTo>
                  <a:lnTo>
                    <a:pt x="57" y="911"/>
                  </a:lnTo>
                  <a:lnTo>
                    <a:pt x="0" y="830"/>
                  </a:lnTo>
                  <a:lnTo>
                    <a:pt x="17" y="715"/>
                  </a:lnTo>
                  <a:cubicBezTo>
                    <a:pt x="67" y="670"/>
                    <a:pt x="256" y="642"/>
                    <a:pt x="299" y="559"/>
                  </a:cubicBezTo>
                  <a:cubicBezTo>
                    <a:pt x="342" y="476"/>
                    <a:pt x="266" y="282"/>
                    <a:pt x="276" y="219"/>
                  </a:cubicBezTo>
                  <a:lnTo>
                    <a:pt x="362" y="179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F9900">
                <a:alpha val="30000"/>
              </a:srgbClr>
            </a:solidFill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63011" name="Freeform 67"/>
            <p:cNvSpPr>
              <a:spLocks/>
            </p:cNvSpPr>
            <p:nvPr/>
          </p:nvSpPr>
          <p:spPr bwMode="auto">
            <a:xfrm>
              <a:off x="864" y="1795"/>
              <a:ext cx="482" cy="478"/>
            </a:xfrm>
            <a:custGeom>
              <a:avLst/>
              <a:gdLst/>
              <a:ahLst/>
              <a:cxnLst>
                <a:cxn ang="0">
                  <a:pos x="0" y="219"/>
                </a:cxn>
                <a:cxn ang="0">
                  <a:pos x="190" y="92"/>
                </a:cxn>
                <a:cxn ang="0">
                  <a:pos x="340" y="23"/>
                </a:cxn>
                <a:cxn ang="0">
                  <a:pos x="426" y="0"/>
                </a:cxn>
                <a:cxn ang="0">
                  <a:pos x="467" y="207"/>
                </a:cxn>
                <a:cxn ang="0">
                  <a:pos x="455" y="328"/>
                </a:cxn>
                <a:cxn ang="0">
                  <a:pos x="305" y="426"/>
                </a:cxn>
                <a:cxn ang="0">
                  <a:pos x="236" y="461"/>
                </a:cxn>
                <a:cxn ang="0">
                  <a:pos x="173" y="478"/>
                </a:cxn>
                <a:cxn ang="0">
                  <a:pos x="69" y="328"/>
                </a:cxn>
                <a:cxn ang="0">
                  <a:pos x="0" y="219"/>
                </a:cxn>
              </a:cxnLst>
              <a:rect l="0" t="0" r="r" b="b"/>
              <a:pathLst>
                <a:path w="482" h="478">
                  <a:moveTo>
                    <a:pt x="0" y="219"/>
                  </a:moveTo>
                  <a:cubicBezTo>
                    <a:pt x="20" y="180"/>
                    <a:pt x="133" y="125"/>
                    <a:pt x="190" y="92"/>
                  </a:cubicBezTo>
                  <a:cubicBezTo>
                    <a:pt x="247" y="59"/>
                    <a:pt x="301" y="38"/>
                    <a:pt x="340" y="23"/>
                  </a:cubicBezTo>
                  <a:lnTo>
                    <a:pt x="426" y="0"/>
                  </a:lnTo>
                  <a:lnTo>
                    <a:pt x="467" y="207"/>
                  </a:lnTo>
                  <a:cubicBezTo>
                    <a:pt x="472" y="262"/>
                    <a:pt x="482" y="292"/>
                    <a:pt x="455" y="328"/>
                  </a:cubicBezTo>
                  <a:cubicBezTo>
                    <a:pt x="428" y="364"/>
                    <a:pt x="342" y="404"/>
                    <a:pt x="305" y="426"/>
                  </a:cubicBezTo>
                  <a:cubicBezTo>
                    <a:pt x="268" y="448"/>
                    <a:pt x="258" y="452"/>
                    <a:pt x="236" y="461"/>
                  </a:cubicBezTo>
                  <a:lnTo>
                    <a:pt x="173" y="478"/>
                  </a:lnTo>
                  <a:cubicBezTo>
                    <a:pt x="145" y="456"/>
                    <a:pt x="98" y="371"/>
                    <a:pt x="69" y="328"/>
                  </a:cubicBezTo>
                  <a:lnTo>
                    <a:pt x="0" y="219"/>
                  </a:lnTo>
                  <a:close/>
                </a:path>
              </a:pathLst>
            </a:custGeom>
            <a:solidFill>
              <a:srgbClr val="0099CC">
                <a:alpha val="30000"/>
              </a:srgbClr>
            </a:solidFill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</p:grpSp>
      <p:sp>
        <p:nvSpPr>
          <p:cNvPr id="136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Correct adjacencies</a:t>
            </a:r>
            <a:endParaRPr lang="en-GB"/>
          </a:p>
        </p:txBody>
      </p:sp>
      <p:grpSp>
        <p:nvGrpSpPr>
          <p:cNvPr id="3" name="Group 70"/>
          <p:cNvGrpSpPr>
            <a:grpSpLocks/>
          </p:cNvGrpSpPr>
          <p:nvPr/>
        </p:nvGrpSpPr>
        <p:grpSpPr bwMode="auto">
          <a:xfrm>
            <a:off x="793750" y="2528888"/>
            <a:ext cx="1112838" cy="1130300"/>
            <a:chOff x="734" y="2601"/>
            <a:chExt cx="701" cy="712"/>
          </a:xfrm>
        </p:grpSpPr>
        <p:sp>
          <p:nvSpPr>
            <p:cNvPr id="1362991" name="Line 47"/>
            <p:cNvSpPr>
              <a:spLocks noChangeShapeType="1"/>
            </p:cNvSpPr>
            <p:nvPr/>
          </p:nvSpPr>
          <p:spPr bwMode="auto">
            <a:xfrm flipH="1">
              <a:off x="774" y="2658"/>
              <a:ext cx="300" cy="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62992" name="Line 48"/>
            <p:cNvSpPr>
              <a:spLocks noChangeShapeType="1"/>
            </p:cNvSpPr>
            <p:nvPr/>
          </p:nvSpPr>
          <p:spPr bwMode="auto">
            <a:xfrm>
              <a:off x="1098" y="2652"/>
              <a:ext cx="270" cy="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62993" name="Line 49"/>
            <p:cNvSpPr>
              <a:spLocks noChangeShapeType="1"/>
            </p:cNvSpPr>
            <p:nvPr/>
          </p:nvSpPr>
          <p:spPr bwMode="auto">
            <a:xfrm>
              <a:off x="780" y="3270"/>
              <a:ext cx="59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62994" name="Line 50"/>
            <p:cNvSpPr>
              <a:spLocks noChangeShapeType="1"/>
            </p:cNvSpPr>
            <p:nvPr/>
          </p:nvSpPr>
          <p:spPr bwMode="auto">
            <a:xfrm>
              <a:off x="1074" y="2658"/>
              <a:ext cx="24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62995" name="Line 51"/>
            <p:cNvSpPr>
              <a:spLocks noChangeShapeType="1"/>
            </p:cNvSpPr>
            <p:nvPr/>
          </p:nvSpPr>
          <p:spPr bwMode="auto">
            <a:xfrm flipH="1">
              <a:off x="780" y="3012"/>
              <a:ext cx="330" cy="2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62996" name="Line 52"/>
            <p:cNvSpPr>
              <a:spLocks noChangeShapeType="1"/>
            </p:cNvSpPr>
            <p:nvPr/>
          </p:nvSpPr>
          <p:spPr bwMode="auto">
            <a:xfrm>
              <a:off x="1116" y="3018"/>
              <a:ext cx="276" cy="2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62987" name="Oval 43"/>
            <p:cNvSpPr>
              <a:spLocks noChangeArrowheads="1"/>
            </p:cNvSpPr>
            <p:nvPr/>
          </p:nvSpPr>
          <p:spPr bwMode="auto">
            <a:xfrm>
              <a:off x="1060" y="2956"/>
              <a:ext cx="96" cy="96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2988" name="Oval 44"/>
            <p:cNvSpPr>
              <a:spLocks noChangeArrowheads="1"/>
            </p:cNvSpPr>
            <p:nvPr/>
          </p:nvSpPr>
          <p:spPr bwMode="auto">
            <a:xfrm>
              <a:off x="1029" y="2601"/>
              <a:ext cx="96" cy="96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2989" name="Oval 45"/>
            <p:cNvSpPr>
              <a:spLocks noChangeArrowheads="1"/>
            </p:cNvSpPr>
            <p:nvPr/>
          </p:nvSpPr>
          <p:spPr bwMode="auto">
            <a:xfrm>
              <a:off x="734" y="3200"/>
              <a:ext cx="96" cy="96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2990" name="Oval 46"/>
            <p:cNvSpPr>
              <a:spLocks noChangeArrowheads="1"/>
            </p:cNvSpPr>
            <p:nvPr/>
          </p:nvSpPr>
          <p:spPr bwMode="auto">
            <a:xfrm>
              <a:off x="1339" y="3217"/>
              <a:ext cx="96" cy="96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62"/>
          <p:cNvGrpSpPr>
            <a:grpSpLocks/>
          </p:cNvGrpSpPr>
          <p:nvPr/>
        </p:nvGrpSpPr>
        <p:grpSpPr bwMode="auto">
          <a:xfrm>
            <a:off x="4843463" y="2417763"/>
            <a:ext cx="1558925" cy="1462087"/>
            <a:chOff x="2910" y="1556"/>
            <a:chExt cx="982" cy="921"/>
          </a:xfrm>
        </p:grpSpPr>
        <p:sp>
          <p:nvSpPr>
            <p:cNvPr id="1362972" name="Rectangle 28"/>
            <p:cNvSpPr>
              <a:spLocks noChangeArrowheads="1"/>
            </p:cNvSpPr>
            <p:nvPr/>
          </p:nvSpPr>
          <p:spPr bwMode="auto">
            <a:xfrm>
              <a:off x="2915" y="1556"/>
              <a:ext cx="972" cy="918"/>
            </a:xfrm>
            <a:prstGeom prst="rect">
              <a:avLst/>
            </a:prstGeom>
            <a:noFill/>
            <a:ln w="28575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62999" name="Freeform 55"/>
            <p:cNvSpPr>
              <a:spLocks/>
            </p:cNvSpPr>
            <p:nvPr/>
          </p:nvSpPr>
          <p:spPr bwMode="auto">
            <a:xfrm>
              <a:off x="3162" y="1824"/>
              <a:ext cx="468" cy="390"/>
            </a:xfrm>
            <a:custGeom>
              <a:avLst/>
              <a:gdLst/>
              <a:ahLst/>
              <a:cxnLst>
                <a:cxn ang="0">
                  <a:pos x="0" y="210"/>
                </a:cxn>
                <a:cxn ang="0">
                  <a:pos x="0" y="114"/>
                </a:cxn>
                <a:cxn ang="0">
                  <a:pos x="66" y="24"/>
                </a:cxn>
                <a:cxn ang="0">
                  <a:pos x="216" y="0"/>
                </a:cxn>
                <a:cxn ang="0">
                  <a:pos x="342" y="12"/>
                </a:cxn>
                <a:cxn ang="0">
                  <a:pos x="408" y="60"/>
                </a:cxn>
                <a:cxn ang="0">
                  <a:pos x="450" y="144"/>
                </a:cxn>
                <a:cxn ang="0">
                  <a:pos x="462" y="216"/>
                </a:cxn>
                <a:cxn ang="0">
                  <a:pos x="468" y="258"/>
                </a:cxn>
                <a:cxn ang="0">
                  <a:pos x="462" y="312"/>
                </a:cxn>
                <a:cxn ang="0">
                  <a:pos x="372" y="330"/>
                </a:cxn>
                <a:cxn ang="0">
                  <a:pos x="312" y="348"/>
                </a:cxn>
                <a:cxn ang="0">
                  <a:pos x="246" y="366"/>
                </a:cxn>
                <a:cxn ang="0">
                  <a:pos x="168" y="390"/>
                </a:cxn>
                <a:cxn ang="0">
                  <a:pos x="90" y="360"/>
                </a:cxn>
                <a:cxn ang="0">
                  <a:pos x="60" y="324"/>
                </a:cxn>
                <a:cxn ang="0">
                  <a:pos x="12" y="252"/>
                </a:cxn>
                <a:cxn ang="0">
                  <a:pos x="0" y="210"/>
                </a:cxn>
              </a:cxnLst>
              <a:rect l="0" t="0" r="r" b="b"/>
              <a:pathLst>
                <a:path w="468" h="390">
                  <a:moveTo>
                    <a:pt x="0" y="210"/>
                  </a:moveTo>
                  <a:lnTo>
                    <a:pt x="0" y="114"/>
                  </a:lnTo>
                  <a:lnTo>
                    <a:pt x="66" y="24"/>
                  </a:lnTo>
                  <a:lnTo>
                    <a:pt x="216" y="0"/>
                  </a:lnTo>
                  <a:lnTo>
                    <a:pt x="342" y="12"/>
                  </a:lnTo>
                  <a:lnTo>
                    <a:pt x="408" y="60"/>
                  </a:lnTo>
                  <a:lnTo>
                    <a:pt x="450" y="144"/>
                  </a:lnTo>
                  <a:lnTo>
                    <a:pt x="462" y="216"/>
                  </a:lnTo>
                  <a:lnTo>
                    <a:pt x="468" y="258"/>
                  </a:lnTo>
                  <a:lnTo>
                    <a:pt x="462" y="312"/>
                  </a:lnTo>
                  <a:lnTo>
                    <a:pt x="372" y="330"/>
                  </a:lnTo>
                  <a:lnTo>
                    <a:pt x="312" y="348"/>
                  </a:lnTo>
                  <a:lnTo>
                    <a:pt x="246" y="366"/>
                  </a:lnTo>
                  <a:lnTo>
                    <a:pt x="168" y="390"/>
                  </a:lnTo>
                  <a:lnTo>
                    <a:pt x="90" y="360"/>
                  </a:lnTo>
                  <a:lnTo>
                    <a:pt x="60" y="324"/>
                  </a:lnTo>
                  <a:lnTo>
                    <a:pt x="12" y="252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0099CC">
                <a:alpha val="30000"/>
              </a:srgbClr>
            </a:solidFill>
            <a:ln w="2857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63000" name="Freeform 56"/>
            <p:cNvSpPr>
              <a:spLocks/>
            </p:cNvSpPr>
            <p:nvPr/>
          </p:nvSpPr>
          <p:spPr bwMode="auto">
            <a:xfrm>
              <a:off x="2910" y="1560"/>
              <a:ext cx="978" cy="5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78" y="0"/>
                </a:cxn>
                <a:cxn ang="0">
                  <a:pos x="978" y="468"/>
                </a:cxn>
                <a:cxn ang="0">
                  <a:pos x="942" y="432"/>
                </a:cxn>
                <a:cxn ang="0">
                  <a:pos x="870" y="438"/>
                </a:cxn>
                <a:cxn ang="0">
                  <a:pos x="714" y="468"/>
                </a:cxn>
                <a:cxn ang="0">
                  <a:pos x="672" y="354"/>
                </a:cxn>
                <a:cxn ang="0">
                  <a:pos x="558" y="270"/>
                </a:cxn>
                <a:cxn ang="0">
                  <a:pos x="348" y="282"/>
                </a:cxn>
                <a:cxn ang="0">
                  <a:pos x="264" y="366"/>
                </a:cxn>
                <a:cxn ang="0">
                  <a:pos x="234" y="480"/>
                </a:cxn>
                <a:cxn ang="0">
                  <a:pos x="6" y="468"/>
                </a:cxn>
                <a:cxn ang="0">
                  <a:pos x="0" y="0"/>
                </a:cxn>
              </a:cxnLst>
              <a:rect l="0" t="0" r="r" b="b"/>
              <a:pathLst>
                <a:path w="978" h="540">
                  <a:moveTo>
                    <a:pt x="0" y="0"/>
                  </a:moveTo>
                  <a:lnTo>
                    <a:pt x="978" y="0"/>
                  </a:lnTo>
                  <a:lnTo>
                    <a:pt x="978" y="468"/>
                  </a:lnTo>
                  <a:cubicBezTo>
                    <a:pt x="972" y="540"/>
                    <a:pt x="960" y="437"/>
                    <a:pt x="942" y="432"/>
                  </a:cubicBezTo>
                  <a:cubicBezTo>
                    <a:pt x="924" y="427"/>
                    <a:pt x="908" y="432"/>
                    <a:pt x="870" y="438"/>
                  </a:cubicBezTo>
                  <a:cubicBezTo>
                    <a:pt x="832" y="444"/>
                    <a:pt x="747" y="482"/>
                    <a:pt x="714" y="468"/>
                  </a:cubicBezTo>
                  <a:lnTo>
                    <a:pt x="672" y="354"/>
                  </a:lnTo>
                  <a:cubicBezTo>
                    <a:pt x="646" y="321"/>
                    <a:pt x="612" y="282"/>
                    <a:pt x="558" y="270"/>
                  </a:cubicBezTo>
                  <a:cubicBezTo>
                    <a:pt x="504" y="258"/>
                    <a:pt x="397" y="266"/>
                    <a:pt x="348" y="282"/>
                  </a:cubicBezTo>
                  <a:cubicBezTo>
                    <a:pt x="299" y="298"/>
                    <a:pt x="283" y="333"/>
                    <a:pt x="264" y="366"/>
                  </a:cubicBezTo>
                  <a:cubicBezTo>
                    <a:pt x="245" y="399"/>
                    <a:pt x="277" y="463"/>
                    <a:pt x="234" y="480"/>
                  </a:cubicBezTo>
                  <a:lnTo>
                    <a:pt x="6" y="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>
                <a:alpha val="30000"/>
              </a:schemeClr>
            </a:solidFill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63001" name="Freeform 57"/>
            <p:cNvSpPr>
              <a:spLocks/>
            </p:cNvSpPr>
            <p:nvPr/>
          </p:nvSpPr>
          <p:spPr bwMode="auto">
            <a:xfrm>
              <a:off x="2914" y="1955"/>
              <a:ext cx="978" cy="522"/>
            </a:xfrm>
            <a:custGeom>
              <a:avLst/>
              <a:gdLst/>
              <a:ahLst/>
              <a:cxnLst>
                <a:cxn ang="0">
                  <a:pos x="978" y="522"/>
                </a:cxn>
                <a:cxn ang="0">
                  <a:pos x="0" y="522"/>
                </a:cxn>
                <a:cxn ang="0">
                  <a:pos x="0" y="66"/>
                </a:cxn>
                <a:cxn ang="0">
                  <a:pos x="248" y="91"/>
                </a:cxn>
                <a:cxn ang="0">
                  <a:pos x="306" y="177"/>
                </a:cxn>
                <a:cxn ang="0">
                  <a:pos x="420" y="259"/>
                </a:cxn>
                <a:cxn ang="0">
                  <a:pos x="566" y="211"/>
                </a:cxn>
                <a:cxn ang="0">
                  <a:pos x="714" y="165"/>
                </a:cxn>
                <a:cxn ang="0">
                  <a:pos x="722" y="79"/>
                </a:cxn>
                <a:cxn ang="0">
                  <a:pos x="830" y="49"/>
                </a:cxn>
                <a:cxn ang="0">
                  <a:pos x="974" y="79"/>
                </a:cxn>
                <a:cxn ang="0">
                  <a:pos x="978" y="522"/>
                </a:cxn>
              </a:cxnLst>
              <a:rect l="0" t="0" r="r" b="b"/>
              <a:pathLst>
                <a:path w="978" h="522">
                  <a:moveTo>
                    <a:pt x="978" y="522"/>
                  </a:moveTo>
                  <a:lnTo>
                    <a:pt x="0" y="522"/>
                  </a:lnTo>
                  <a:lnTo>
                    <a:pt x="0" y="66"/>
                  </a:lnTo>
                  <a:lnTo>
                    <a:pt x="248" y="91"/>
                  </a:lnTo>
                  <a:lnTo>
                    <a:pt x="306" y="177"/>
                  </a:lnTo>
                  <a:cubicBezTo>
                    <a:pt x="335" y="205"/>
                    <a:pt x="377" y="253"/>
                    <a:pt x="420" y="259"/>
                  </a:cubicBezTo>
                  <a:cubicBezTo>
                    <a:pt x="463" y="265"/>
                    <a:pt x="517" y="227"/>
                    <a:pt x="566" y="211"/>
                  </a:cubicBezTo>
                  <a:cubicBezTo>
                    <a:pt x="615" y="195"/>
                    <a:pt x="688" y="187"/>
                    <a:pt x="714" y="165"/>
                  </a:cubicBezTo>
                  <a:cubicBezTo>
                    <a:pt x="740" y="143"/>
                    <a:pt x="703" y="98"/>
                    <a:pt x="722" y="79"/>
                  </a:cubicBezTo>
                  <a:lnTo>
                    <a:pt x="830" y="49"/>
                  </a:lnTo>
                  <a:cubicBezTo>
                    <a:pt x="872" y="49"/>
                    <a:pt x="949" y="0"/>
                    <a:pt x="974" y="79"/>
                  </a:cubicBezTo>
                  <a:lnTo>
                    <a:pt x="978" y="522"/>
                  </a:lnTo>
                  <a:close/>
                </a:path>
              </a:pathLst>
            </a:custGeom>
            <a:solidFill>
              <a:srgbClr val="CC0000">
                <a:alpha val="30000"/>
              </a:srgbClr>
            </a:solidFill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86"/>
          <p:cNvGrpSpPr>
            <a:grpSpLocks/>
          </p:cNvGrpSpPr>
          <p:nvPr/>
        </p:nvGrpSpPr>
        <p:grpSpPr bwMode="auto">
          <a:xfrm>
            <a:off x="5051425" y="2597150"/>
            <a:ext cx="1152525" cy="1150938"/>
            <a:chOff x="3140" y="1624"/>
            <a:chExt cx="726" cy="725"/>
          </a:xfrm>
        </p:grpSpPr>
        <p:sp>
          <p:nvSpPr>
            <p:cNvPr id="1363020" name="Line 76"/>
            <p:cNvSpPr>
              <a:spLocks noChangeShapeType="1"/>
            </p:cNvSpPr>
            <p:nvPr/>
          </p:nvSpPr>
          <p:spPr bwMode="auto">
            <a:xfrm rot="5400000" flipH="1">
              <a:off x="3344" y="1845"/>
              <a:ext cx="297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63021" name="Line 77"/>
            <p:cNvSpPr>
              <a:spLocks noChangeShapeType="1"/>
            </p:cNvSpPr>
            <p:nvPr/>
          </p:nvSpPr>
          <p:spPr bwMode="auto">
            <a:xfrm rot="5400000">
              <a:off x="3310" y="2128"/>
              <a:ext cx="366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63026" name="Freeform 82"/>
            <p:cNvSpPr>
              <a:spLocks/>
            </p:cNvSpPr>
            <p:nvPr/>
          </p:nvSpPr>
          <p:spPr bwMode="auto">
            <a:xfrm>
              <a:off x="3486" y="1661"/>
              <a:ext cx="380" cy="649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36" y="223"/>
                </a:cxn>
                <a:cxn ang="0">
                  <a:pos x="299" y="460"/>
                </a:cxn>
                <a:cxn ang="0">
                  <a:pos x="0" y="649"/>
                </a:cxn>
              </a:cxnLst>
              <a:rect l="0" t="0" r="r" b="b"/>
              <a:pathLst>
                <a:path w="380" h="649">
                  <a:moveTo>
                    <a:pt x="38" y="0"/>
                  </a:moveTo>
                  <a:cubicBezTo>
                    <a:pt x="87" y="37"/>
                    <a:pt x="293" y="146"/>
                    <a:pt x="336" y="223"/>
                  </a:cubicBezTo>
                  <a:cubicBezTo>
                    <a:pt x="380" y="299"/>
                    <a:pt x="355" y="389"/>
                    <a:pt x="299" y="460"/>
                  </a:cubicBezTo>
                  <a:cubicBezTo>
                    <a:pt x="243" y="531"/>
                    <a:pt x="62" y="610"/>
                    <a:pt x="0" y="649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63027" name="Freeform 83"/>
            <p:cNvSpPr>
              <a:spLocks/>
            </p:cNvSpPr>
            <p:nvPr/>
          </p:nvSpPr>
          <p:spPr bwMode="auto">
            <a:xfrm rot="5400000">
              <a:off x="2994" y="1791"/>
              <a:ext cx="668" cy="3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120"/>
                </a:cxn>
                <a:cxn ang="0">
                  <a:pos x="354" y="180"/>
                </a:cxn>
                <a:cxn ang="0">
                  <a:pos x="600" y="144"/>
                </a:cxn>
                <a:cxn ang="0">
                  <a:pos x="810" y="30"/>
                </a:cxn>
              </a:cxnLst>
              <a:rect l="0" t="0" r="r" b="b"/>
              <a:pathLst>
                <a:path w="810" h="184">
                  <a:moveTo>
                    <a:pt x="0" y="0"/>
                  </a:moveTo>
                  <a:cubicBezTo>
                    <a:pt x="28" y="20"/>
                    <a:pt x="109" y="90"/>
                    <a:pt x="168" y="120"/>
                  </a:cubicBezTo>
                  <a:cubicBezTo>
                    <a:pt x="227" y="150"/>
                    <a:pt x="282" y="176"/>
                    <a:pt x="354" y="180"/>
                  </a:cubicBezTo>
                  <a:cubicBezTo>
                    <a:pt x="426" y="184"/>
                    <a:pt x="524" y="169"/>
                    <a:pt x="600" y="144"/>
                  </a:cubicBezTo>
                  <a:cubicBezTo>
                    <a:pt x="676" y="119"/>
                    <a:pt x="766" y="54"/>
                    <a:pt x="810" y="3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63022" name="Oval 78"/>
            <p:cNvSpPr>
              <a:spLocks noChangeArrowheads="1"/>
            </p:cNvSpPr>
            <p:nvPr/>
          </p:nvSpPr>
          <p:spPr bwMode="auto">
            <a:xfrm rot="5400000">
              <a:off x="3448" y="1932"/>
              <a:ext cx="96" cy="96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024" name="Oval 80"/>
            <p:cNvSpPr>
              <a:spLocks noChangeArrowheads="1"/>
            </p:cNvSpPr>
            <p:nvPr/>
          </p:nvSpPr>
          <p:spPr bwMode="auto">
            <a:xfrm rot="5400000">
              <a:off x="3448" y="1624"/>
              <a:ext cx="96" cy="96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025" name="Oval 81"/>
            <p:cNvSpPr>
              <a:spLocks noChangeArrowheads="1"/>
            </p:cNvSpPr>
            <p:nvPr/>
          </p:nvSpPr>
          <p:spPr bwMode="auto">
            <a:xfrm rot="5400000">
              <a:off x="3441" y="2253"/>
              <a:ext cx="96" cy="96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93"/>
          <p:cNvGrpSpPr>
            <a:grpSpLocks/>
          </p:cNvGrpSpPr>
          <p:nvPr/>
        </p:nvGrpSpPr>
        <p:grpSpPr bwMode="auto">
          <a:xfrm>
            <a:off x="6778625" y="2417763"/>
            <a:ext cx="1535113" cy="1462087"/>
            <a:chOff x="4270" y="1523"/>
            <a:chExt cx="967" cy="921"/>
          </a:xfrm>
        </p:grpSpPr>
        <p:sp>
          <p:nvSpPr>
            <p:cNvPr id="1362984" name="Rectangle 40"/>
            <p:cNvSpPr>
              <a:spLocks noChangeArrowheads="1"/>
            </p:cNvSpPr>
            <p:nvPr/>
          </p:nvSpPr>
          <p:spPr bwMode="auto">
            <a:xfrm>
              <a:off x="4557" y="1812"/>
              <a:ext cx="429" cy="306"/>
            </a:xfrm>
            <a:prstGeom prst="rect">
              <a:avLst/>
            </a:prstGeom>
            <a:solidFill>
              <a:srgbClr val="0099CC">
                <a:alpha val="30000"/>
              </a:srgbClr>
            </a:solidFill>
            <a:ln w="28575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63003" name="Freeform 59"/>
            <p:cNvSpPr>
              <a:spLocks/>
            </p:cNvSpPr>
            <p:nvPr/>
          </p:nvSpPr>
          <p:spPr bwMode="auto">
            <a:xfrm>
              <a:off x="4270" y="1523"/>
              <a:ext cx="967" cy="595"/>
            </a:xfrm>
            <a:custGeom>
              <a:avLst/>
              <a:gdLst/>
              <a:ahLst/>
              <a:cxnLst>
                <a:cxn ang="0">
                  <a:pos x="965" y="595"/>
                </a:cxn>
                <a:cxn ang="0">
                  <a:pos x="967" y="0"/>
                </a:cxn>
                <a:cxn ang="0">
                  <a:pos x="0" y="0"/>
                </a:cxn>
                <a:cxn ang="0">
                  <a:pos x="2" y="595"/>
                </a:cxn>
                <a:cxn ang="0">
                  <a:pos x="290" y="595"/>
                </a:cxn>
                <a:cxn ang="0">
                  <a:pos x="290" y="288"/>
                </a:cxn>
                <a:cxn ang="0">
                  <a:pos x="719" y="288"/>
                </a:cxn>
                <a:cxn ang="0">
                  <a:pos x="719" y="595"/>
                </a:cxn>
                <a:cxn ang="0">
                  <a:pos x="965" y="595"/>
                </a:cxn>
              </a:cxnLst>
              <a:rect l="0" t="0" r="r" b="b"/>
              <a:pathLst>
                <a:path w="967" h="595">
                  <a:moveTo>
                    <a:pt x="965" y="595"/>
                  </a:moveTo>
                  <a:lnTo>
                    <a:pt x="967" y="0"/>
                  </a:lnTo>
                  <a:lnTo>
                    <a:pt x="0" y="0"/>
                  </a:lnTo>
                  <a:lnTo>
                    <a:pt x="2" y="595"/>
                  </a:lnTo>
                  <a:lnTo>
                    <a:pt x="290" y="595"/>
                  </a:lnTo>
                  <a:lnTo>
                    <a:pt x="290" y="288"/>
                  </a:lnTo>
                  <a:lnTo>
                    <a:pt x="719" y="288"/>
                  </a:lnTo>
                  <a:lnTo>
                    <a:pt x="719" y="595"/>
                  </a:lnTo>
                  <a:lnTo>
                    <a:pt x="965" y="595"/>
                  </a:lnTo>
                  <a:close/>
                </a:path>
              </a:pathLst>
            </a:custGeom>
            <a:solidFill>
              <a:schemeClr val="folHlink">
                <a:alpha val="30000"/>
              </a:schemeClr>
            </a:solidFill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63034" name="Rectangle 90"/>
            <p:cNvSpPr>
              <a:spLocks noChangeArrowheads="1"/>
            </p:cNvSpPr>
            <p:nvPr/>
          </p:nvSpPr>
          <p:spPr bwMode="auto">
            <a:xfrm>
              <a:off x="4272" y="2114"/>
              <a:ext cx="960" cy="330"/>
            </a:xfrm>
            <a:prstGeom prst="rect">
              <a:avLst/>
            </a:prstGeom>
            <a:solidFill>
              <a:srgbClr val="CC0000">
                <a:alpha val="30000"/>
              </a:srgbClr>
            </a:solidFill>
            <a:ln w="28575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92"/>
          <p:cNvGrpSpPr>
            <a:grpSpLocks/>
          </p:cNvGrpSpPr>
          <p:nvPr/>
        </p:nvGrpSpPr>
        <p:grpSpPr bwMode="auto">
          <a:xfrm>
            <a:off x="2501900" y="2417763"/>
            <a:ext cx="1547813" cy="1457325"/>
            <a:chOff x="1576" y="1523"/>
            <a:chExt cx="975" cy="918"/>
          </a:xfrm>
        </p:grpSpPr>
        <p:sp>
          <p:nvSpPr>
            <p:cNvPr id="1362960" name="Rectangle 16"/>
            <p:cNvSpPr>
              <a:spLocks noChangeArrowheads="1"/>
            </p:cNvSpPr>
            <p:nvPr/>
          </p:nvSpPr>
          <p:spPr bwMode="auto">
            <a:xfrm>
              <a:off x="1576" y="1523"/>
              <a:ext cx="972" cy="918"/>
            </a:xfrm>
            <a:prstGeom prst="rect">
              <a:avLst/>
            </a:prstGeom>
            <a:noFill/>
            <a:ln w="28575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62963" name="Freeform 19"/>
            <p:cNvSpPr>
              <a:spLocks/>
            </p:cNvSpPr>
            <p:nvPr/>
          </p:nvSpPr>
          <p:spPr bwMode="auto">
            <a:xfrm>
              <a:off x="1882" y="1526"/>
              <a:ext cx="669" cy="915"/>
            </a:xfrm>
            <a:custGeom>
              <a:avLst/>
              <a:gdLst/>
              <a:ahLst/>
              <a:cxnLst>
                <a:cxn ang="0">
                  <a:pos x="669" y="0"/>
                </a:cxn>
                <a:cxn ang="0">
                  <a:pos x="666" y="915"/>
                </a:cxn>
                <a:cxn ang="0">
                  <a:pos x="0" y="909"/>
                </a:cxn>
                <a:cxn ang="0">
                  <a:pos x="0" y="687"/>
                </a:cxn>
                <a:cxn ang="0">
                  <a:pos x="381" y="687"/>
                </a:cxn>
                <a:cxn ang="0">
                  <a:pos x="380" y="0"/>
                </a:cxn>
                <a:cxn ang="0">
                  <a:pos x="669" y="0"/>
                </a:cxn>
              </a:cxnLst>
              <a:rect l="0" t="0" r="r" b="b"/>
              <a:pathLst>
                <a:path w="669" h="915">
                  <a:moveTo>
                    <a:pt x="669" y="0"/>
                  </a:moveTo>
                  <a:lnTo>
                    <a:pt x="666" y="915"/>
                  </a:lnTo>
                  <a:lnTo>
                    <a:pt x="0" y="909"/>
                  </a:lnTo>
                  <a:lnTo>
                    <a:pt x="0" y="687"/>
                  </a:lnTo>
                  <a:lnTo>
                    <a:pt x="381" y="687"/>
                  </a:lnTo>
                  <a:lnTo>
                    <a:pt x="380" y="0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rgbClr val="FF9900">
                <a:alpha val="30000"/>
              </a:srgbClr>
            </a:solidFill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62968" name="Rectangle 24"/>
            <p:cNvSpPr>
              <a:spLocks noChangeArrowheads="1"/>
            </p:cNvSpPr>
            <p:nvPr/>
          </p:nvSpPr>
          <p:spPr bwMode="auto">
            <a:xfrm>
              <a:off x="1576" y="1850"/>
              <a:ext cx="306" cy="591"/>
            </a:xfrm>
            <a:prstGeom prst="rect">
              <a:avLst/>
            </a:prstGeom>
            <a:solidFill>
              <a:srgbClr val="CC0000">
                <a:alpha val="30000"/>
              </a:srgbClr>
            </a:solidFill>
            <a:ln w="28575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62969" name="Rectangle 25"/>
            <p:cNvSpPr>
              <a:spLocks noChangeArrowheads="1"/>
            </p:cNvSpPr>
            <p:nvPr/>
          </p:nvSpPr>
          <p:spPr bwMode="auto">
            <a:xfrm>
              <a:off x="1885" y="1850"/>
              <a:ext cx="375" cy="360"/>
            </a:xfrm>
            <a:prstGeom prst="rect">
              <a:avLst/>
            </a:prstGeom>
            <a:solidFill>
              <a:srgbClr val="0099CC">
                <a:alpha val="30000"/>
              </a:srgbClr>
            </a:solidFill>
            <a:ln w="28575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63035" name="Rectangle 91"/>
            <p:cNvSpPr>
              <a:spLocks noChangeArrowheads="1"/>
            </p:cNvSpPr>
            <p:nvPr/>
          </p:nvSpPr>
          <p:spPr bwMode="auto">
            <a:xfrm>
              <a:off x="1578" y="1524"/>
              <a:ext cx="684" cy="324"/>
            </a:xfrm>
            <a:prstGeom prst="rect">
              <a:avLst/>
            </a:prstGeom>
            <a:solidFill>
              <a:schemeClr val="folHlink">
                <a:alpha val="30000"/>
              </a:schemeClr>
            </a:solidFill>
            <a:ln w="28575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909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0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0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0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0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094185"/>
            <a:ext cx="8372475" cy="1366308"/>
          </a:xfrm>
        </p:spPr>
        <p:txBody>
          <a:bodyPr/>
          <a:lstStyle/>
          <a:p>
            <a:pPr>
              <a:lnSpc>
                <a:spcPct val="80000"/>
              </a:lnSpc>
              <a:buNone/>
            </a:pPr>
            <a:r>
              <a:rPr lang="en-US" dirty="0" smtClean="0">
                <a:solidFill>
                  <a:srgbClr val="0070C0"/>
                </a:solidFill>
              </a:rPr>
              <a:t>Theorem</a:t>
            </a: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</a:rPr>
              <a:t>	Every </a:t>
            </a:r>
            <a:r>
              <a:rPr lang="en-US" dirty="0">
                <a:solidFill>
                  <a:schemeClr val="tx1"/>
                </a:solidFill>
              </a:rPr>
              <a:t>plane triangulated vertex-weighted graph G admits a </a:t>
            </a:r>
            <a:r>
              <a:rPr lang="en-US" dirty="0" smtClean="0">
                <a:solidFill>
                  <a:schemeClr val="tx1"/>
                </a:solidFill>
              </a:rPr>
              <a:t>rectilinear cartogram </a:t>
            </a:r>
            <a:r>
              <a:rPr lang="en-US" dirty="0">
                <a:solidFill>
                  <a:schemeClr val="tx1"/>
                </a:solidFill>
              </a:rPr>
              <a:t>of constant </a:t>
            </a:r>
            <a:r>
              <a:rPr lang="en-US" dirty="0" smtClean="0">
                <a:solidFill>
                  <a:schemeClr val="tx1"/>
                </a:solidFill>
              </a:rPr>
              <a:t>complexity.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Correct areas</a:t>
            </a:r>
            <a:endParaRPr lang="en-GB"/>
          </a:p>
        </p:txBody>
      </p:sp>
      <p:grpSp>
        <p:nvGrpSpPr>
          <p:cNvPr id="2" name="Group 66"/>
          <p:cNvGrpSpPr>
            <a:grpSpLocks/>
          </p:cNvGrpSpPr>
          <p:nvPr/>
        </p:nvGrpSpPr>
        <p:grpSpPr bwMode="auto">
          <a:xfrm>
            <a:off x="931863" y="2065338"/>
            <a:ext cx="2171700" cy="1754187"/>
            <a:chOff x="1008" y="1680"/>
            <a:chExt cx="1225" cy="1392"/>
          </a:xfrm>
        </p:grpSpPr>
        <p:sp>
          <p:nvSpPr>
            <p:cNvPr id="587843" name="Rectangle 67"/>
            <p:cNvSpPr>
              <a:spLocks noChangeArrowheads="1"/>
            </p:cNvSpPr>
            <p:nvPr/>
          </p:nvSpPr>
          <p:spPr bwMode="auto">
            <a:xfrm>
              <a:off x="1183" y="2376"/>
              <a:ext cx="292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844" name="Rectangle 68"/>
            <p:cNvSpPr>
              <a:spLocks noChangeArrowheads="1"/>
            </p:cNvSpPr>
            <p:nvPr/>
          </p:nvSpPr>
          <p:spPr bwMode="auto">
            <a:xfrm>
              <a:off x="1475" y="2376"/>
              <a:ext cx="589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845" name="Rectangle 69"/>
            <p:cNvSpPr>
              <a:spLocks noChangeArrowheads="1"/>
            </p:cNvSpPr>
            <p:nvPr/>
          </p:nvSpPr>
          <p:spPr bwMode="auto">
            <a:xfrm>
              <a:off x="1680" y="1854"/>
              <a:ext cx="378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846" name="Rectangle 70"/>
            <p:cNvSpPr>
              <a:spLocks noChangeArrowheads="1"/>
            </p:cNvSpPr>
            <p:nvPr/>
          </p:nvSpPr>
          <p:spPr bwMode="auto">
            <a:xfrm>
              <a:off x="1183" y="1854"/>
              <a:ext cx="497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847" name="Rectangle 71"/>
            <p:cNvSpPr>
              <a:spLocks noChangeArrowheads="1"/>
            </p:cNvSpPr>
            <p:nvPr/>
          </p:nvSpPr>
          <p:spPr bwMode="auto">
            <a:xfrm>
              <a:off x="1008" y="1680"/>
              <a:ext cx="1225" cy="174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848" name="Rectangle 72"/>
            <p:cNvSpPr>
              <a:spLocks noChangeArrowheads="1"/>
            </p:cNvSpPr>
            <p:nvPr/>
          </p:nvSpPr>
          <p:spPr bwMode="auto">
            <a:xfrm>
              <a:off x="1008" y="1854"/>
              <a:ext cx="175" cy="1044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849" name="Rectangle 73"/>
            <p:cNvSpPr>
              <a:spLocks noChangeArrowheads="1"/>
            </p:cNvSpPr>
            <p:nvPr/>
          </p:nvSpPr>
          <p:spPr bwMode="auto">
            <a:xfrm>
              <a:off x="2058" y="1854"/>
              <a:ext cx="175" cy="1044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850" name="Rectangle 74"/>
            <p:cNvSpPr>
              <a:spLocks noChangeArrowheads="1"/>
            </p:cNvSpPr>
            <p:nvPr/>
          </p:nvSpPr>
          <p:spPr bwMode="auto">
            <a:xfrm>
              <a:off x="1008" y="2898"/>
              <a:ext cx="1225" cy="174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83"/>
          <p:cNvGrpSpPr>
            <a:grpSpLocks/>
          </p:cNvGrpSpPr>
          <p:nvPr/>
        </p:nvGrpSpPr>
        <p:grpSpPr bwMode="auto">
          <a:xfrm>
            <a:off x="3551238" y="2065338"/>
            <a:ext cx="2171700" cy="1771650"/>
            <a:chOff x="2052" y="1038"/>
            <a:chExt cx="1440" cy="1392"/>
          </a:xfrm>
        </p:grpSpPr>
        <p:sp>
          <p:nvSpPr>
            <p:cNvPr id="587860" name="Rectangle 84"/>
            <p:cNvSpPr>
              <a:spLocks noChangeArrowheads="1"/>
            </p:cNvSpPr>
            <p:nvPr/>
          </p:nvSpPr>
          <p:spPr bwMode="auto">
            <a:xfrm>
              <a:off x="2258" y="1734"/>
              <a:ext cx="514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861" name="Rectangle 85"/>
            <p:cNvSpPr>
              <a:spLocks noChangeArrowheads="1"/>
            </p:cNvSpPr>
            <p:nvPr/>
          </p:nvSpPr>
          <p:spPr bwMode="auto">
            <a:xfrm>
              <a:off x="2772" y="1734"/>
              <a:ext cx="521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862" name="Rectangle 86"/>
            <p:cNvSpPr>
              <a:spLocks noChangeArrowheads="1"/>
            </p:cNvSpPr>
            <p:nvPr/>
          </p:nvSpPr>
          <p:spPr bwMode="auto">
            <a:xfrm>
              <a:off x="2772" y="1212"/>
              <a:ext cx="514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863" name="Rectangle 87"/>
            <p:cNvSpPr>
              <a:spLocks noChangeArrowheads="1"/>
            </p:cNvSpPr>
            <p:nvPr/>
          </p:nvSpPr>
          <p:spPr bwMode="auto">
            <a:xfrm>
              <a:off x="2258" y="1212"/>
              <a:ext cx="514" cy="52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864" name="Rectangle 88"/>
            <p:cNvSpPr>
              <a:spLocks noChangeArrowheads="1"/>
            </p:cNvSpPr>
            <p:nvPr/>
          </p:nvSpPr>
          <p:spPr bwMode="auto">
            <a:xfrm>
              <a:off x="2052" y="1038"/>
              <a:ext cx="1440" cy="174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865" name="Rectangle 89"/>
            <p:cNvSpPr>
              <a:spLocks noChangeArrowheads="1"/>
            </p:cNvSpPr>
            <p:nvPr/>
          </p:nvSpPr>
          <p:spPr bwMode="auto">
            <a:xfrm>
              <a:off x="2052" y="1212"/>
              <a:ext cx="206" cy="1044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866" name="Rectangle 90"/>
            <p:cNvSpPr>
              <a:spLocks noChangeArrowheads="1"/>
            </p:cNvSpPr>
            <p:nvPr/>
          </p:nvSpPr>
          <p:spPr bwMode="auto">
            <a:xfrm>
              <a:off x="3286" y="1212"/>
              <a:ext cx="206" cy="1044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867" name="Rectangle 91"/>
            <p:cNvSpPr>
              <a:spLocks noChangeArrowheads="1"/>
            </p:cNvSpPr>
            <p:nvPr/>
          </p:nvSpPr>
          <p:spPr bwMode="auto">
            <a:xfrm>
              <a:off x="2052" y="2256"/>
              <a:ext cx="1440" cy="174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7868" name="Text Box 92"/>
          <p:cNvSpPr txBox="1">
            <a:spLocks noChangeArrowheads="1"/>
          </p:cNvSpPr>
          <p:nvPr/>
        </p:nvSpPr>
        <p:spPr bwMode="auto">
          <a:xfrm>
            <a:off x="1255713" y="3070225"/>
            <a:ext cx="466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60</a:t>
            </a:r>
            <a:endParaRPr lang="en-GB"/>
          </a:p>
        </p:txBody>
      </p:sp>
      <p:sp>
        <p:nvSpPr>
          <p:cNvPr id="587869" name="Text Box 93"/>
          <p:cNvSpPr txBox="1">
            <a:spLocks noChangeArrowheads="1"/>
          </p:cNvSpPr>
          <p:nvPr/>
        </p:nvSpPr>
        <p:spPr bwMode="auto">
          <a:xfrm>
            <a:off x="2236788" y="2422525"/>
            <a:ext cx="466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60</a:t>
            </a:r>
            <a:endParaRPr lang="en-GB"/>
          </a:p>
        </p:txBody>
      </p:sp>
      <p:sp>
        <p:nvSpPr>
          <p:cNvPr id="587870" name="Text Box 94"/>
          <p:cNvSpPr txBox="1">
            <a:spLocks noChangeArrowheads="1"/>
          </p:cNvSpPr>
          <p:nvPr/>
        </p:nvSpPr>
        <p:spPr bwMode="auto">
          <a:xfrm>
            <a:off x="2027238" y="3070225"/>
            <a:ext cx="466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20</a:t>
            </a:r>
            <a:endParaRPr lang="en-GB"/>
          </a:p>
        </p:txBody>
      </p:sp>
      <p:sp>
        <p:nvSpPr>
          <p:cNvPr id="587871" name="Text Box 95"/>
          <p:cNvSpPr txBox="1">
            <a:spLocks noChangeArrowheads="1"/>
          </p:cNvSpPr>
          <p:nvPr/>
        </p:nvSpPr>
        <p:spPr bwMode="auto">
          <a:xfrm>
            <a:off x="1398588" y="2422525"/>
            <a:ext cx="466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20</a:t>
            </a:r>
            <a:endParaRPr lang="en-GB"/>
          </a:p>
        </p:txBody>
      </p:sp>
      <p:sp>
        <p:nvSpPr>
          <p:cNvPr id="587872" name="Text Box 96"/>
          <p:cNvSpPr txBox="1">
            <a:spLocks noChangeArrowheads="1"/>
          </p:cNvSpPr>
          <p:nvPr/>
        </p:nvSpPr>
        <p:spPr bwMode="auto">
          <a:xfrm>
            <a:off x="1150938" y="3854450"/>
            <a:ext cx="1722437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desired areas</a:t>
            </a:r>
            <a:endParaRPr lang="en-GB"/>
          </a:p>
        </p:txBody>
      </p:sp>
      <p:sp>
        <p:nvSpPr>
          <p:cNvPr id="587873" name="Text Box 97"/>
          <p:cNvSpPr txBox="1">
            <a:spLocks noChangeArrowheads="1"/>
          </p:cNvSpPr>
          <p:nvPr/>
        </p:nvSpPr>
        <p:spPr bwMode="auto">
          <a:xfrm>
            <a:off x="4008438" y="3051175"/>
            <a:ext cx="466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40</a:t>
            </a:r>
            <a:endParaRPr lang="en-GB"/>
          </a:p>
        </p:txBody>
      </p:sp>
      <p:sp>
        <p:nvSpPr>
          <p:cNvPr id="587874" name="Text Box 98"/>
          <p:cNvSpPr txBox="1">
            <a:spLocks noChangeArrowheads="1"/>
          </p:cNvSpPr>
          <p:nvPr/>
        </p:nvSpPr>
        <p:spPr bwMode="auto">
          <a:xfrm>
            <a:off x="4837113" y="2451100"/>
            <a:ext cx="466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40</a:t>
            </a:r>
            <a:endParaRPr lang="en-GB"/>
          </a:p>
        </p:txBody>
      </p:sp>
      <p:sp>
        <p:nvSpPr>
          <p:cNvPr id="587875" name="Text Box 99"/>
          <p:cNvSpPr txBox="1">
            <a:spLocks noChangeArrowheads="1"/>
          </p:cNvSpPr>
          <p:nvPr/>
        </p:nvSpPr>
        <p:spPr bwMode="auto">
          <a:xfrm>
            <a:off x="4846638" y="3051175"/>
            <a:ext cx="466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40</a:t>
            </a:r>
            <a:endParaRPr lang="en-GB"/>
          </a:p>
        </p:txBody>
      </p:sp>
      <p:sp>
        <p:nvSpPr>
          <p:cNvPr id="587876" name="Text Box 100"/>
          <p:cNvSpPr txBox="1">
            <a:spLocks noChangeArrowheads="1"/>
          </p:cNvSpPr>
          <p:nvPr/>
        </p:nvSpPr>
        <p:spPr bwMode="auto">
          <a:xfrm>
            <a:off x="3998913" y="2451100"/>
            <a:ext cx="466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40</a:t>
            </a:r>
            <a:endParaRPr lang="en-GB"/>
          </a:p>
        </p:txBody>
      </p:sp>
      <p:sp>
        <p:nvSpPr>
          <p:cNvPr id="587877" name="Text Box 101"/>
          <p:cNvSpPr txBox="1">
            <a:spLocks noChangeArrowheads="1"/>
          </p:cNvSpPr>
          <p:nvPr/>
        </p:nvSpPr>
        <p:spPr bwMode="auto">
          <a:xfrm>
            <a:off x="3636963" y="3854450"/>
            <a:ext cx="19605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best we can get</a:t>
            </a:r>
            <a:br>
              <a:rPr lang="en-US"/>
            </a:br>
            <a:r>
              <a:rPr lang="en-US"/>
              <a:t>( 40+</a:t>
            </a:r>
            <a:r>
              <a:rPr lang="en-US">
                <a:sym typeface="Symbol" pitchFamily="18" charset="2"/>
              </a:rPr>
              <a:t> , 40- )</a:t>
            </a:r>
            <a:endParaRPr lang="en-GB">
              <a:sym typeface="Symbol" pitchFamily="18" charset="2"/>
            </a:endParaRPr>
          </a:p>
        </p:txBody>
      </p:sp>
      <p:sp>
        <p:nvSpPr>
          <p:cNvPr id="587878" name="Oval 102"/>
          <p:cNvSpPr>
            <a:spLocks noChangeArrowheads="1"/>
          </p:cNvSpPr>
          <p:nvPr/>
        </p:nvSpPr>
        <p:spPr bwMode="auto">
          <a:xfrm>
            <a:off x="4484688" y="2827338"/>
            <a:ext cx="304800" cy="228600"/>
          </a:xfrm>
          <a:prstGeom prst="ellipse">
            <a:avLst/>
          </a:prstGeom>
          <a:noFill/>
          <a:ln w="28575" cap="rnd">
            <a:solidFill>
              <a:srgbClr val="CC00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7879" name="Line 103"/>
          <p:cNvSpPr>
            <a:spLocks noChangeShapeType="1"/>
          </p:cNvSpPr>
          <p:nvPr/>
        </p:nvSpPr>
        <p:spPr bwMode="auto">
          <a:xfrm>
            <a:off x="4684713" y="3046413"/>
            <a:ext cx="1247775" cy="1028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4" name="Group 104"/>
          <p:cNvGrpSpPr>
            <a:grpSpLocks/>
          </p:cNvGrpSpPr>
          <p:nvPr/>
        </p:nvGrpSpPr>
        <p:grpSpPr bwMode="auto">
          <a:xfrm>
            <a:off x="5789613" y="4027488"/>
            <a:ext cx="771525" cy="619125"/>
            <a:chOff x="4752" y="2592"/>
            <a:chExt cx="624" cy="480"/>
          </a:xfrm>
        </p:grpSpPr>
        <p:sp>
          <p:nvSpPr>
            <p:cNvPr id="587881" name="Oval 105"/>
            <p:cNvSpPr>
              <a:spLocks noChangeArrowheads="1"/>
            </p:cNvSpPr>
            <p:nvPr/>
          </p:nvSpPr>
          <p:spPr bwMode="auto">
            <a:xfrm>
              <a:off x="4752" y="2592"/>
              <a:ext cx="624" cy="480"/>
            </a:xfrm>
            <a:prstGeom prst="ellipse">
              <a:avLst/>
            </a:prstGeom>
            <a:noFill/>
            <a:ln w="38100" cap="rnd">
              <a:solidFill>
                <a:srgbClr val="CC000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882" name="Line 106"/>
            <p:cNvSpPr>
              <a:spLocks noChangeShapeType="1"/>
            </p:cNvSpPr>
            <p:nvPr/>
          </p:nvSpPr>
          <p:spPr bwMode="auto">
            <a:xfrm>
              <a:off x="4752" y="2832"/>
              <a:ext cx="6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87883" name="Line 107"/>
            <p:cNvSpPr>
              <a:spLocks noChangeShapeType="1"/>
            </p:cNvSpPr>
            <p:nvPr/>
          </p:nvSpPr>
          <p:spPr bwMode="auto">
            <a:xfrm>
              <a:off x="5088" y="2592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87884" name="Line 108"/>
            <p:cNvSpPr>
              <a:spLocks noChangeShapeType="1"/>
            </p:cNvSpPr>
            <p:nvPr/>
          </p:nvSpPr>
          <p:spPr bwMode="auto">
            <a:xfrm>
              <a:off x="5040" y="2832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116"/>
          <p:cNvGrpSpPr>
            <a:grpSpLocks/>
          </p:cNvGrpSpPr>
          <p:nvPr/>
        </p:nvGrpSpPr>
        <p:grpSpPr bwMode="auto">
          <a:xfrm>
            <a:off x="6397625" y="2063750"/>
            <a:ext cx="2171700" cy="2492375"/>
            <a:chOff x="4030" y="1300"/>
            <a:chExt cx="1368" cy="1570"/>
          </a:xfrm>
        </p:grpSpPr>
        <p:grpSp>
          <p:nvGrpSpPr>
            <p:cNvPr id="6" name="Group 115"/>
            <p:cNvGrpSpPr>
              <a:grpSpLocks/>
            </p:cNvGrpSpPr>
            <p:nvPr/>
          </p:nvGrpSpPr>
          <p:grpSpPr bwMode="auto">
            <a:xfrm>
              <a:off x="4030" y="1300"/>
              <a:ext cx="1368" cy="1116"/>
              <a:chOff x="4030" y="1300"/>
              <a:chExt cx="1368" cy="1116"/>
            </a:xfrm>
          </p:grpSpPr>
          <p:grpSp>
            <p:nvGrpSpPr>
              <p:cNvPr id="7" name="Group 75"/>
              <p:cNvGrpSpPr>
                <a:grpSpLocks/>
              </p:cNvGrpSpPr>
              <p:nvPr/>
            </p:nvGrpSpPr>
            <p:grpSpPr bwMode="auto">
              <a:xfrm>
                <a:off x="4030" y="1300"/>
                <a:ext cx="1368" cy="1116"/>
                <a:chOff x="3695" y="1037"/>
                <a:chExt cx="1440" cy="1392"/>
              </a:xfrm>
            </p:grpSpPr>
            <p:sp>
              <p:nvSpPr>
                <p:cNvPr id="587852" name="Rectangle 76"/>
                <p:cNvSpPr>
                  <a:spLocks noChangeArrowheads="1"/>
                </p:cNvSpPr>
                <p:nvPr/>
              </p:nvSpPr>
              <p:spPr bwMode="auto">
                <a:xfrm>
                  <a:off x="3901" y="1835"/>
                  <a:ext cx="787" cy="4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7853" name="Rectangle 77"/>
                <p:cNvSpPr>
                  <a:spLocks noChangeArrowheads="1"/>
                </p:cNvSpPr>
                <p:nvPr/>
              </p:nvSpPr>
              <p:spPr bwMode="auto">
                <a:xfrm>
                  <a:off x="4191" y="1211"/>
                  <a:ext cx="738" cy="546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7854" name="Rectangle 78"/>
                <p:cNvSpPr>
                  <a:spLocks noChangeArrowheads="1"/>
                </p:cNvSpPr>
                <p:nvPr/>
              </p:nvSpPr>
              <p:spPr bwMode="auto">
                <a:xfrm>
                  <a:off x="3901" y="1205"/>
                  <a:ext cx="296" cy="63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7855" name="Rectangle 79"/>
                <p:cNvSpPr>
                  <a:spLocks noChangeArrowheads="1"/>
                </p:cNvSpPr>
                <p:nvPr/>
              </p:nvSpPr>
              <p:spPr bwMode="auto">
                <a:xfrm>
                  <a:off x="3695" y="1037"/>
                  <a:ext cx="1440" cy="174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7856" name="Rectangle 80"/>
                <p:cNvSpPr>
                  <a:spLocks noChangeArrowheads="1"/>
                </p:cNvSpPr>
                <p:nvPr/>
              </p:nvSpPr>
              <p:spPr bwMode="auto">
                <a:xfrm>
                  <a:off x="3695" y="1211"/>
                  <a:ext cx="206" cy="1044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7857" name="Rectangle 81"/>
                <p:cNvSpPr>
                  <a:spLocks noChangeArrowheads="1"/>
                </p:cNvSpPr>
                <p:nvPr/>
              </p:nvSpPr>
              <p:spPr bwMode="auto">
                <a:xfrm>
                  <a:off x="4929" y="1211"/>
                  <a:ext cx="206" cy="1044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7858" name="Rectangle 82"/>
                <p:cNvSpPr>
                  <a:spLocks noChangeArrowheads="1"/>
                </p:cNvSpPr>
                <p:nvPr/>
              </p:nvSpPr>
              <p:spPr bwMode="auto">
                <a:xfrm>
                  <a:off x="3695" y="2255"/>
                  <a:ext cx="1440" cy="174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87885" name="Text Box 109"/>
              <p:cNvSpPr txBox="1">
                <a:spLocks noChangeArrowheads="1"/>
              </p:cNvSpPr>
              <p:nvPr/>
            </p:nvSpPr>
            <p:spPr bwMode="auto">
              <a:xfrm>
                <a:off x="4414" y="1981"/>
                <a:ext cx="29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/>
                  <a:t>60</a:t>
                </a:r>
                <a:endParaRPr lang="en-GB"/>
              </a:p>
            </p:txBody>
          </p:sp>
          <p:sp>
            <p:nvSpPr>
              <p:cNvPr id="587886" name="Text Box 110"/>
              <p:cNvSpPr txBox="1">
                <a:spLocks noChangeArrowheads="1"/>
              </p:cNvSpPr>
              <p:nvPr/>
            </p:nvSpPr>
            <p:spPr bwMode="auto">
              <a:xfrm>
                <a:off x="4732" y="1561"/>
                <a:ext cx="29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/>
                  <a:t>60</a:t>
                </a:r>
                <a:endParaRPr lang="en-GB"/>
              </a:p>
            </p:txBody>
          </p:sp>
          <p:sp>
            <p:nvSpPr>
              <p:cNvPr id="587887" name="Text Box 111"/>
              <p:cNvSpPr txBox="1">
                <a:spLocks noChangeArrowheads="1"/>
              </p:cNvSpPr>
              <p:nvPr/>
            </p:nvSpPr>
            <p:spPr bwMode="auto">
              <a:xfrm>
                <a:off x="4930" y="1981"/>
                <a:ext cx="29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/>
                  <a:t>20</a:t>
                </a:r>
                <a:endParaRPr lang="en-GB"/>
              </a:p>
            </p:txBody>
          </p:sp>
          <p:sp>
            <p:nvSpPr>
              <p:cNvPr id="587888" name="Text Box 112"/>
              <p:cNvSpPr txBox="1">
                <a:spLocks noChangeArrowheads="1"/>
              </p:cNvSpPr>
              <p:nvPr/>
            </p:nvSpPr>
            <p:spPr bwMode="auto">
              <a:xfrm>
                <a:off x="4210" y="1561"/>
                <a:ext cx="29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/>
                  <a:t>20</a:t>
                </a:r>
                <a:endParaRPr lang="en-GB"/>
              </a:p>
            </p:txBody>
          </p:sp>
        </p:grpSp>
        <p:sp>
          <p:nvSpPr>
            <p:cNvPr id="587889" name="Text Box 113"/>
            <p:cNvSpPr txBox="1">
              <a:spLocks noChangeArrowheads="1"/>
            </p:cNvSpPr>
            <p:nvPr/>
          </p:nvSpPr>
          <p:spPr bwMode="auto">
            <a:xfrm>
              <a:off x="4273" y="2428"/>
              <a:ext cx="883" cy="44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n-US"/>
                <a:t>rectilinear solution</a:t>
              </a:r>
            </a:p>
          </p:txBody>
        </p:sp>
      </p:grpSp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457200" y="1313765"/>
            <a:ext cx="8156575" cy="10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68288" marR="0" lvl="0" indent="-26828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p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cannot always be done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8288" marR="0" lvl="0" indent="-26828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62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87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878" grpId="0" animBg="1"/>
      <p:bldP spid="58787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4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1393675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457200" y="1260475"/>
            <a:ext cx="2352675" cy="452438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/>
              <a:t>Given a map M…</a:t>
            </a:r>
          </a:p>
        </p:txBody>
      </p:sp>
      <p:sp>
        <p:nvSpPr>
          <p:cNvPr id="1393676" name="Text Box 12"/>
          <p:cNvSpPr txBox="1">
            <a:spLocks noChangeArrowheads="1"/>
          </p:cNvSpPr>
          <p:nvPr/>
        </p:nvSpPr>
        <p:spPr bwMode="auto">
          <a:xfrm>
            <a:off x="416438" y="3362325"/>
            <a:ext cx="1472175" cy="120251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en-US" sz="1800" dirty="0"/>
              <a:t>Construct</a:t>
            </a:r>
          </a:p>
          <a:p>
            <a:pPr algn="ctr"/>
            <a:r>
              <a:rPr lang="en-US" sz="1800" dirty="0"/>
              <a:t>rectangular</a:t>
            </a:r>
          </a:p>
          <a:p>
            <a:pPr algn="ctr"/>
            <a:r>
              <a:rPr lang="en-US" sz="1800" dirty="0"/>
              <a:t>dual M</a:t>
            </a:r>
            <a:r>
              <a:rPr lang="en-US" sz="1800" baseline="-25000" dirty="0"/>
              <a:t>1</a:t>
            </a:r>
            <a:r>
              <a:rPr lang="en-US" sz="1800" dirty="0"/>
              <a:t> of M</a:t>
            </a:r>
          </a:p>
        </p:txBody>
      </p:sp>
      <p:sp>
        <p:nvSpPr>
          <p:cNvPr id="1393677" name="Text Box 13"/>
          <p:cNvSpPr txBox="1">
            <a:spLocks noChangeArrowheads="1"/>
          </p:cNvSpPr>
          <p:nvPr/>
        </p:nvSpPr>
        <p:spPr bwMode="auto">
          <a:xfrm>
            <a:off x="2384169" y="3514725"/>
            <a:ext cx="1237175" cy="787011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en-US" sz="1800"/>
              <a:t>Construct</a:t>
            </a:r>
          </a:p>
          <a:p>
            <a:pPr algn="ctr"/>
            <a:r>
              <a:rPr lang="en-US" sz="1800"/>
              <a:t>BSP of M</a:t>
            </a:r>
            <a:r>
              <a:rPr lang="en-US" sz="1800" baseline="-25000"/>
              <a:t>1</a:t>
            </a:r>
          </a:p>
        </p:txBody>
      </p:sp>
      <p:sp>
        <p:nvSpPr>
          <p:cNvPr id="1393678" name="Text Box 14"/>
          <p:cNvSpPr txBox="1">
            <a:spLocks noChangeArrowheads="1"/>
          </p:cNvSpPr>
          <p:nvPr/>
        </p:nvSpPr>
        <p:spPr bwMode="auto">
          <a:xfrm>
            <a:off x="4139015" y="3514725"/>
            <a:ext cx="1002495" cy="787011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en-US" sz="1800"/>
              <a:t>Correct </a:t>
            </a:r>
          </a:p>
          <a:p>
            <a:pPr algn="ctr"/>
            <a:r>
              <a:rPr lang="en-US" sz="1800"/>
              <a:t>areas</a:t>
            </a:r>
            <a:endParaRPr lang="en-US" sz="1800" baseline="-25000"/>
          </a:p>
        </p:txBody>
      </p:sp>
      <p:sp>
        <p:nvSpPr>
          <p:cNvPr id="1393679" name="Text Box 15"/>
          <p:cNvSpPr txBox="1">
            <a:spLocks noChangeArrowheads="1"/>
          </p:cNvSpPr>
          <p:nvPr/>
        </p:nvSpPr>
        <p:spPr bwMode="auto">
          <a:xfrm>
            <a:off x="5553143" y="3514725"/>
            <a:ext cx="1400040" cy="787011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en-US" sz="1800"/>
              <a:t>Correct </a:t>
            </a:r>
          </a:p>
          <a:p>
            <a:pPr algn="ctr"/>
            <a:r>
              <a:rPr lang="en-US" sz="1800"/>
              <a:t>adjacencies</a:t>
            </a:r>
            <a:endParaRPr lang="en-US" sz="1800" baseline="-25000"/>
          </a:p>
        </p:txBody>
      </p:sp>
      <p:sp>
        <p:nvSpPr>
          <p:cNvPr id="1393680" name="Text Box 16"/>
          <p:cNvSpPr txBox="1">
            <a:spLocks noChangeArrowheads="1"/>
          </p:cNvSpPr>
          <p:nvPr/>
        </p:nvSpPr>
        <p:spPr bwMode="auto">
          <a:xfrm>
            <a:off x="7361243" y="3514725"/>
            <a:ext cx="1412864" cy="787011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en-US" sz="1800"/>
              <a:t>Correct </a:t>
            </a:r>
          </a:p>
          <a:p>
            <a:pPr algn="ctr"/>
            <a:r>
              <a:rPr lang="en-US" sz="1800"/>
              <a:t>Areas again</a:t>
            </a:r>
          </a:p>
        </p:txBody>
      </p:sp>
      <p:sp>
        <p:nvSpPr>
          <p:cNvPr id="1393681" name="Line 17"/>
          <p:cNvSpPr>
            <a:spLocks noChangeShapeType="1"/>
          </p:cNvSpPr>
          <p:nvPr/>
        </p:nvSpPr>
        <p:spPr bwMode="auto">
          <a:xfrm>
            <a:off x="1962150" y="3879850"/>
            <a:ext cx="3524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93682" name="Line 18"/>
          <p:cNvSpPr>
            <a:spLocks noChangeShapeType="1"/>
          </p:cNvSpPr>
          <p:nvPr/>
        </p:nvSpPr>
        <p:spPr bwMode="auto">
          <a:xfrm>
            <a:off x="3675063" y="3879850"/>
            <a:ext cx="4000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 sz="1800"/>
          </a:p>
        </p:txBody>
      </p:sp>
      <p:sp>
        <p:nvSpPr>
          <p:cNvPr id="1393683" name="Line 19"/>
          <p:cNvSpPr>
            <a:spLocks noChangeShapeType="1"/>
          </p:cNvSpPr>
          <p:nvPr/>
        </p:nvSpPr>
        <p:spPr bwMode="auto">
          <a:xfrm>
            <a:off x="5216525" y="3879850"/>
            <a:ext cx="2667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 sz="1800"/>
          </a:p>
        </p:txBody>
      </p:sp>
      <p:sp>
        <p:nvSpPr>
          <p:cNvPr id="1393684" name="Line 20"/>
          <p:cNvSpPr>
            <a:spLocks noChangeShapeType="1"/>
          </p:cNvSpPr>
          <p:nvPr/>
        </p:nvSpPr>
        <p:spPr bwMode="auto">
          <a:xfrm>
            <a:off x="7027863" y="3879850"/>
            <a:ext cx="2571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 sz="1800"/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076575" y="1509713"/>
            <a:ext cx="1590675" cy="1452562"/>
            <a:chOff x="762" y="1797"/>
            <a:chExt cx="1254" cy="1149"/>
          </a:xfrm>
        </p:grpSpPr>
        <p:sp>
          <p:nvSpPr>
            <p:cNvPr id="1393695" name="Rectangle 31"/>
            <p:cNvSpPr>
              <a:spLocks noChangeArrowheads="1"/>
            </p:cNvSpPr>
            <p:nvPr/>
          </p:nvSpPr>
          <p:spPr bwMode="auto">
            <a:xfrm>
              <a:off x="767" y="1798"/>
              <a:ext cx="1248" cy="1146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3696" name="Freeform 32"/>
            <p:cNvSpPr>
              <a:spLocks/>
            </p:cNvSpPr>
            <p:nvPr/>
          </p:nvSpPr>
          <p:spPr bwMode="auto">
            <a:xfrm>
              <a:off x="768" y="1797"/>
              <a:ext cx="678" cy="52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75" y="0"/>
                </a:cxn>
                <a:cxn ang="0">
                  <a:pos x="678" y="198"/>
                </a:cxn>
                <a:cxn ang="0">
                  <a:pos x="534" y="285"/>
                </a:cxn>
                <a:cxn ang="0">
                  <a:pos x="300" y="387"/>
                </a:cxn>
                <a:cxn ang="0">
                  <a:pos x="171" y="528"/>
                </a:cxn>
                <a:cxn ang="0">
                  <a:pos x="0" y="528"/>
                </a:cxn>
                <a:cxn ang="0">
                  <a:pos x="3" y="0"/>
                </a:cxn>
              </a:cxnLst>
              <a:rect l="0" t="0" r="r" b="b"/>
              <a:pathLst>
                <a:path w="678" h="528">
                  <a:moveTo>
                    <a:pt x="3" y="0"/>
                  </a:moveTo>
                  <a:lnTo>
                    <a:pt x="675" y="0"/>
                  </a:lnTo>
                  <a:lnTo>
                    <a:pt x="678" y="198"/>
                  </a:lnTo>
                  <a:lnTo>
                    <a:pt x="534" y="285"/>
                  </a:lnTo>
                  <a:lnTo>
                    <a:pt x="300" y="387"/>
                  </a:lnTo>
                  <a:lnTo>
                    <a:pt x="171" y="528"/>
                  </a:lnTo>
                  <a:lnTo>
                    <a:pt x="0" y="52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folHlink">
                <a:alpha val="30000"/>
              </a:scheme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3697" name="Freeform 33"/>
            <p:cNvSpPr>
              <a:spLocks/>
            </p:cNvSpPr>
            <p:nvPr/>
          </p:nvSpPr>
          <p:spPr bwMode="auto">
            <a:xfrm>
              <a:off x="1443" y="1800"/>
              <a:ext cx="573" cy="3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3" y="0"/>
                </a:cxn>
                <a:cxn ang="0">
                  <a:pos x="573" y="324"/>
                </a:cxn>
                <a:cxn ang="0">
                  <a:pos x="270" y="327"/>
                </a:cxn>
                <a:cxn ang="0">
                  <a:pos x="0" y="186"/>
                </a:cxn>
                <a:cxn ang="0">
                  <a:pos x="0" y="0"/>
                </a:cxn>
              </a:cxnLst>
              <a:rect l="0" t="0" r="r" b="b"/>
              <a:pathLst>
                <a:path w="573" h="327">
                  <a:moveTo>
                    <a:pt x="0" y="0"/>
                  </a:moveTo>
                  <a:lnTo>
                    <a:pt x="573" y="0"/>
                  </a:lnTo>
                  <a:lnTo>
                    <a:pt x="573" y="324"/>
                  </a:lnTo>
                  <a:lnTo>
                    <a:pt x="270" y="327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00">
                <a:alpha val="30000"/>
              </a:srgb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3698" name="Freeform 34"/>
            <p:cNvSpPr>
              <a:spLocks/>
            </p:cNvSpPr>
            <p:nvPr/>
          </p:nvSpPr>
          <p:spPr bwMode="auto">
            <a:xfrm>
              <a:off x="1665" y="2121"/>
              <a:ext cx="351" cy="825"/>
            </a:xfrm>
            <a:custGeom>
              <a:avLst/>
              <a:gdLst/>
              <a:ahLst/>
              <a:cxnLst>
                <a:cxn ang="0">
                  <a:pos x="351" y="0"/>
                </a:cxn>
                <a:cxn ang="0">
                  <a:pos x="348" y="825"/>
                </a:cxn>
                <a:cxn ang="0">
                  <a:pos x="36" y="822"/>
                </a:cxn>
                <a:cxn ang="0">
                  <a:pos x="36" y="687"/>
                </a:cxn>
                <a:cxn ang="0">
                  <a:pos x="0" y="528"/>
                </a:cxn>
                <a:cxn ang="0">
                  <a:pos x="90" y="318"/>
                </a:cxn>
                <a:cxn ang="0">
                  <a:pos x="54" y="9"/>
                </a:cxn>
                <a:cxn ang="0">
                  <a:pos x="351" y="0"/>
                </a:cxn>
              </a:cxnLst>
              <a:rect l="0" t="0" r="r" b="b"/>
              <a:pathLst>
                <a:path w="351" h="825">
                  <a:moveTo>
                    <a:pt x="351" y="0"/>
                  </a:moveTo>
                  <a:lnTo>
                    <a:pt x="348" y="825"/>
                  </a:lnTo>
                  <a:lnTo>
                    <a:pt x="36" y="822"/>
                  </a:lnTo>
                  <a:lnTo>
                    <a:pt x="36" y="687"/>
                  </a:lnTo>
                  <a:lnTo>
                    <a:pt x="0" y="528"/>
                  </a:lnTo>
                  <a:lnTo>
                    <a:pt x="90" y="318"/>
                  </a:lnTo>
                  <a:lnTo>
                    <a:pt x="54" y="9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chemeClr val="folHlink">
                <a:alpha val="30000"/>
              </a:scheme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3699" name="Freeform 35"/>
            <p:cNvSpPr>
              <a:spLocks/>
            </p:cNvSpPr>
            <p:nvPr/>
          </p:nvSpPr>
          <p:spPr bwMode="auto">
            <a:xfrm>
              <a:off x="762" y="2322"/>
              <a:ext cx="474" cy="624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83" y="0"/>
                </a:cxn>
                <a:cxn ang="0">
                  <a:pos x="246" y="150"/>
                </a:cxn>
                <a:cxn ang="0">
                  <a:pos x="474" y="273"/>
                </a:cxn>
                <a:cxn ang="0">
                  <a:pos x="444" y="624"/>
                </a:cxn>
                <a:cxn ang="0">
                  <a:pos x="0" y="624"/>
                </a:cxn>
                <a:cxn ang="0">
                  <a:pos x="3" y="0"/>
                </a:cxn>
              </a:cxnLst>
              <a:rect l="0" t="0" r="r" b="b"/>
              <a:pathLst>
                <a:path w="474" h="624">
                  <a:moveTo>
                    <a:pt x="3" y="0"/>
                  </a:moveTo>
                  <a:lnTo>
                    <a:pt x="183" y="0"/>
                  </a:lnTo>
                  <a:lnTo>
                    <a:pt x="246" y="150"/>
                  </a:lnTo>
                  <a:lnTo>
                    <a:pt x="474" y="273"/>
                  </a:lnTo>
                  <a:lnTo>
                    <a:pt x="444" y="624"/>
                  </a:lnTo>
                  <a:lnTo>
                    <a:pt x="0" y="62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9900">
                <a:alpha val="30000"/>
              </a:srgb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3700" name="Freeform 36"/>
            <p:cNvSpPr>
              <a:spLocks/>
            </p:cNvSpPr>
            <p:nvPr/>
          </p:nvSpPr>
          <p:spPr bwMode="auto">
            <a:xfrm>
              <a:off x="1206" y="2592"/>
              <a:ext cx="495" cy="351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64" y="66"/>
                </a:cxn>
                <a:cxn ang="0">
                  <a:pos x="459" y="60"/>
                </a:cxn>
                <a:cxn ang="0">
                  <a:pos x="495" y="216"/>
                </a:cxn>
                <a:cxn ang="0">
                  <a:pos x="495" y="351"/>
                </a:cxn>
                <a:cxn ang="0">
                  <a:pos x="0" y="351"/>
                </a:cxn>
                <a:cxn ang="0">
                  <a:pos x="30" y="0"/>
                </a:cxn>
              </a:cxnLst>
              <a:rect l="0" t="0" r="r" b="b"/>
              <a:pathLst>
                <a:path w="495" h="351">
                  <a:moveTo>
                    <a:pt x="30" y="0"/>
                  </a:moveTo>
                  <a:lnTo>
                    <a:pt x="264" y="66"/>
                  </a:lnTo>
                  <a:lnTo>
                    <a:pt x="459" y="60"/>
                  </a:lnTo>
                  <a:lnTo>
                    <a:pt x="495" y="216"/>
                  </a:lnTo>
                  <a:lnTo>
                    <a:pt x="495" y="351"/>
                  </a:lnTo>
                  <a:lnTo>
                    <a:pt x="0" y="35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CC0000">
                <a:alpha val="30000"/>
              </a:srgb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3701" name="Freeform 37"/>
            <p:cNvSpPr>
              <a:spLocks/>
            </p:cNvSpPr>
            <p:nvPr/>
          </p:nvSpPr>
          <p:spPr bwMode="auto">
            <a:xfrm>
              <a:off x="945" y="1989"/>
              <a:ext cx="810" cy="669"/>
            </a:xfrm>
            <a:custGeom>
              <a:avLst/>
              <a:gdLst/>
              <a:ahLst/>
              <a:cxnLst>
                <a:cxn ang="0">
                  <a:pos x="0" y="333"/>
                </a:cxn>
                <a:cxn ang="0">
                  <a:pos x="111" y="201"/>
                </a:cxn>
                <a:cxn ang="0">
                  <a:pos x="360" y="90"/>
                </a:cxn>
                <a:cxn ang="0">
                  <a:pos x="504" y="0"/>
                </a:cxn>
                <a:cxn ang="0">
                  <a:pos x="771" y="138"/>
                </a:cxn>
                <a:cxn ang="0">
                  <a:pos x="810" y="450"/>
                </a:cxn>
                <a:cxn ang="0">
                  <a:pos x="717" y="666"/>
                </a:cxn>
                <a:cxn ang="0">
                  <a:pos x="540" y="669"/>
                </a:cxn>
                <a:cxn ang="0">
                  <a:pos x="288" y="606"/>
                </a:cxn>
                <a:cxn ang="0">
                  <a:pos x="66" y="486"/>
                </a:cxn>
                <a:cxn ang="0">
                  <a:pos x="0" y="333"/>
                </a:cxn>
              </a:cxnLst>
              <a:rect l="0" t="0" r="r" b="b"/>
              <a:pathLst>
                <a:path w="810" h="669">
                  <a:moveTo>
                    <a:pt x="0" y="333"/>
                  </a:moveTo>
                  <a:lnTo>
                    <a:pt x="111" y="201"/>
                  </a:lnTo>
                  <a:lnTo>
                    <a:pt x="360" y="90"/>
                  </a:lnTo>
                  <a:lnTo>
                    <a:pt x="504" y="0"/>
                  </a:lnTo>
                  <a:lnTo>
                    <a:pt x="771" y="138"/>
                  </a:lnTo>
                  <a:lnTo>
                    <a:pt x="810" y="450"/>
                  </a:lnTo>
                  <a:lnTo>
                    <a:pt x="717" y="666"/>
                  </a:lnTo>
                  <a:lnTo>
                    <a:pt x="540" y="669"/>
                  </a:lnTo>
                  <a:lnTo>
                    <a:pt x="288" y="606"/>
                  </a:lnTo>
                  <a:lnTo>
                    <a:pt x="66" y="486"/>
                  </a:lnTo>
                  <a:lnTo>
                    <a:pt x="0" y="333"/>
                  </a:lnTo>
                  <a:close/>
                </a:path>
              </a:pathLst>
            </a:custGeom>
            <a:solidFill>
              <a:srgbClr val="0099CC">
                <a:alpha val="30000"/>
              </a:srgb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</p:grpSp>
      <p:sp>
        <p:nvSpPr>
          <p:cNvPr id="1393742" name="Text Box 78"/>
          <p:cNvSpPr txBox="1">
            <a:spLocks noChangeArrowheads="1"/>
          </p:cNvSpPr>
          <p:nvPr/>
        </p:nvSpPr>
        <p:spPr bwMode="auto">
          <a:xfrm>
            <a:off x="5168900" y="1260475"/>
            <a:ext cx="2552700" cy="7016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en-US"/>
              <a:t>and a positive weight</a:t>
            </a:r>
          </a:p>
          <a:p>
            <a:r>
              <a:rPr lang="en-US"/>
              <a:t>for every region…</a:t>
            </a:r>
          </a:p>
        </p:txBody>
      </p:sp>
    </p:spTree>
    <p:extLst>
      <p:ext uri="{BB962C8B-B14F-4D97-AF65-F5344CB8AC3E}">
        <p14:creationId xmlns:p14="http://schemas.microsoft.com/office/powerpoint/2010/main" val="16076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6" grpId="0" animBg="1"/>
      <p:bldP spid="1393677" grpId="0" animBg="1"/>
      <p:bldP spid="1393678" grpId="0" animBg="1"/>
      <p:bldP spid="1393679" grpId="0" animBg="1"/>
      <p:bldP spid="1393680" grpId="0" animBg="1"/>
      <p:bldP spid="1393681" grpId="0" animBg="1"/>
      <p:bldP spid="1393682" grpId="0" animBg="1"/>
      <p:bldP spid="1393683" grpId="0" animBg="1"/>
      <p:bldP spid="1393684" grpId="0" animBg="1"/>
      <p:bldP spid="139374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08238" y="4903788"/>
            <a:ext cx="1200150" cy="1190625"/>
            <a:chOff x="294" y="3090"/>
            <a:chExt cx="756" cy="750"/>
          </a:xfrm>
        </p:grpSpPr>
        <p:sp>
          <p:nvSpPr>
            <p:cNvPr id="1392643" name="Rectangle 3"/>
            <p:cNvSpPr>
              <a:spLocks noChangeArrowheads="1"/>
            </p:cNvSpPr>
            <p:nvPr/>
          </p:nvSpPr>
          <p:spPr bwMode="auto">
            <a:xfrm>
              <a:off x="704" y="3586"/>
              <a:ext cx="346" cy="254"/>
            </a:xfrm>
            <a:prstGeom prst="rect">
              <a:avLst/>
            </a:prstGeom>
            <a:solidFill>
              <a:schemeClr val="folHlink">
                <a:alpha val="3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44" name="Rectangle 4"/>
            <p:cNvSpPr>
              <a:spLocks noChangeArrowheads="1"/>
            </p:cNvSpPr>
            <p:nvPr/>
          </p:nvSpPr>
          <p:spPr bwMode="auto">
            <a:xfrm>
              <a:off x="294" y="3090"/>
              <a:ext cx="562" cy="232"/>
            </a:xfrm>
            <a:prstGeom prst="rect">
              <a:avLst/>
            </a:prstGeom>
            <a:solidFill>
              <a:schemeClr val="folHlink">
                <a:alpha val="3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45" name="Rectangle 5"/>
            <p:cNvSpPr>
              <a:spLocks noChangeArrowheads="1"/>
            </p:cNvSpPr>
            <p:nvPr/>
          </p:nvSpPr>
          <p:spPr bwMode="auto">
            <a:xfrm>
              <a:off x="856" y="3090"/>
              <a:ext cx="194" cy="496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46" name="Rectangle 6"/>
            <p:cNvSpPr>
              <a:spLocks noChangeArrowheads="1"/>
            </p:cNvSpPr>
            <p:nvPr/>
          </p:nvSpPr>
          <p:spPr bwMode="auto">
            <a:xfrm>
              <a:off x="494" y="3586"/>
              <a:ext cx="210" cy="254"/>
            </a:xfrm>
            <a:prstGeom prst="rect">
              <a:avLst/>
            </a:prstGeom>
            <a:solidFill>
              <a:srgbClr val="CC00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47" name="Rectangle 7"/>
            <p:cNvSpPr>
              <a:spLocks noChangeArrowheads="1"/>
            </p:cNvSpPr>
            <p:nvPr/>
          </p:nvSpPr>
          <p:spPr bwMode="auto">
            <a:xfrm>
              <a:off x="294" y="3322"/>
              <a:ext cx="200" cy="518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48" name="Rectangle 8"/>
            <p:cNvSpPr>
              <a:spLocks noChangeArrowheads="1"/>
            </p:cNvSpPr>
            <p:nvPr/>
          </p:nvSpPr>
          <p:spPr bwMode="auto">
            <a:xfrm>
              <a:off x="494" y="3322"/>
              <a:ext cx="362" cy="264"/>
            </a:xfrm>
            <a:prstGeom prst="rect">
              <a:avLst/>
            </a:prstGeom>
            <a:solidFill>
              <a:srgbClr val="0099CC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49" name="Rectangle 9"/>
            <p:cNvSpPr>
              <a:spLocks noChangeArrowheads="1"/>
            </p:cNvSpPr>
            <p:nvPr/>
          </p:nvSpPr>
          <p:spPr bwMode="auto">
            <a:xfrm>
              <a:off x="294" y="3090"/>
              <a:ext cx="756" cy="75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39265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1392651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457200" y="1260475"/>
            <a:ext cx="2500313" cy="452438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/>
              <a:t>Given a map M…</a:t>
            </a:r>
          </a:p>
        </p:txBody>
      </p:sp>
      <p:sp>
        <p:nvSpPr>
          <p:cNvPr id="1392652" name="Text Box 12"/>
          <p:cNvSpPr txBox="1">
            <a:spLocks noChangeArrowheads="1"/>
          </p:cNvSpPr>
          <p:nvPr/>
        </p:nvSpPr>
        <p:spPr bwMode="auto">
          <a:xfrm>
            <a:off x="416438" y="3362325"/>
            <a:ext cx="1472175" cy="120251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en-US" sz="1800"/>
              <a:t>Construct</a:t>
            </a:r>
          </a:p>
          <a:p>
            <a:pPr algn="ctr"/>
            <a:r>
              <a:rPr lang="en-US" sz="1800"/>
              <a:t>rectangular</a:t>
            </a:r>
          </a:p>
          <a:p>
            <a:pPr algn="ctr"/>
            <a:r>
              <a:rPr lang="en-US" sz="1800"/>
              <a:t>dual M</a:t>
            </a:r>
            <a:r>
              <a:rPr lang="en-US" sz="1800" baseline="-25000"/>
              <a:t>1</a:t>
            </a:r>
            <a:r>
              <a:rPr lang="en-US" sz="1800"/>
              <a:t> of M</a:t>
            </a:r>
          </a:p>
        </p:txBody>
      </p:sp>
      <p:sp>
        <p:nvSpPr>
          <p:cNvPr id="1392653" name="Text Box 13"/>
          <p:cNvSpPr txBox="1">
            <a:spLocks noChangeArrowheads="1"/>
          </p:cNvSpPr>
          <p:nvPr/>
        </p:nvSpPr>
        <p:spPr bwMode="auto">
          <a:xfrm>
            <a:off x="2384169" y="3514725"/>
            <a:ext cx="1237175" cy="787011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en-US" sz="1800"/>
              <a:t>Construct</a:t>
            </a:r>
          </a:p>
          <a:p>
            <a:pPr algn="ctr"/>
            <a:r>
              <a:rPr lang="en-US" sz="1800"/>
              <a:t>BSP of M</a:t>
            </a:r>
            <a:r>
              <a:rPr lang="en-US" sz="1800" baseline="-25000"/>
              <a:t>1</a:t>
            </a:r>
          </a:p>
        </p:txBody>
      </p:sp>
      <p:sp>
        <p:nvSpPr>
          <p:cNvPr id="1392654" name="Text Box 14"/>
          <p:cNvSpPr txBox="1">
            <a:spLocks noChangeArrowheads="1"/>
          </p:cNvSpPr>
          <p:nvPr/>
        </p:nvSpPr>
        <p:spPr bwMode="auto">
          <a:xfrm>
            <a:off x="4139015" y="3514725"/>
            <a:ext cx="1002495" cy="787011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en-US" sz="1800"/>
              <a:t>Correct </a:t>
            </a:r>
          </a:p>
          <a:p>
            <a:pPr algn="ctr"/>
            <a:r>
              <a:rPr lang="en-US" sz="1800"/>
              <a:t>areas</a:t>
            </a:r>
            <a:endParaRPr lang="en-US" sz="1800" baseline="-25000"/>
          </a:p>
        </p:txBody>
      </p:sp>
      <p:sp>
        <p:nvSpPr>
          <p:cNvPr id="1392655" name="Text Box 15"/>
          <p:cNvSpPr txBox="1">
            <a:spLocks noChangeArrowheads="1"/>
          </p:cNvSpPr>
          <p:nvPr/>
        </p:nvSpPr>
        <p:spPr bwMode="auto">
          <a:xfrm>
            <a:off x="5553143" y="3514725"/>
            <a:ext cx="1400040" cy="787011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en-US" sz="1800"/>
              <a:t>Correct </a:t>
            </a:r>
          </a:p>
          <a:p>
            <a:pPr algn="ctr"/>
            <a:r>
              <a:rPr lang="en-US" sz="1800"/>
              <a:t>adjacencies</a:t>
            </a:r>
            <a:endParaRPr lang="en-US" sz="1800" baseline="-25000"/>
          </a:p>
        </p:txBody>
      </p:sp>
      <p:sp>
        <p:nvSpPr>
          <p:cNvPr id="1392656" name="Text Box 16"/>
          <p:cNvSpPr txBox="1">
            <a:spLocks noChangeArrowheads="1"/>
          </p:cNvSpPr>
          <p:nvPr/>
        </p:nvSpPr>
        <p:spPr bwMode="auto">
          <a:xfrm>
            <a:off x="7374067" y="3514725"/>
            <a:ext cx="1387216" cy="787011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en-US" sz="1800"/>
              <a:t>Correct </a:t>
            </a:r>
          </a:p>
          <a:p>
            <a:pPr algn="ctr"/>
            <a:r>
              <a:rPr lang="en-US" sz="1800"/>
              <a:t>areas again</a:t>
            </a:r>
          </a:p>
        </p:txBody>
      </p:sp>
      <p:sp>
        <p:nvSpPr>
          <p:cNvPr id="1392657" name="Line 17"/>
          <p:cNvSpPr>
            <a:spLocks noChangeShapeType="1"/>
          </p:cNvSpPr>
          <p:nvPr/>
        </p:nvSpPr>
        <p:spPr bwMode="auto">
          <a:xfrm>
            <a:off x="1962150" y="3879850"/>
            <a:ext cx="3524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 sz="1800"/>
          </a:p>
        </p:txBody>
      </p:sp>
      <p:sp>
        <p:nvSpPr>
          <p:cNvPr id="1392658" name="Line 18"/>
          <p:cNvSpPr>
            <a:spLocks noChangeShapeType="1"/>
          </p:cNvSpPr>
          <p:nvPr/>
        </p:nvSpPr>
        <p:spPr bwMode="auto">
          <a:xfrm>
            <a:off x="3675063" y="3879850"/>
            <a:ext cx="4000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 sz="1800"/>
          </a:p>
        </p:txBody>
      </p:sp>
      <p:sp>
        <p:nvSpPr>
          <p:cNvPr id="1392659" name="Line 19"/>
          <p:cNvSpPr>
            <a:spLocks noChangeShapeType="1"/>
          </p:cNvSpPr>
          <p:nvPr/>
        </p:nvSpPr>
        <p:spPr bwMode="auto">
          <a:xfrm>
            <a:off x="5216525" y="3879850"/>
            <a:ext cx="2667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 sz="1800"/>
          </a:p>
        </p:txBody>
      </p:sp>
      <p:sp>
        <p:nvSpPr>
          <p:cNvPr id="1392660" name="Line 20"/>
          <p:cNvSpPr>
            <a:spLocks noChangeShapeType="1"/>
          </p:cNvSpPr>
          <p:nvPr/>
        </p:nvSpPr>
        <p:spPr bwMode="auto">
          <a:xfrm>
            <a:off x="7027863" y="3879850"/>
            <a:ext cx="2571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 sz="1800"/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7448550" y="4905375"/>
            <a:ext cx="1238250" cy="1228725"/>
            <a:chOff x="4692" y="3090"/>
            <a:chExt cx="780" cy="774"/>
          </a:xfrm>
        </p:grpSpPr>
        <p:sp>
          <p:nvSpPr>
            <p:cNvPr id="1392662" name="Rectangle 22"/>
            <p:cNvSpPr>
              <a:spLocks noChangeArrowheads="1"/>
            </p:cNvSpPr>
            <p:nvPr/>
          </p:nvSpPr>
          <p:spPr bwMode="auto">
            <a:xfrm>
              <a:off x="4692" y="3090"/>
              <a:ext cx="780" cy="774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63" name="Rectangle 23"/>
            <p:cNvSpPr>
              <a:spLocks noChangeArrowheads="1"/>
            </p:cNvSpPr>
            <p:nvPr/>
          </p:nvSpPr>
          <p:spPr bwMode="auto">
            <a:xfrm>
              <a:off x="4695" y="3090"/>
              <a:ext cx="471" cy="273"/>
            </a:xfrm>
            <a:prstGeom prst="rect">
              <a:avLst/>
            </a:prstGeom>
            <a:solidFill>
              <a:schemeClr val="folHlink">
                <a:alpha val="3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64" name="Rectangle 24"/>
            <p:cNvSpPr>
              <a:spLocks noChangeArrowheads="1"/>
            </p:cNvSpPr>
            <p:nvPr/>
          </p:nvSpPr>
          <p:spPr bwMode="auto">
            <a:xfrm>
              <a:off x="5166" y="3090"/>
              <a:ext cx="303" cy="461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65" name="Rectangle 25"/>
            <p:cNvSpPr>
              <a:spLocks noChangeArrowheads="1"/>
            </p:cNvSpPr>
            <p:nvPr/>
          </p:nvSpPr>
          <p:spPr bwMode="auto">
            <a:xfrm>
              <a:off x="4922" y="3624"/>
              <a:ext cx="379" cy="237"/>
            </a:xfrm>
            <a:prstGeom prst="rect">
              <a:avLst/>
            </a:prstGeom>
            <a:solidFill>
              <a:srgbClr val="CC00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66" name="Rectangle 26"/>
            <p:cNvSpPr>
              <a:spLocks noChangeArrowheads="1"/>
            </p:cNvSpPr>
            <p:nvPr/>
          </p:nvSpPr>
          <p:spPr bwMode="auto">
            <a:xfrm>
              <a:off x="4695" y="3624"/>
              <a:ext cx="227" cy="240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67" name="Rectangle 27"/>
            <p:cNvSpPr>
              <a:spLocks noChangeArrowheads="1"/>
            </p:cNvSpPr>
            <p:nvPr/>
          </p:nvSpPr>
          <p:spPr bwMode="auto">
            <a:xfrm>
              <a:off x="4694" y="3362"/>
              <a:ext cx="271" cy="261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68" name="Freeform 28"/>
            <p:cNvSpPr>
              <a:spLocks/>
            </p:cNvSpPr>
            <p:nvPr/>
          </p:nvSpPr>
          <p:spPr bwMode="auto">
            <a:xfrm>
              <a:off x="5131" y="3553"/>
              <a:ext cx="341" cy="308"/>
            </a:xfrm>
            <a:custGeom>
              <a:avLst/>
              <a:gdLst/>
              <a:ahLst/>
              <a:cxnLst>
                <a:cxn ang="0">
                  <a:pos x="375" y="339"/>
                </a:cxn>
                <a:cxn ang="0">
                  <a:pos x="378" y="0"/>
                </a:cxn>
                <a:cxn ang="0">
                  <a:pos x="0" y="0"/>
                </a:cxn>
                <a:cxn ang="0">
                  <a:pos x="0" y="75"/>
                </a:cxn>
                <a:cxn ang="0">
                  <a:pos x="186" y="75"/>
                </a:cxn>
                <a:cxn ang="0">
                  <a:pos x="189" y="339"/>
                </a:cxn>
                <a:cxn ang="0">
                  <a:pos x="375" y="339"/>
                </a:cxn>
              </a:cxnLst>
              <a:rect l="0" t="0" r="r" b="b"/>
              <a:pathLst>
                <a:path w="378" h="339">
                  <a:moveTo>
                    <a:pt x="375" y="339"/>
                  </a:moveTo>
                  <a:lnTo>
                    <a:pt x="378" y="0"/>
                  </a:lnTo>
                  <a:lnTo>
                    <a:pt x="0" y="0"/>
                  </a:lnTo>
                  <a:lnTo>
                    <a:pt x="0" y="75"/>
                  </a:lnTo>
                  <a:lnTo>
                    <a:pt x="186" y="75"/>
                  </a:lnTo>
                  <a:lnTo>
                    <a:pt x="189" y="339"/>
                  </a:lnTo>
                  <a:lnTo>
                    <a:pt x="375" y="339"/>
                  </a:lnTo>
                  <a:close/>
                </a:path>
              </a:pathLst>
            </a:custGeom>
            <a:solidFill>
              <a:schemeClr val="folHlink">
                <a:alpha val="30000"/>
              </a:scheme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2669" name="Freeform 29"/>
            <p:cNvSpPr>
              <a:spLocks/>
            </p:cNvSpPr>
            <p:nvPr/>
          </p:nvSpPr>
          <p:spPr bwMode="auto">
            <a:xfrm>
              <a:off x="4963" y="3363"/>
              <a:ext cx="200" cy="261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00" y="0"/>
                </a:cxn>
                <a:cxn ang="0">
                  <a:pos x="200" y="190"/>
                </a:cxn>
                <a:cxn ang="0">
                  <a:pos x="166" y="190"/>
                </a:cxn>
                <a:cxn ang="0">
                  <a:pos x="166" y="261"/>
                </a:cxn>
                <a:cxn ang="0">
                  <a:pos x="0" y="261"/>
                </a:cxn>
                <a:cxn ang="0">
                  <a:pos x="2" y="0"/>
                </a:cxn>
              </a:cxnLst>
              <a:rect l="0" t="0" r="r" b="b"/>
              <a:pathLst>
                <a:path w="200" h="261">
                  <a:moveTo>
                    <a:pt x="2" y="0"/>
                  </a:moveTo>
                  <a:lnTo>
                    <a:pt x="200" y="0"/>
                  </a:lnTo>
                  <a:lnTo>
                    <a:pt x="200" y="190"/>
                  </a:lnTo>
                  <a:lnTo>
                    <a:pt x="166" y="190"/>
                  </a:lnTo>
                  <a:lnTo>
                    <a:pt x="166" y="261"/>
                  </a:lnTo>
                  <a:lnTo>
                    <a:pt x="0" y="26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99CC">
                <a:alpha val="30000"/>
              </a:srgb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3076575" y="1509713"/>
            <a:ext cx="1590675" cy="1452562"/>
            <a:chOff x="762" y="1797"/>
            <a:chExt cx="1254" cy="1149"/>
          </a:xfrm>
        </p:grpSpPr>
        <p:sp>
          <p:nvSpPr>
            <p:cNvPr id="1392671" name="Rectangle 31"/>
            <p:cNvSpPr>
              <a:spLocks noChangeArrowheads="1"/>
            </p:cNvSpPr>
            <p:nvPr/>
          </p:nvSpPr>
          <p:spPr bwMode="auto">
            <a:xfrm>
              <a:off x="767" y="1798"/>
              <a:ext cx="1248" cy="1146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72" name="Freeform 32"/>
            <p:cNvSpPr>
              <a:spLocks/>
            </p:cNvSpPr>
            <p:nvPr/>
          </p:nvSpPr>
          <p:spPr bwMode="auto">
            <a:xfrm>
              <a:off x="768" y="1797"/>
              <a:ext cx="678" cy="52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75" y="0"/>
                </a:cxn>
                <a:cxn ang="0">
                  <a:pos x="678" y="198"/>
                </a:cxn>
                <a:cxn ang="0">
                  <a:pos x="534" y="285"/>
                </a:cxn>
                <a:cxn ang="0">
                  <a:pos x="300" y="387"/>
                </a:cxn>
                <a:cxn ang="0">
                  <a:pos x="171" y="528"/>
                </a:cxn>
                <a:cxn ang="0">
                  <a:pos x="0" y="528"/>
                </a:cxn>
                <a:cxn ang="0">
                  <a:pos x="3" y="0"/>
                </a:cxn>
              </a:cxnLst>
              <a:rect l="0" t="0" r="r" b="b"/>
              <a:pathLst>
                <a:path w="678" h="528">
                  <a:moveTo>
                    <a:pt x="3" y="0"/>
                  </a:moveTo>
                  <a:lnTo>
                    <a:pt x="675" y="0"/>
                  </a:lnTo>
                  <a:lnTo>
                    <a:pt x="678" y="198"/>
                  </a:lnTo>
                  <a:lnTo>
                    <a:pt x="534" y="285"/>
                  </a:lnTo>
                  <a:lnTo>
                    <a:pt x="300" y="387"/>
                  </a:lnTo>
                  <a:lnTo>
                    <a:pt x="171" y="528"/>
                  </a:lnTo>
                  <a:lnTo>
                    <a:pt x="0" y="52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folHlink">
                <a:alpha val="30000"/>
              </a:scheme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2673" name="Freeform 33"/>
            <p:cNvSpPr>
              <a:spLocks/>
            </p:cNvSpPr>
            <p:nvPr/>
          </p:nvSpPr>
          <p:spPr bwMode="auto">
            <a:xfrm>
              <a:off x="1443" y="1800"/>
              <a:ext cx="573" cy="3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3" y="0"/>
                </a:cxn>
                <a:cxn ang="0">
                  <a:pos x="573" y="324"/>
                </a:cxn>
                <a:cxn ang="0">
                  <a:pos x="270" y="327"/>
                </a:cxn>
                <a:cxn ang="0">
                  <a:pos x="0" y="186"/>
                </a:cxn>
                <a:cxn ang="0">
                  <a:pos x="0" y="0"/>
                </a:cxn>
              </a:cxnLst>
              <a:rect l="0" t="0" r="r" b="b"/>
              <a:pathLst>
                <a:path w="573" h="327">
                  <a:moveTo>
                    <a:pt x="0" y="0"/>
                  </a:moveTo>
                  <a:lnTo>
                    <a:pt x="573" y="0"/>
                  </a:lnTo>
                  <a:lnTo>
                    <a:pt x="573" y="324"/>
                  </a:lnTo>
                  <a:lnTo>
                    <a:pt x="270" y="327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00">
                <a:alpha val="30000"/>
              </a:srgb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2674" name="Freeform 34"/>
            <p:cNvSpPr>
              <a:spLocks/>
            </p:cNvSpPr>
            <p:nvPr/>
          </p:nvSpPr>
          <p:spPr bwMode="auto">
            <a:xfrm>
              <a:off x="1665" y="2121"/>
              <a:ext cx="351" cy="825"/>
            </a:xfrm>
            <a:custGeom>
              <a:avLst/>
              <a:gdLst/>
              <a:ahLst/>
              <a:cxnLst>
                <a:cxn ang="0">
                  <a:pos x="351" y="0"/>
                </a:cxn>
                <a:cxn ang="0">
                  <a:pos x="348" y="825"/>
                </a:cxn>
                <a:cxn ang="0">
                  <a:pos x="36" y="822"/>
                </a:cxn>
                <a:cxn ang="0">
                  <a:pos x="36" y="687"/>
                </a:cxn>
                <a:cxn ang="0">
                  <a:pos x="0" y="528"/>
                </a:cxn>
                <a:cxn ang="0">
                  <a:pos x="90" y="318"/>
                </a:cxn>
                <a:cxn ang="0">
                  <a:pos x="54" y="9"/>
                </a:cxn>
                <a:cxn ang="0">
                  <a:pos x="351" y="0"/>
                </a:cxn>
              </a:cxnLst>
              <a:rect l="0" t="0" r="r" b="b"/>
              <a:pathLst>
                <a:path w="351" h="825">
                  <a:moveTo>
                    <a:pt x="351" y="0"/>
                  </a:moveTo>
                  <a:lnTo>
                    <a:pt x="348" y="825"/>
                  </a:lnTo>
                  <a:lnTo>
                    <a:pt x="36" y="822"/>
                  </a:lnTo>
                  <a:lnTo>
                    <a:pt x="36" y="687"/>
                  </a:lnTo>
                  <a:lnTo>
                    <a:pt x="0" y="528"/>
                  </a:lnTo>
                  <a:lnTo>
                    <a:pt x="90" y="318"/>
                  </a:lnTo>
                  <a:lnTo>
                    <a:pt x="54" y="9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chemeClr val="folHlink">
                <a:alpha val="30000"/>
              </a:scheme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2675" name="Freeform 35"/>
            <p:cNvSpPr>
              <a:spLocks/>
            </p:cNvSpPr>
            <p:nvPr/>
          </p:nvSpPr>
          <p:spPr bwMode="auto">
            <a:xfrm>
              <a:off x="762" y="2322"/>
              <a:ext cx="474" cy="624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83" y="0"/>
                </a:cxn>
                <a:cxn ang="0">
                  <a:pos x="246" y="150"/>
                </a:cxn>
                <a:cxn ang="0">
                  <a:pos x="474" y="273"/>
                </a:cxn>
                <a:cxn ang="0">
                  <a:pos x="444" y="624"/>
                </a:cxn>
                <a:cxn ang="0">
                  <a:pos x="0" y="624"/>
                </a:cxn>
                <a:cxn ang="0">
                  <a:pos x="3" y="0"/>
                </a:cxn>
              </a:cxnLst>
              <a:rect l="0" t="0" r="r" b="b"/>
              <a:pathLst>
                <a:path w="474" h="624">
                  <a:moveTo>
                    <a:pt x="3" y="0"/>
                  </a:moveTo>
                  <a:lnTo>
                    <a:pt x="183" y="0"/>
                  </a:lnTo>
                  <a:lnTo>
                    <a:pt x="246" y="150"/>
                  </a:lnTo>
                  <a:lnTo>
                    <a:pt x="474" y="273"/>
                  </a:lnTo>
                  <a:lnTo>
                    <a:pt x="444" y="624"/>
                  </a:lnTo>
                  <a:lnTo>
                    <a:pt x="0" y="62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9900">
                <a:alpha val="30000"/>
              </a:srgb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2676" name="Freeform 36"/>
            <p:cNvSpPr>
              <a:spLocks/>
            </p:cNvSpPr>
            <p:nvPr/>
          </p:nvSpPr>
          <p:spPr bwMode="auto">
            <a:xfrm>
              <a:off x="1206" y="2592"/>
              <a:ext cx="495" cy="351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64" y="66"/>
                </a:cxn>
                <a:cxn ang="0">
                  <a:pos x="459" y="60"/>
                </a:cxn>
                <a:cxn ang="0">
                  <a:pos x="495" y="216"/>
                </a:cxn>
                <a:cxn ang="0">
                  <a:pos x="495" y="351"/>
                </a:cxn>
                <a:cxn ang="0">
                  <a:pos x="0" y="351"/>
                </a:cxn>
                <a:cxn ang="0">
                  <a:pos x="30" y="0"/>
                </a:cxn>
              </a:cxnLst>
              <a:rect l="0" t="0" r="r" b="b"/>
              <a:pathLst>
                <a:path w="495" h="351">
                  <a:moveTo>
                    <a:pt x="30" y="0"/>
                  </a:moveTo>
                  <a:lnTo>
                    <a:pt x="264" y="66"/>
                  </a:lnTo>
                  <a:lnTo>
                    <a:pt x="459" y="60"/>
                  </a:lnTo>
                  <a:lnTo>
                    <a:pt x="495" y="216"/>
                  </a:lnTo>
                  <a:lnTo>
                    <a:pt x="495" y="351"/>
                  </a:lnTo>
                  <a:lnTo>
                    <a:pt x="0" y="35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CC0000">
                <a:alpha val="30000"/>
              </a:srgb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2677" name="Freeform 37"/>
            <p:cNvSpPr>
              <a:spLocks/>
            </p:cNvSpPr>
            <p:nvPr/>
          </p:nvSpPr>
          <p:spPr bwMode="auto">
            <a:xfrm>
              <a:off x="945" y="1989"/>
              <a:ext cx="810" cy="669"/>
            </a:xfrm>
            <a:custGeom>
              <a:avLst/>
              <a:gdLst/>
              <a:ahLst/>
              <a:cxnLst>
                <a:cxn ang="0">
                  <a:pos x="0" y="333"/>
                </a:cxn>
                <a:cxn ang="0">
                  <a:pos x="111" y="201"/>
                </a:cxn>
                <a:cxn ang="0">
                  <a:pos x="360" y="90"/>
                </a:cxn>
                <a:cxn ang="0">
                  <a:pos x="504" y="0"/>
                </a:cxn>
                <a:cxn ang="0">
                  <a:pos x="771" y="138"/>
                </a:cxn>
                <a:cxn ang="0">
                  <a:pos x="810" y="450"/>
                </a:cxn>
                <a:cxn ang="0">
                  <a:pos x="717" y="666"/>
                </a:cxn>
                <a:cxn ang="0">
                  <a:pos x="540" y="669"/>
                </a:cxn>
                <a:cxn ang="0">
                  <a:pos x="288" y="606"/>
                </a:cxn>
                <a:cxn ang="0">
                  <a:pos x="66" y="486"/>
                </a:cxn>
                <a:cxn ang="0">
                  <a:pos x="0" y="333"/>
                </a:cxn>
              </a:cxnLst>
              <a:rect l="0" t="0" r="r" b="b"/>
              <a:pathLst>
                <a:path w="810" h="669">
                  <a:moveTo>
                    <a:pt x="0" y="333"/>
                  </a:moveTo>
                  <a:lnTo>
                    <a:pt x="111" y="201"/>
                  </a:lnTo>
                  <a:lnTo>
                    <a:pt x="360" y="90"/>
                  </a:lnTo>
                  <a:lnTo>
                    <a:pt x="504" y="0"/>
                  </a:lnTo>
                  <a:lnTo>
                    <a:pt x="771" y="138"/>
                  </a:lnTo>
                  <a:lnTo>
                    <a:pt x="810" y="450"/>
                  </a:lnTo>
                  <a:lnTo>
                    <a:pt x="717" y="666"/>
                  </a:lnTo>
                  <a:lnTo>
                    <a:pt x="540" y="669"/>
                  </a:lnTo>
                  <a:lnTo>
                    <a:pt x="288" y="606"/>
                  </a:lnTo>
                  <a:lnTo>
                    <a:pt x="66" y="486"/>
                  </a:lnTo>
                  <a:lnTo>
                    <a:pt x="0" y="333"/>
                  </a:lnTo>
                  <a:close/>
                </a:path>
              </a:pathLst>
            </a:custGeom>
            <a:solidFill>
              <a:srgbClr val="0099CC">
                <a:alpha val="30000"/>
              </a:srgb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8"/>
          <p:cNvGrpSpPr>
            <a:grpSpLocks/>
          </p:cNvGrpSpPr>
          <p:nvPr/>
        </p:nvGrpSpPr>
        <p:grpSpPr bwMode="auto">
          <a:xfrm>
            <a:off x="4032250" y="4905375"/>
            <a:ext cx="1236663" cy="1223963"/>
            <a:chOff x="2540" y="3090"/>
            <a:chExt cx="779" cy="771"/>
          </a:xfrm>
        </p:grpSpPr>
        <p:sp>
          <p:nvSpPr>
            <p:cNvPr id="1392679" name="Rectangle 39"/>
            <p:cNvSpPr>
              <a:spLocks noChangeArrowheads="1"/>
            </p:cNvSpPr>
            <p:nvPr/>
          </p:nvSpPr>
          <p:spPr bwMode="auto">
            <a:xfrm>
              <a:off x="2540" y="3091"/>
              <a:ext cx="779" cy="77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80" name="Rectangle 40"/>
            <p:cNvSpPr>
              <a:spLocks noChangeArrowheads="1"/>
            </p:cNvSpPr>
            <p:nvPr/>
          </p:nvSpPr>
          <p:spPr bwMode="auto">
            <a:xfrm>
              <a:off x="2544" y="3090"/>
              <a:ext cx="432" cy="277"/>
            </a:xfrm>
            <a:prstGeom prst="rect">
              <a:avLst/>
            </a:prstGeom>
            <a:solidFill>
              <a:schemeClr val="folHlink">
                <a:alpha val="3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81" name="Rectangle 41"/>
            <p:cNvSpPr>
              <a:spLocks noChangeArrowheads="1"/>
            </p:cNvSpPr>
            <p:nvPr/>
          </p:nvSpPr>
          <p:spPr bwMode="auto">
            <a:xfrm>
              <a:off x="2976" y="3090"/>
              <a:ext cx="341" cy="510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82" name="Rectangle 42"/>
            <p:cNvSpPr>
              <a:spLocks noChangeArrowheads="1"/>
            </p:cNvSpPr>
            <p:nvPr/>
          </p:nvSpPr>
          <p:spPr bwMode="auto">
            <a:xfrm>
              <a:off x="2744" y="3600"/>
              <a:ext cx="357" cy="260"/>
            </a:xfrm>
            <a:prstGeom prst="rect">
              <a:avLst/>
            </a:prstGeom>
            <a:solidFill>
              <a:srgbClr val="CC00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83" name="Rectangle 43"/>
            <p:cNvSpPr>
              <a:spLocks noChangeArrowheads="1"/>
            </p:cNvSpPr>
            <p:nvPr/>
          </p:nvSpPr>
          <p:spPr bwMode="auto">
            <a:xfrm>
              <a:off x="3101" y="3600"/>
              <a:ext cx="216" cy="260"/>
            </a:xfrm>
            <a:prstGeom prst="rect">
              <a:avLst/>
            </a:prstGeom>
            <a:solidFill>
              <a:schemeClr val="folHlink">
                <a:alpha val="3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84" name="Rectangle 44"/>
            <p:cNvSpPr>
              <a:spLocks noChangeArrowheads="1"/>
            </p:cNvSpPr>
            <p:nvPr/>
          </p:nvSpPr>
          <p:spPr bwMode="auto">
            <a:xfrm>
              <a:off x="2792" y="3372"/>
              <a:ext cx="184" cy="228"/>
            </a:xfrm>
            <a:prstGeom prst="rect">
              <a:avLst/>
            </a:prstGeom>
            <a:solidFill>
              <a:srgbClr val="0099CC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85" name="Rectangle 45"/>
            <p:cNvSpPr>
              <a:spLocks noChangeArrowheads="1"/>
            </p:cNvSpPr>
            <p:nvPr/>
          </p:nvSpPr>
          <p:spPr bwMode="auto">
            <a:xfrm>
              <a:off x="2544" y="3600"/>
              <a:ext cx="200" cy="260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86" name="Rectangle 46"/>
            <p:cNvSpPr>
              <a:spLocks noChangeArrowheads="1"/>
            </p:cNvSpPr>
            <p:nvPr/>
          </p:nvSpPr>
          <p:spPr bwMode="auto">
            <a:xfrm>
              <a:off x="2543" y="3371"/>
              <a:ext cx="249" cy="228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47"/>
          <p:cNvGrpSpPr>
            <a:grpSpLocks/>
          </p:cNvGrpSpPr>
          <p:nvPr/>
        </p:nvGrpSpPr>
        <p:grpSpPr bwMode="auto">
          <a:xfrm>
            <a:off x="466725" y="4905375"/>
            <a:ext cx="1200150" cy="1190625"/>
            <a:chOff x="294" y="3090"/>
            <a:chExt cx="756" cy="750"/>
          </a:xfrm>
        </p:grpSpPr>
        <p:sp>
          <p:nvSpPr>
            <p:cNvPr id="1392688" name="Rectangle 48"/>
            <p:cNvSpPr>
              <a:spLocks noChangeArrowheads="1"/>
            </p:cNvSpPr>
            <p:nvPr/>
          </p:nvSpPr>
          <p:spPr bwMode="auto">
            <a:xfrm>
              <a:off x="704" y="3586"/>
              <a:ext cx="346" cy="254"/>
            </a:xfrm>
            <a:prstGeom prst="rect">
              <a:avLst/>
            </a:prstGeom>
            <a:solidFill>
              <a:schemeClr val="folHlink">
                <a:alpha val="3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89" name="Rectangle 49"/>
            <p:cNvSpPr>
              <a:spLocks noChangeArrowheads="1"/>
            </p:cNvSpPr>
            <p:nvPr/>
          </p:nvSpPr>
          <p:spPr bwMode="auto">
            <a:xfrm>
              <a:off x="294" y="3090"/>
              <a:ext cx="562" cy="232"/>
            </a:xfrm>
            <a:prstGeom prst="rect">
              <a:avLst/>
            </a:prstGeom>
            <a:solidFill>
              <a:schemeClr val="folHlink">
                <a:alpha val="3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90" name="Rectangle 50"/>
            <p:cNvSpPr>
              <a:spLocks noChangeArrowheads="1"/>
            </p:cNvSpPr>
            <p:nvPr/>
          </p:nvSpPr>
          <p:spPr bwMode="auto">
            <a:xfrm>
              <a:off x="856" y="3090"/>
              <a:ext cx="194" cy="496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91" name="Rectangle 51"/>
            <p:cNvSpPr>
              <a:spLocks noChangeArrowheads="1"/>
            </p:cNvSpPr>
            <p:nvPr/>
          </p:nvSpPr>
          <p:spPr bwMode="auto">
            <a:xfrm>
              <a:off x="494" y="3586"/>
              <a:ext cx="210" cy="254"/>
            </a:xfrm>
            <a:prstGeom prst="rect">
              <a:avLst/>
            </a:prstGeom>
            <a:solidFill>
              <a:srgbClr val="CC00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92" name="Rectangle 52"/>
            <p:cNvSpPr>
              <a:spLocks noChangeArrowheads="1"/>
            </p:cNvSpPr>
            <p:nvPr/>
          </p:nvSpPr>
          <p:spPr bwMode="auto">
            <a:xfrm>
              <a:off x="294" y="3322"/>
              <a:ext cx="200" cy="518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93" name="Rectangle 53"/>
            <p:cNvSpPr>
              <a:spLocks noChangeArrowheads="1"/>
            </p:cNvSpPr>
            <p:nvPr/>
          </p:nvSpPr>
          <p:spPr bwMode="auto">
            <a:xfrm>
              <a:off x="494" y="3322"/>
              <a:ext cx="362" cy="264"/>
            </a:xfrm>
            <a:prstGeom prst="rect">
              <a:avLst/>
            </a:prstGeom>
            <a:solidFill>
              <a:srgbClr val="0099CC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694" name="Rectangle 54"/>
            <p:cNvSpPr>
              <a:spLocks noChangeArrowheads="1"/>
            </p:cNvSpPr>
            <p:nvPr/>
          </p:nvSpPr>
          <p:spPr bwMode="auto">
            <a:xfrm>
              <a:off x="294" y="3090"/>
              <a:ext cx="756" cy="75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55"/>
          <p:cNvGrpSpPr>
            <a:grpSpLocks/>
          </p:cNvGrpSpPr>
          <p:nvPr/>
        </p:nvGrpSpPr>
        <p:grpSpPr bwMode="auto">
          <a:xfrm>
            <a:off x="2305050" y="4791075"/>
            <a:ext cx="1390650" cy="1408113"/>
            <a:chOff x="1230" y="3018"/>
            <a:chExt cx="876" cy="887"/>
          </a:xfrm>
        </p:grpSpPr>
        <p:sp>
          <p:nvSpPr>
            <p:cNvPr id="1392696" name="Line 56"/>
            <p:cNvSpPr>
              <a:spLocks noChangeShapeType="1"/>
            </p:cNvSpPr>
            <p:nvPr/>
          </p:nvSpPr>
          <p:spPr bwMode="auto">
            <a:xfrm>
              <a:off x="1230" y="3590"/>
              <a:ext cx="876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2697" name="Line 57"/>
            <p:cNvSpPr>
              <a:spLocks noChangeShapeType="1"/>
            </p:cNvSpPr>
            <p:nvPr/>
          </p:nvSpPr>
          <p:spPr bwMode="auto">
            <a:xfrm flipH="1">
              <a:off x="1856" y="3018"/>
              <a:ext cx="6" cy="5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2698" name="Line 58"/>
            <p:cNvSpPr>
              <a:spLocks noChangeShapeType="1"/>
            </p:cNvSpPr>
            <p:nvPr/>
          </p:nvSpPr>
          <p:spPr bwMode="auto">
            <a:xfrm>
              <a:off x="1495" y="3590"/>
              <a:ext cx="0" cy="31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2699" name="Line 59"/>
            <p:cNvSpPr>
              <a:spLocks noChangeShapeType="1"/>
            </p:cNvSpPr>
            <p:nvPr/>
          </p:nvSpPr>
          <p:spPr bwMode="auto">
            <a:xfrm>
              <a:off x="1707" y="3595"/>
              <a:ext cx="0" cy="31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2700" name="Line 60"/>
            <p:cNvSpPr>
              <a:spLocks noChangeShapeType="1"/>
            </p:cNvSpPr>
            <p:nvPr/>
          </p:nvSpPr>
          <p:spPr bwMode="auto">
            <a:xfrm>
              <a:off x="1241" y="3323"/>
              <a:ext cx="621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2701" name="Line 61"/>
            <p:cNvSpPr>
              <a:spLocks noChangeShapeType="1"/>
            </p:cNvSpPr>
            <p:nvPr/>
          </p:nvSpPr>
          <p:spPr bwMode="auto">
            <a:xfrm>
              <a:off x="1495" y="3318"/>
              <a:ext cx="0" cy="28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62"/>
          <p:cNvGrpSpPr>
            <a:grpSpLocks/>
          </p:cNvGrpSpPr>
          <p:nvPr/>
        </p:nvGrpSpPr>
        <p:grpSpPr bwMode="auto">
          <a:xfrm>
            <a:off x="3960813" y="4799013"/>
            <a:ext cx="1390650" cy="1419225"/>
            <a:chOff x="2495" y="3023"/>
            <a:chExt cx="876" cy="894"/>
          </a:xfrm>
        </p:grpSpPr>
        <p:sp>
          <p:nvSpPr>
            <p:cNvPr id="1392703" name="Line 63"/>
            <p:cNvSpPr>
              <a:spLocks noChangeShapeType="1"/>
            </p:cNvSpPr>
            <p:nvPr/>
          </p:nvSpPr>
          <p:spPr bwMode="auto">
            <a:xfrm flipH="1">
              <a:off x="2976" y="3023"/>
              <a:ext cx="6" cy="58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2704" name="Line 64"/>
            <p:cNvSpPr>
              <a:spLocks noChangeShapeType="1"/>
            </p:cNvSpPr>
            <p:nvPr/>
          </p:nvSpPr>
          <p:spPr bwMode="auto">
            <a:xfrm>
              <a:off x="2495" y="3372"/>
              <a:ext cx="481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2705" name="Line 65"/>
            <p:cNvSpPr>
              <a:spLocks noChangeShapeType="1"/>
            </p:cNvSpPr>
            <p:nvPr/>
          </p:nvSpPr>
          <p:spPr bwMode="auto">
            <a:xfrm>
              <a:off x="2792" y="3375"/>
              <a:ext cx="0" cy="21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2706" name="Line 66"/>
            <p:cNvSpPr>
              <a:spLocks noChangeShapeType="1"/>
            </p:cNvSpPr>
            <p:nvPr/>
          </p:nvSpPr>
          <p:spPr bwMode="auto">
            <a:xfrm>
              <a:off x="2500" y="3603"/>
              <a:ext cx="871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2707" name="Line 67"/>
            <p:cNvSpPr>
              <a:spLocks noChangeShapeType="1"/>
            </p:cNvSpPr>
            <p:nvPr/>
          </p:nvSpPr>
          <p:spPr bwMode="auto">
            <a:xfrm>
              <a:off x="2744" y="3608"/>
              <a:ext cx="0" cy="30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2708" name="Line 68"/>
            <p:cNvSpPr>
              <a:spLocks noChangeShapeType="1"/>
            </p:cNvSpPr>
            <p:nvPr/>
          </p:nvSpPr>
          <p:spPr bwMode="auto">
            <a:xfrm>
              <a:off x="3100" y="3602"/>
              <a:ext cx="0" cy="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</p:grpSp>
      <p:grpSp>
        <p:nvGrpSpPr>
          <p:cNvPr id="9" name="Group 69"/>
          <p:cNvGrpSpPr>
            <a:grpSpLocks/>
          </p:cNvGrpSpPr>
          <p:nvPr/>
        </p:nvGrpSpPr>
        <p:grpSpPr bwMode="auto">
          <a:xfrm>
            <a:off x="5638800" y="4905375"/>
            <a:ext cx="1230313" cy="1219200"/>
            <a:chOff x="3552" y="3090"/>
            <a:chExt cx="775" cy="768"/>
          </a:xfrm>
        </p:grpSpPr>
        <p:sp>
          <p:nvSpPr>
            <p:cNvPr id="1392710" name="Rectangle 70"/>
            <p:cNvSpPr>
              <a:spLocks noChangeArrowheads="1"/>
            </p:cNvSpPr>
            <p:nvPr/>
          </p:nvSpPr>
          <p:spPr bwMode="auto">
            <a:xfrm>
              <a:off x="3553" y="3090"/>
              <a:ext cx="774" cy="768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711" name="Rectangle 71"/>
            <p:cNvSpPr>
              <a:spLocks noChangeArrowheads="1"/>
            </p:cNvSpPr>
            <p:nvPr/>
          </p:nvSpPr>
          <p:spPr bwMode="auto">
            <a:xfrm>
              <a:off x="3983" y="3091"/>
              <a:ext cx="344" cy="438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712" name="Rectangle 72"/>
            <p:cNvSpPr>
              <a:spLocks noChangeArrowheads="1"/>
            </p:cNvSpPr>
            <p:nvPr/>
          </p:nvSpPr>
          <p:spPr bwMode="auto">
            <a:xfrm>
              <a:off x="3800" y="3352"/>
              <a:ext cx="183" cy="239"/>
            </a:xfrm>
            <a:prstGeom prst="rect">
              <a:avLst/>
            </a:prstGeom>
            <a:solidFill>
              <a:srgbClr val="0099CC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713" name="Rectangle 73"/>
            <p:cNvSpPr>
              <a:spLocks noChangeArrowheads="1"/>
            </p:cNvSpPr>
            <p:nvPr/>
          </p:nvSpPr>
          <p:spPr bwMode="auto">
            <a:xfrm>
              <a:off x="3553" y="3591"/>
              <a:ext cx="199" cy="265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714" name="Rectangle 74"/>
            <p:cNvSpPr>
              <a:spLocks noChangeArrowheads="1"/>
            </p:cNvSpPr>
            <p:nvPr/>
          </p:nvSpPr>
          <p:spPr bwMode="auto">
            <a:xfrm>
              <a:off x="3552" y="3352"/>
              <a:ext cx="247" cy="238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715" name="Freeform 75"/>
            <p:cNvSpPr>
              <a:spLocks/>
            </p:cNvSpPr>
            <p:nvPr/>
          </p:nvSpPr>
          <p:spPr bwMode="auto">
            <a:xfrm>
              <a:off x="3987" y="3531"/>
              <a:ext cx="339" cy="327"/>
            </a:xfrm>
            <a:custGeom>
              <a:avLst/>
              <a:gdLst/>
              <a:ahLst/>
              <a:cxnLst>
                <a:cxn ang="0">
                  <a:pos x="378" y="363"/>
                </a:cxn>
                <a:cxn ang="0">
                  <a:pos x="378" y="0"/>
                </a:cxn>
                <a:cxn ang="0">
                  <a:pos x="0" y="0"/>
                </a:cxn>
                <a:cxn ang="0">
                  <a:pos x="0" y="69"/>
                </a:cxn>
                <a:cxn ang="0">
                  <a:pos x="129" y="69"/>
                </a:cxn>
                <a:cxn ang="0">
                  <a:pos x="129" y="363"/>
                </a:cxn>
                <a:cxn ang="0">
                  <a:pos x="378" y="363"/>
                </a:cxn>
              </a:cxnLst>
              <a:rect l="0" t="0" r="r" b="b"/>
              <a:pathLst>
                <a:path w="378" h="363">
                  <a:moveTo>
                    <a:pt x="378" y="363"/>
                  </a:moveTo>
                  <a:lnTo>
                    <a:pt x="378" y="0"/>
                  </a:lnTo>
                  <a:lnTo>
                    <a:pt x="0" y="0"/>
                  </a:lnTo>
                  <a:lnTo>
                    <a:pt x="0" y="69"/>
                  </a:lnTo>
                  <a:lnTo>
                    <a:pt x="129" y="69"/>
                  </a:lnTo>
                  <a:lnTo>
                    <a:pt x="129" y="363"/>
                  </a:lnTo>
                  <a:lnTo>
                    <a:pt x="378" y="363"/>
                  </a:lnTo>
                  <a:close/>
                </a:path>
              </a:pathLst>
            </a:custGeom>
            <a:solidFill>
              <a:schemeClr val="folHlink">
                <a:alpha val="30000"/>
              </a:scheme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2716" name="Rectangle 76"/>
            <p:cNvSpPr>
              <a:spLocks noChangeArrowheads="1"/>
            </p:cNvSpPr>
            <p:nvPr/>
          </p:nvSpPr>
          <p:spPr bwMode="auto">
            <a:xfrm>
              <a:off x="3553" y="3091"/>
              <a:ext cx="430" cy="262"/>
            </a:xfrm>
            <a:prstGeom prst="rect">
              <a:avLst/>
            </a:prstGeom>
            <a:solidFill>
              <a:schemeClr val="folHlink">
                <a:alpha val="3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717" name="Rectangle 77"/>
            <p:cNvSpPr>
              <a:spLocks noChangeArrowheads="1"/>
            </p:cNvSpPr>
            <p:nvPr/>
          </p:nvSpPr>
          <p:spPr bwMode="auto">
            <a:xfrm>
              <a:off x="3752" y="3591"/>
              <a:ext cx="349" cy="265"/>
            </a:xfrm>
            <a:prstGeom prst="rect">
              <a:avLst/>
            </a:prstGeom>
            <a:solidFill>
              <a:srgbClr val="CC00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392718" name="Text Box 78"/>
          <p:cNvSpPr txBox="1">
            <a:spLocks noChangeArrowheads="1"/>
          </p:cNvSpPr>
          <p:nvPr/>
        </p:nvSpPr>
        <p:spPr bwMode="auto">
          <a:xfrm>
            <a:off x="5168900" y="1260475"/>
            <a:ext cx="2552700" cy="7016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en-US"/>
              <a:t>and a positive weight</a:t>
            </a:r>
          </a:p>
          <a:p>
            <a:r>
              <a:rPr lang="en-US"/>
              <a:t>for every region…</a:t>
            </a:r>
          </a:p>
        </p:txBody>
      </p:sp>
    </p:spTree>
    <p:extLst>
      <p:ext uri="{BB962C8B-B14F-4D97-AF65-F5344CB8AC3E}">
        <p14:creationId xmlns:p14="http://schemas.microsoft.com/office/powerpoint/2010/main" val="175376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13926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3926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3926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3926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3926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3926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3926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3926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3926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3926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3926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3926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3926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3926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3926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3926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3926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3926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3926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3926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3926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3926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3926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3926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3926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3926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3926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08238" y="4903788"/>
            <a:ext cx="1200150" cy="1190625"/>
            <a:chOff x="294" y="3090"/>
            <a:chExt cx="756" cy="750"/>
          </a:xfrm>
        </p:grpSpPr>
        <p:sp>
          <p:nvSpPr>
            <p:cNvPr id="1391619" name="Rectangle 3"/>
            <p:cNvSpPr>
              <a:spLocks noChangeArrowheads="1"/>
            </p:cNvSpPr>
            <p:nvPr/>
          </p:nvSpPr>
          <p:spPr bwMode="auto">
            <a:xfrm>
              <a:off x="704" y="3586"/>
              <a:ext cx="346" cy="254"/>
            </a:xfrm>
            <a:prstGeom prst="rect">
              <a:avLst/>
            </a:prstGeom>
            <a:solidFill>
              <a:schemeClr val="folHlink">
                <a:alpha val="3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20" name="Rectangle 4"/>
            <p:cNvSpPr>
              <a:spLocks noChangeArrowheads="1"/>
            </p:cNvSpPr>
            <p:nvPr/>
          </p:nvSpPr>
          <p:spPr bwMode="auto">
            <a:xfrm>
              <a:off x="294" y="3090"/>
              <a:ext cx="562" cy="232"/>
            </a:xfrm>
            <a:prstGeom prst="rect">
              <a:avLst/>
            </a:prstGeom>
            <a:solidFill>
              <a:schemeClr val="folHlink">
                <a:alpha val="3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21" name="Rectangle 5"/>
            <p:cNvSpPr>
              <a:spLocks noChangeArrowheads="1"/>
            </p:cNvSpPr>
            <p:nvPr/>
          </p:nvSpPr>
          <p:spPr bwMode="auto">
            <a:xfrm>
              <a:off x="856" y="3090"/>
              <a:ext cx="194" cy="496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22" name="Rectangle 6"/>
            <p:cNvSpPr>
              <a:spLocks noChangeArrowheads="1"/>
            </p:cNvSpPr>
            <p:nvPr/>
          </p:nvSpPr>
          <p:spPr bwMode="auto">
            <a:xfrm>
              <a:off x="494" y="3586"/>
              <a:ext cx="210" cy="254"/>
            </a:xfrm>
            <a:prstGeom prst="rect">
              <a:avLst/>
            </a:prstGeom>
            <a:solidFill>
              <a:srgbClr val="CC00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23" name="Rectangle 7"/>
            <p:cNvSpPr>
              <a:spLocks noChangeArrowheads="1"/>
            </p:cNvSpPr>
            <p:nvPr/>
          </p:nvSpPr>
          <p:spPr bwMode="auto">
            <a:xfrm>
              <a:off x="294" y="3322"/>
              <a:ext cx="200" cy="518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24" name="Rectangle 8"/>
            <p:cNvSpPr>
              <a:spLocks noChangeArrowheads="1"/>
            </p:cNvSpPr>
            <p:nvPr/>
          </p:nvSpPr>
          <p:spPr bwMode="auto">
            <a:xfrm>
              <a:off x="494" y="3322"/>
              <a:ext cx="362" cy="264"/>
            </a:xfrm>
            <a:prstGeom prst="rect">
              <a:avLst/>
            </a:prstGeom>
            <a:solidFill>
              <a:srgbClr val="0099CC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25" name="Rectangle 9"/>
            <p:cNvSpPr>
              <a:spLocks noChangeArrowheads="1"/>
            </p:cNvSpPr>
            <p:nvPr/>
          </p:nvSpPr>
          <p:spPr bwMode="auto">
            <a:xfrm>
              <a:off x="294" y="3090"/>
              <a:ext cx="756" cy="75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391626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1391627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457200" y="1260475"/>
            <a:ext cx="8229600" cy="452438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/>
              <a:t>Given a map M…</a:t>
            </a:r>
          </a:p>
        </p:txBody>
      </p:sp>
      <p:sp>
        <p:nvSpPr>
          <p:cNvPr id="1391628" name="Text Box 12"/>
          <p:cNvSpPr txBox="1">
            <a:spLocks noChangeArrowheads="1"/>
          </p:cNvSpPr>
          <p:nvPr/>
        </p:nvSpPr>
        <p:spPr bwMode="auto">
          <a:xfrm>
            <a:off x="416438" y="3362325"/>
            <a:ext cx="1472175" cy="120251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en-US" sz="1800"/>
              <a:t>Construct</a:t>
            </a:r>
          </a:p>
          <a:p>
            <a:pPr algn="ctr"/>
            <a:r>
              <a:rPr lang="en-US" sz="1800"/>
              <a:t>rectangular</a:t>
            </a:r>
          </a:p>
          <a:p>
            <a:pPr algn="ctr"/>
            <a:r>
              <a:rPr lang="en-US" sz="1800"/>
              <a:t>dual M</a:t>
            </a:r>
            <a:r>
              <a:rPr lang="en-US" sz="1800" baseline="-25000"/>
              <a:t>1</a:t>
            </a:r>
            <a:r>
              <a:rPr lang="en-US" sz="1800"/>
              <a:t> of M</a:t>
            </a:r>
          </a:p>
        </p:txBody>
      </p:sp>
      <p:sp>
        <p:nvSpPr>
          <p:cNvPr id="1391629" name="Text Box 13"/>
          <p:cNvSpPr txBox="1">
            <a:spLocks noChangeArrowheads="1"/>
          </p:cNvSpPr>
          <p:nvPr/>
        </p:nvSpPr>
        <p:spPr bwMode="auto">
          <a:xfrm>
            <a:off x="2384169" y="3514725"/>
            <a:ext cx="1237175" cy="787011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en-US" sz="1800"/>
              <a:t>Construct</a:t>
            </a:r>
          </a:p>
          <a:p>
            <a:pPr algn="ctr"/>
            <a:r>
              <a:rPr lang="en-US" sz="1800"/>
              <a:t>BSP of M</a:t>
            </a:r>
            <a:r>
              <a:rPr lang="en-US" sz="1800" baseline="-25000"/>
              <a:t>1</a:t>
            </a:r>
          </a:p>
        </p:txBody>
      </p:sp>
      <p:sp>
        <p:nvSpPr>
          <p:cNvPr id="1391630" name="Text Box 14"/>
          <p:cNvSpPr txBox="1">
            <a:spLocks noChangeArrowheads="1"/>
          </p:cNvSpPr>
          <p:nvPr/>
        </p:nvSpPr>
        <p:spPr bwMode="auto">
          <a:xfrm>
            <a:off x="4139015" y="3514725"/>
            <a:ext cx="1002495" cy="787011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en-US" sz="1800"/>
              <a:t>Correct </a:t>
            </a:r>
          </a:p>
          <a:p>
            <a:pPr algn="ctr"/>
            <a:r>
              <a:rPr lang="en-US" sz="1800"/>
              <a:t>areas</a:t>
            </a:r>
            <a:endParaRPr lang="en-US" sz="1800" baseline="-25000"/>
          </a:p>
        </p:txBody>
      </p:sp>
      <p:sp>
        <p:nvSpPr>
          <p:cNvPr id="1391631" name="Text Box 15"/>
          <p:cNvSpPr txBox="1">
            <a:spLocks noChangeArrowheads="1"/>
          </p:cNvSpPr>
          <p:nvPr/>
        </p:nvSpPr>
        <p:spPr bwMode="auto">
          <a:xfrm>
            <a:off x="5553143" y="3514725"/>
            <a:ext cx="1400040" cy="787011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en-US" sz="1800"/>
              <a:t>Correct </a:t>
            </a:r>
          </a:p>
          <a:p>
            <a:pPr algn="ctr"/>
            <a:r>
              <a:rPr lang="en-US" sz="1800"/>
              <a:t>adjacencies</a:t>
            </a:r>
            <a:endParaRPr lang="en-US" sz="1800" baseline="-25000"/>
          </a:p>
        </p:txBody>
      </p:sp>
      <p:sp>
        <p:nvSpPr>
          <p:cNvPr id="1391632" name="Text Box 16"/>
          <p:cNvSpPr txBox="1">
            <a:spLocks noChangeArrowheads="1"/>
          </p:cNvSpPr>
          <p:nvPr/>
        </p:nvSpPr>
        <p:spPr bwMode="auto">
          <a:xfrm>
            <a:off x="7374067" y="3514725"/>
            <a:ext cx="1387216" cy="787011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en-US" sz="1800"/>
              <a:t>Correct </a:t>
            </a:r>
          </a:p>
          <a:p>
            <a:pPr algn="ctr"/>
            <a:r>
              <a:rPr lang="en-US" sz="1800"/>
              <a:t>areas again</a:t>
            </a:r>
          </a:p>
        </p:txBody>
      </p:sp>
      <p:sp>
        <p:nvSpPr>
          <p:cNvPr id="1391633" name="Line 17"/>
          <p:cNvSpPr>
            <a:spLocks noChangeShapeType="1"/>
          </p:cNvSpPr>
          <p:nvPr/>
        </p:nvSpPr>
        <p:spPr bwMode="auto">
          <a:xfrm>
            <a:off x="1962150" y="3879850"/>
            <a:ext cx="3524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 sz="1800"/>
          </a:p>
        </p:txBody>
      </p:sp>
      <p:sp>
        <p:nvSpPr>
          <p:cNvPr id="1391634" name="Line 18"/>
          <p:cNvSpPr>
            <a:spLocks noChangeShapeType="1"/>
          </p:cNvSpPr>
          <p:nvPr/>
        </p:nvSpPr>
        <p:spPr bwMode="auto">
          <a:xfrm>
            <a:off x="3675063" y="3879850"/>
            <a:ext cx="4000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 sz="1800"/>
          </a:p>
        </p:txBody>
      </p:sp>
      <p:sp>
        <p:nvSpPr>
          <p:cNvPr id="1391635" name="Line 19"/>
          <p:cNvSpPr>
            <a:spLocks noChangeShapeType="1"/>
          </p:cNvSpPr>
          <p:nvPr/>
        </p:nvSpPr>
        <p:spPr bwMode="auto">
          <a:xfrm>
            <a:off x="5216525" y="3879850"/>
            <a:ext cx="2667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 sz="1800"/>
          </a:p>
        </p:txBody>
      </p:sp>
      <p:sp>
        <p:nvSpPr>
          <p:cNvPr id="1391636" name="Line 20"/>
          <p:cNvSpPr>
            <a:spLocks noChangeShapeType="1"/>
          </p:cNvSpPr>
          <p:nvPr/>
        </p:nvSpPr>
        <p:spPr bwMode="auto">
          <a:xfrm>
            <a:off x="7027863" y="3879850"/>
            <a:ext cx="2571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 sz="1800"/>
          </a:p>
        </p:txBody>
      </p: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3076575" y="1509713"/>
            <a:ext cx="1590675" cy="1452562"/>
            <a:chOff x="762" y="1797"/>
            <a:chExt cx="1254" cy="1149"/>
          </a:xfrm>
        </p:grpSpPr>
        <p:sp>
          <p:nvSpPr>
            <p:cNvPr id="1391647" name="Rectangle 31"/>
            <p:cNvSpPr>
              <a:spLocks noChangeArrowheads="1"/>
            </p:cNvSpPr>
            <p:nvPr/>
          </p:nvSpPr>
          <p:spPr bwMode="auto">
            <a:xfrm>
              <a:off x="767" y="1798"/>
              <a:ext cx="1248" cy="1146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48" name="Freeform 32"/>
            <p:cNvSpPr>
              <a:spLocks/>
            </p:cNvSpPr>
            <p:nvPr/>
          </p:nvSpPr>
          <p:spPr bwMode="auto">
            <a:xfrm>
              <a:off x="768" y="1797"/>
              <a:ext cx="678" cy="52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75" y="0"/>
                </a:cxn>
                <a:cxn ang="0">
                  <a:pos x="678" y="198"/>
                </a:cxn>
                <a:cxn ang="0">
                  <a:pos x="534" y="285"/>
                </a:cxn>
                <a:cxn ang="0">
                  <a:pos x="300" y="387"/>
                </a:cxn>
                <a:cxn ang="0">
                  <a:pos x="171" y="528"/>
                </a:cxn>
                <a:cxn ang="0">
                  <a:pos x="0" y="528"/>
                </a:cxn>
                <a:cxn ang="0">
                  <a:pos x="3" y="0"/>
                </a:cxn>
              </a:cxnLst>
              <a:rect l="0" t="0" r="r" b="b"/>
              <a:pathLst>
                <a:path w="678" h="528">
                  <a:moveTo>
                    <a:pt x="3" y="0"/>
                  </a:moveTo>
                  <a:lnTo>
                    <a:pt x="675" y="0"/>
                  </a:lnTo>
                  <a:lnTo>
                    <a:pt x="678" y="198"/>
                  </a:lnTo>
                  <a:lnTo>
                    <a:pt x="534" y="285"/>
                  </a:lnTo>
                  <a:lnTo>
                    <a:pt x="300" y="387"/>
                  </a:lnTo>
                  <a:lnTo>
                    <a:pt x="171" y="528"/>
                  </a:lnTo>
                  <a:lnTo>
                    <a:pt x="0" y="52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folHlink">
                <a:alpha val="30000"/>
              </a:scheme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1649" name="Freeform 33"/>
            <p:cNvSpPr>
              <a:spLocks/>
            </p:cNvSpPr>
            <p:nvPr/>
          </p:nvSpPr>
          <p:spPr bwMode="auto">
            <a:xfrm>
              <a:off x="1443" y="1800"/>
              <a:ext cx="573" cy="3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3" y="0"/>
                </a:cxn>
                <a:cxn ang="0">
                  <a:pos x="573" y="324"/>
                </a:cxn>
                <a:cxn ang="0">
                  <a:pos x="270" y="327"/>
                </a:cxn>
                <a:cxn ang="0">
                  <a:pos x="0" y="186"/>
                </a:cxn>
                <a:cxn ang="0">
                  <a:pos x="0" y="0"/>
                </a:cxn>
              </a:cxnLst>
              <a:rect l="0" t="0" r="r" b="b"/>
              <a:pathLst>
                <a:path w="573" h="327">
                  <a:moveTo>
                    <a:pt x="0" y="0"/>
                  </a:moveTo>
                  <a:lnTo>
                    <a:pt x="573" y="0"/>
                  </a:lnTo>
                  <a:lnTo>
                    <a:pt x="573" y="324"/>
                  </a:lnTo>
                  <a:lnTo>
                    <a:pt x="270" y="327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00">
                <a:alpha val="30000"/>
              </a:srgb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1650" name="Freeform 34"/>
            <p:cNvSpPr>
              <a:spLocks/>
            </p:cNvSpPr>
            <p:nvPr/>
          </p:nvSpPr>
          <p:spPr bwMode="auto">
            <a:xfrm>
              <a:off x="1665" y="2121"/>
              <a:ext cx="351" cy="825"/>
            </a:xfrm>
            <a:custGeom>
              <a:avLst/>
              <a:gdLst/>
              <a:ahLst/>
              <a:cxnLst>
                <a:cxn ang="0">
                  <a:pos x="351" y="0"/>
                </a:cxn>
                <a:cxn ang="0">
                  <a:pos x="348" y="825"/>
                </a:cxn>
                <a:cxn ang="0">
                  <a:pos x="36" y="822"/>
                </a:cxn>
                <a:cxn ang="0">
                  <a:pos x="36" y="687"/>
                </a:cxn>
                <a:cxn ang="0">
                  <a:pos x="0" y="528"/>
                </a:cxn>
                <a:cxn ang="0">
                  <a:pos x="90" y="318"/>
                </a:cxn>
                <a:cxn ang="0">
                  <a:pos x="54" y="9"/>
                </a:cxn>
                <a:cxn ang="0">
                  <a:pos x="351" y="0"/>
                </a:cxn>
              </a:cxnLst>
              <a:rect l="0" t="0" r="r" b="b"/>
              <a:pathLst>
                <a:path w="351" h="825">
                  <a:moveTo>
                    <a:pt x="351" y="0"/>
                  </a:moveTo>
                  <a:lnTo>
                    <a:pt x="348" y="825"/>
                  </a:lnTo>
                  <a:lnTo>
                    <a:pt x="36" y="822"/>
                  </a:lnTo>
                  <a:lnTo>
                    <a:pt x="36" y="687"/>
                  </a:lnTo>
                  <a:lnTo>
                    <a:pt x="0" y="528"/>
                  </a:lnTo>
                  <a:lnTo>
                    <a:pt x="90" y="318"/>
                  </a:lnTo>
                  <a:lnTo>
                    <a:pt x="54" y="9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chemeClr val="folHlink">
                <a:alpha val="30000"/>
              </a:scheme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1651" name="Freeform 35"/>
            <p:cNvSpPr>
              <a:spLocks/>
            </p:cNvSpPr>
            <p:nvPr/>
          </p:nvSpPr>
          <p:spPr bwMode="auto">
            <a:xfrm>
              <a:off x="762" y="2322"/>
              <a:ext cx="474" cy="624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83" y="0"/>
                </a:cxn>
                <a:cxn ang="0">
                  <a:pos x="246" y="150"/>
                </a:cxn>
                <a:cxn ang="0">
                  <a:pos x="474" y="273"/>
                </a:cxn>
                <a:cxn ang="0">
                  <a:pos x="444" y="624"/>
                </a:cxn>
                <a:cxn ang="0">
                  <a:pos x="0" y="624"/>
                </a:cxn>
                <a:cxn ang="0">
                  <a:pos x="3" y="0"/>
                </a:cxn>
              </a:cxnLst>
              <a:rect l="0" t="0" r="r" b="b"/>
              <a:pathLst>
                <a:path w="474" h="624">
                  <a:moveTo>
                    <a:pt x="3" y="0"/>
                  </a:moveTo>
                  <a:lnTo>
                    <a:pt x="183" y="0"/>
                  </a:lnTo>
                  <a:lnTo>
                    <a:pt x="246" y="150"/>
                  </a:lnTo>
                  <a:lnTo>
                    <a:pt x="474" y="273"/>
                  </a:lnTo>
                  <a:lnTo>
                    <a:pt x="444" y="624"/>
                  </a:lnTo>
                  <a:lnTo>
                    <a:pt x="0" y="62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9900">
                <a:alpha val="30000"/>
              </a:srgb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1652" name="Freeform 36"/>
            <p:cNvSpPr>
              <a:spLocks/>
            </p:cNvSpPr>
            <p:nvPr/>
          </p:nvSpPr>
          <p:spPr bwMode="auto">
            <a:xfrm>
              <a:off x="1206" y="2592"/>
              <a:ext cx="495" cy="351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64" y="66"/>
                </a:cxn>
                <a:cxn ang="0">
                  <a:pos x="459" y="60"/>
                </a:cxn>
                <a:cxn ang="0">
                  <a:pos x="495" y="216"/>
                </a:cxn>
                <a:cxn ang="0">
                  <a:pos x="495" y="351"/>
                </a:cxn>
                <a:cxn ang="0">
                  <a:pos x="0" y="351"/>
                </a:cxn>
                <a:cxn ang="0">
                  <a:pos x="30" y="0"/>
                </a:cxn>
              </a:cxnLst>
              <a:rect l="0" t="0" r="r" b="b"/>
              <a:pathLst>
                <a:path w="495" h="351">
                  <a:moveTo>
                    <a:pt x="30" y="0"/>
                  </a:moveTo>
                  <a:lnTo>
                    <a:pt x="264" y="66"/>
                  </a:lnTo>
                  <a:lnTo>
                    <a:pt x="459" y="60"/>
                  </a:lnTo>
                  <a:lnTo>
                    <a:pt x="495" y="216"/>
                  </a:lnTo>
                  <a:lnTo>
                    <a:pt x="495" y="351"/>
                  </a:lnTo>
                  <a:lnTo>
                    <a:pt x="0" y="35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CC0000">
                <a:alpha val="30000"/>
              </a:srgb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1653" name="Freeform 37"/>
            <p:cNvSpPr>
              <a:spLocks/>
            </p:cNvSpPr>
            <p:nvPr/>
          </p:nvSpPr>
          <p:spPr bwMode="auto">
            <a:xfrm>
              <a:off x="945" y="1989"/>
              <a:ext cx="810" cy="669"/>
            </a:xfrm>
            <a:custGeom>
              <a:avLst/>
              <a:gdLst/>
              <a:ahLst/>
              <a:cxnLst>
                <a:cxn ang="0">
                  <a:pos x="0" y="333"/>
                </a:cxn>
                <a:cxn ang="0">
                  <a:pos x="111" y="201"/>
                </a:cxn>
                <a:cxn ang="0">
                  <a:pos x="360" y="90"/>
                </a:cxn>
                <a:cxn ang="0">
                  <a:pos x="504" y="0"/>
                </a:cxn>
                <a:cxn ang="0">
                  <a:pos x="771" y="138"/>
                </a:cxn>
                <a:cxn ang="0">
                  <a:pos x="810" y="450"/>
                </a:cxn>
                <a:cxn ang="0">
                  <a:pos x="717" y="666"/>
                </a:cxn>
                <a:cxn ang="0">
                  <a:pos x="540" y="669"/>
                </a:cxn>
                <a:cxn ang="0">
                  <a:pos x="288" y="606"/>
                </a:cxn>
                <a:cxn ang="0">
                  <a:pos x="66" y="486"/>
                </a:cxn>
                <a:cxn ang="0">
                  <a:pos x="0" y="333"/>
                </a:cxn>
              </a:cxnLst>
              <a:rect l="0" t="0" r="r" b="b"/>
              <a:pathLst>
                <a:path w="810" h="669">
                  <a:moveTo>
                    <a:pt x="0" y="333"/>
                  </a:moveTo>
                  <a:lnTo>
                    <a:pt x="111" y="201"/>
                  </a:lnTo>
                  <a:lnTo>
                    <a:pt x="360" y="90"/>
                  </a:lnTo>
                  <a:lnTo>
                    <a:pt x="504" y="0"/>
                  </a:lnTo>
                  <a:lnTo>
                    <a:pt x="771" y="138"/>
                  </a:lnTo>
                  <a:lnTo>
                    <a:pt x="810" y="450"/>
                  </a:lnTo>
                  <a:lnTo>
                    <a:pt x="717" y="666"/>
                  </a:lnTo>
                  <a:lnTo>
                    <a:pt x="540" y="669"/>
                  </a:lnTo>
                  <a:lnTo>
                    <a:pt x="288" y="606"/>
                  </a:lnTo>
                  <a:lnTo>
                    <a:pt x="66" y="486"/>
                  </a:lnTo>
                  <a:lnTo>
                    <a:pt x="0" y="333"/>
                  </a:lnTo>
                  <a:close/>
                </a:path>
              </a:pathLst>
            </a:custGeom>
            <a:solidFill>
              <a:srgbClr val="0099CC">
                <a:alpha val="30000"/>
              </a:srgb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4032250" y="4905375"/>
            <a:ext cx="1236663" cy="1223963"/>
            <a:chOff x="2540" y="3090"/>
            <a:chExt cx="779" cy="771"/>
          </a:xfrm>
        </p:grpSpPr>
        <p:sp>
          <p:nvSpPr>
            <p:cNvPr id="1391655" name="Rectangle 39"/>
            <p:cNvSpPr>
              <a:spLocks noChangeArrowheads="1"/>
            </p:cNvSpPr>
            <p:nvPr/>
          </p:nvSpPr>
          <p:spPr bwMode="auto">
            <a:xfrm>
              <a:off x="2540" y="3091"/>
              <a:ext cx="779" cy="77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56" name="Rectangle 40"/>
            <p:cNvSpPr>
              <a:spLocks noChangeArrowheads="1"/>
            </p:cNvSpPr>
            <p:nvPr/>
          </p:nvSpPr>
          <p:spPr bwMode="auto">
            <a:xfrm>
              <a:off x="2544" y="3090"/>
              <a:ext cx="432" cy="277"/>
            </a:xfrm>
            <a:prstGeom prst="rect">
              <a:avLst/>
            </a:prstGeom>
            <a:solidFill>
              <a:schemeClr val="folHlink">
                <a:alpha val="3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57" name="Rectangle 41"/>
            <p:cNvSpPr>
              <a:spLocks noChangeArrowheads="1"/>
            </p:cNvSpPr>
            <p:nvPr/>
          </p:nvSpPr>
          <p:spPr bwMode="auto">
            <a:xfrm>
              <a:off x="2976" y="3090"/>
              <a:ext cx="341" cy="510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58" name="Rectangle 42"/>
            <p:cNvSpPr>
              <a:spLocks noChangeArrowheads="1"/>
            </p:cNvSpPr>
            <p:nvPr/>
          </p:nvSpPr>
          <p:spPr bwMode="auto">
            <a:xfrm>
              <a:off x="2744" y="3600"/>
              <a:ext cx="357" cy="260"/>
            </a:xfrm>
            <a:prstGeom prst="rect">
              <a:avLst/>
            </a:prstGeom>
            <a:solidFill>
              <a:srgbClr val="CC00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59" name="Rectangle 43"/>
            <p:cNvSpPr>
              <a:spLocks noChangeArrowheads="1"/>
            </p:cNvSpPr>
            <p:nvPr/>
          </p:nvSpPr>
          <p:spPr bwMode="auto">
            <a:xfrm>
              <a:off x="3101" y="3600"/>
              <a:ext cx="216" cy="260"/>
            </a:xfrm>
            <a:prstGeom prst="rect">
              <a:avLst/>
            </a:prstGeom>
            <a:solidFill>
              <a:schemeClr val="folHlink">
                <a:alpha val="3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60" name="Rectangle 44"/>
            <p:cNvSpPr>
              <a:spLocks noChangeArrowheads="1"/>
            </p:cNvSpPr>
            <p:nvPr/>
          </p:nvSpPr>
          <p:spPr bwMode="auto">
            <a:xfrm>
              <a:off x="2792" y="3372"/>
              <a:ext cx="184" cy="228"/>
            </a:xfrm>
            <a:prstGeom prst="rect">
              <a:avLst/>
            </a:prstGeom>
            <a:solidFill>
              <a:srgbClr val="0099CC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61" name="Rectangle 45"/>
            <p:cNvSpPr>
              <a:spLocks noChangeArrowheads="1"/>
            </p:cNvSpPr>
            <p:nvPr/>
          </p:nvSpPr>
          <p:spPr bwMode="auto">
            <a:xfrm>
              <a:off x="2544" y="3600"/>
              <a:ext cx="200" cy="260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62" name="Rectangle 46"/>
            <p:cNvSpPr>
              <a:spLocks noChangeArrowheads="1"/>
            </p:cNvSpPr>
            <p:nvPr/>
          </p:nvSpPr>
          <p:spPr bwMode="auto">
            <a:xfrm>
              <a:off x="2543" y="3371"/>
              <a:ext cx="249" cy="228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466725" y="4905375"/>
            <a:ext cx="1200150" cy="1190625"/>
            <a:chOff x="294" y="3090"/>
            <a:chExt cx="756" cy="750"/>
          </a:xfrm>
        </p:grpSpPr>
        <p:sp>
          <p:nvSpPr>
            <p:cNvPr id="1391664" name="Rectangle 48"/>
            <p:cNvSpPr>
              <a:spLocks noChangeArrowheads="1"/>
            </p:cNvSpPr>
            <p:nvPr/>
          </p:nvSpPr>
          <p:spPr bwMode="auto">
            <a:xfrm>
              <a:off x="704" y="3586"/>
              <a:ext cx="346" cy="254"/>
            </a:xfrm>
            <a:prstGeom prst="rect">
              <a:avLst/>
            </a:prstGeom>
            <a:solidFill>
              <a:schemeClr val="folHlink">
                <a:alpha val="3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65" name="Rectangle 49"/>
            <p:cNvSpPr>
              <a:spLocks noChangeArrowheads="1"/>
            </p:cNvSpPr>
            <p:nvPr/>
          </p:nvSpPr>
          <p:spPr bwMode="auto">
            <a:xfrm>
              <a:off x="294" y="3090"/>
              <a:ext cx="562" cy="232"/>
            </a:xfrm>
            <a:prstGeom prst="rect">
              <a:avLst/>
            </a:prstGeom>
            <a:solidFill>
              <a:schemeClr val="folHlink">
                <a:alpha val="3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66" name="Rectangle 50"/>
            <p:cNvSpPr>
              <a:spLocks noChangeArrowheads="1"/>
            </p:cNvSpPr>
            <p:nvPr/>
          </p:nvSpPr>
          <p:spPr bwMode="auto">
            <a:xfrm>
              <a:off x="856" y="3090"/>
              <a:ext cx="194" cy="496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67" name="Rectangle 51"/>
            <p:cNvSpPr>
              <a:spLocks noChangeArrowheads="1"/>
            </p:cNvSpPr>
            <p:nvPr/>
          </p:nvSpPr>
          <p:spPr bwMode="auto">
            <a:xfrm>
              <a:off x="494" y="3586"/>
              <a:ext cx="210" cy="254"/>
            </a:xfrm>
            <a:prstGeom prst="rect">
              <a:avLst/>
            </a:prstGeom>
            <a:solidFill>
              <a:srgbClr val="CC00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68" name="Rectangle 52"/>
            <p:cNvSpPr>
              <a:spLocks noChangeArrowheads="1"/>
            </p:cNvSpPr>
            <p:nvPr/>
          </p:nvSpPr>
          <p:spPr bwMode="auto">
            <a:xfrm>
              <a:off x="294" y="3322"/>
              <a:ext cx="200" cy="518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69" name="Rectangle 53"/>
            <p:cNvSpPr>
              <a:spLocks noChangeArrowheads="1"/>
            </p:cNvSpPr>
            <p:nvPr/>
          </p:nvSpPr>
          <p:spPr bwMode="auto">
            <a:xfrm>
              <a:off x="494" y="3322"/>
              <a:ext cx="362" cy="264"/>
            </a:xfrm>
            <a:prstGeom prst="rect">
              <a:avLst/>
            </a:prstGeom>
            <a:solidFill>
              <a:srgbClr val="0099CC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70" name="Rectangle 54"/>
            <p:cNvSpPr>
              <a:spLocks noChangeArrowheads="1"/>
            </p:cNvSpPr>
            <p:nvPr/>
          </p:nvSpPr>
          <p:spPr bwMode="auto">
            <a:xfrm>
              <a:off x="294" y="3090"/>
              <a:ext cx="756" cy="75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55"/>
          <p:cNvGrpSpPr>
            <a:grpSpLocks/>
          </p:cNvGrpSpPr>
          <p:nvPr/>
        </p:nvGrpSpPr>
        <p:grpSpPr bwMode="auto">
          <a:xfrm>
            <a:off x="2305050" y="4791075"/>
            <a:ext cx="1390650" cy="1408113"/>
            <a:chOff x="1230" y="3018"/>
            <a:chExt cx="876" cy="887"/>
          </a:xfrm>
        </p:grpSpPr>
        <p:sp>
          <p:nvSpPr>
            <p:cNvPr id="1391672" name="Line 56"/>
            <p:cNvSpPr>
              <a:spLocks noChangeShapeType="1"/>
            </p:cNvSpPr>
            <p:nvPr/>
          </p:nvSpPr>
          <p:spPr bwMode="auto">
            <a:xfrm>
              <a:off x="1230" y="3590"/>
              <a:ext cx="876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1673" name="Line 57"/>
            <p:cNvSpPr>
              <a:spLocks noChangeShapeType="1"/>
            </p:cNvSpPr>
            <p:nvPr/>
          </p:nvSpPr>
          <p:spPr bwMode="auto">
            <a:xfrm flipH="1">
              <a:off x="1856" y="3018"/>
              <a:ext cx="6" cy="5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1674" name="Line 58"/>
            <p:cNvSpPr>
              <a:spLocks noChangeShapeType="1"/>
            </p:cNvSpPr>
            <p:nvPr/>
          </p:nvSpPr>
          <p:spPr bwMode="auto">
            <a:xfrm>
              <a:off x="1495" y="3590"/>
              <a:ext cx="0" cy="31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1675" name="Line 59"/>
            <p:cNvSpPr>
              <a:spLocks noChangeShapeType="1"/>
            </p:cNvSpPr>
            <p:nvPr/>
          </p:nvSpPr>
          <p:spPr bwMode="auto">
            <a:xfrm>
              <a:off x="1707" y="3595"/>
              <a:ext cx="0" cy="31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1676" name="Line 60"/>
            <p:cNvSpPr>
              <a:spLocks noChangeShapeType="1"/>
            </p:cNvSpPr>
            <p:nvPr/>
          </p:nvSpPr>
          <p:spPr bwMode="auto">
            <a:xfrm>
              <a:off x="1241" y="3323"/>
              <a:ext cx="621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1677" name="Line 61"/>
            <p:cNvSpPr>
              <a:spLocks noChangeShapeType="1"/>
            </p:cNvSpPr>
            <p:nvPr/>
          </p:nvSpPr>
          <p:spPr bwMode="auto">
            <a:xfrm>
              <a:off x="1495" y="3318"/>
              <a:ext cx="0" cy="28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62"/>
          <p:cNvGrpSpPr>
            <a:grpSpLocks/>
          </p:cNvGrpSpPr>
          <p:nvPr/>
        </p:nvGrpSpPr>
        <p:grpSpPr bwMode="auto">
          <a:xfrm>
            <a:off x="3960813" y="4799013"/>
            <a:ext cx="1390650" cy="1419225"/>
            <a:chOff x="2495" y="3023"/>
            <a:chExt cx="876" cy="894"/>
          </a:xfrm>
        </p:grpSpPr>
        <p:sp>
          <p:nvSpPr>
            <p:cNvPr id="1391679" name="Line 63"/>
            <p:cNvSpPr>
              <a:spLocks noChangeShapeType="1"/>
            </p:cNvSpPr>
            <p:nvPr/>
          </p:nvSpPr>
          <p:spPr bwMode="auto">
            <a:xfrm flipH="1">
              <a:off x="2976" y="3023"/>
              <a:ext cx="6" cy="58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1680" name="Line 64"/>
            <p:cNvSpPr>
              <a:spLocks noChangeShapeType="1"/>
            </p:cNvSpPr>
            <p:nvPr/>
          </p:nvSpPr>
          <p:spPr bwMode="auto">
            <a:xfrm>
              <a:off x="2495" y="3372"/>
              <a:ext cx="481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1681" name="Line 65"/>
            <p:cNvSpPr>
              <a:spLocks noChangeShapeType="1"/>
            </p:cNvSpPr>
            <p:nvPr/>
          </p:nvSpPr>
          <p:spPr bwMode="auto">
            <a:xfrm>
              <a:off x="2792" y="3375"/>
              <a:ext cx="0" cy="21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1682" name="Line 66"/>
            <p:cNvSpPr>
              <a:spLocks noChangeShapeType="1"/>
            </p:cNvSpPr>
            <p:nvPr/>
          </p:nvSpPr>
          <p:spPr bwMode="auto">
            <a:xfrm>
              <a:off x="2500" y="3603"/>
              <a:ext cx="871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1683" name="Line 67"/>
            <p:cNvSpPr>
              <a:spLocks noChangeShapeType="1"/>
            </p:cNvSpPr>
            <p:nvPr/>
          </p:nvSpPr>
          <p:spPr bwMode="auto">
            <a:xfrm>
              <a:off x="2744" y="3608"/>
              <a:ext cx="0" cy="30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1684" name="Line 68"/>
            <p:cNvSpPr>
              <a:spLocks noChangeShapeType="1"/>
            </p:cNvSpPr>
            <p:nvPr/>
          </p:nvSpPr>
          <p:spPr bwMode="auto">
            <a:xfrm>
              <a:off x="3100" y="3602"/>
              <a:ext cx="0" cy="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69"/>
          <p:cNvGrpSpPr>
            <a:grpSpLocks/>
          </p:cNvGrpSpPr>
          <p:nvPr/>
        </p:nvGrpSpPr>
        <p:grpSpPr bwMode="auto">
          <a:xfrm>
            <a:off x="5638800" y="4905375"/>
            <a:ext cx="1230313" cy="1219200"/>
            <a:chOff x="3552" y="3090"/>
            <a:chExt cx="775" cy="768"/>
          </a:xfrm>
        </p:grpSpPr>
        <p:sp>
          <p:nvSpPr>
            <p:cNvPr id="1391686" name="Rectangle 70"/>
            <p:cNvSpPr>
              <a:spLocks noChangeArrowheads="1"/>
            </p:cNvSpPr>
            <p:nvPr/>
          </p:nvSpPr>
          <p:spPr bwMode="auto">
            <a:xfrm>
              <a:off x="3553" y="3090"/>
              <a:ext cx="774" cy="768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87" name="Rectangle 71"/>
            <p:cNvSpPr>
              <a:spLocks noChangeArrowheads="1"/>
            </p:cNvSpPr>
            <p:nvPr/>
          </p:nvSpPr>
          <p:spPr bwMode="auto">
            <a:xfrm>
              <a:off x="3983" y="3091"/>
              <a:ext cx="344" cy="438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88" name="Rectangle 72"/>
            <p:cNvSpPr>
              <a:spLocks noChangeArrowheads="1"/>
            </p:cNvSpPr>
            <p:nvPr/>
          </p:nvSpPr>
          <p:spPr bwMode="auto">
            <a:xfrm>
              <a:off x="3800" y="3352"/>
              <a:ext cx="183" cy="239"/>
            </a:xfrm>
            <a:prstGeom prst="rect">
              <a:avLst/>
            </a:prstGeom>
            <a:solidFill>
              <a:srgbClr val="0099CC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89" name="Rectangle 73"/>
            <p:cNvSpPr>
              <a:spLocks noChangeArrowheads="1"/>
            </p:cNvSpPr>
            <p:nvPr/>
          </p:nvSpPr>
          <p:spPr bwMode="auto">
            <a:xfrm>
              <a:off x="3553" y="3591"/>
              <a:ext cx="199" cy="265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90" name="Rectangle 74"/>
            <p:cNvSpPr>
              <a:spLocks noChangeArrowheads="1"/>
            </p:cNvSpPr>
            <p:nvPr/>
          </p:nvSpPr>
          <p:spPr bwMode="auto">
            <a:xfrm>
              <a:off x="3552" y="3352"/>
              <a:ext cx="247" cy="238"/>
            </a:xfrm>
            <a:prstGeom prst="rect">
              <a:avLst/>
            </a:prstGeom>
            <a:solidFill>
              <a:srgbClr val="FF99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91" name="Freeform 75"/>
            <p:cNvSpPr>
              <a:spLocks/>
            </p:cNvSpPr>
            <p:nvPr/>
          </p:nvSpPr>
          <p:spPr bwMode="auto">
            <a:xfrm>
              <a:off x="3987" y="3531"/>
              <a:ext cx="339" cy="327"/>
            </a:xfrm>
            <a:custGeom>
              <a:avLst/>
              <a:gdLst/>
              <a:ahLst/>
              <a:cxnLst>
                <a:cxn ang="0">
                  <a:pos x="378" y="363"/>
                </a:cxn>
                <a:cxn ang="0">
                  <a:pos x="378" y="0"/>
                </a:cxn>
                <a:cxn ang="0">
                  <a:pos x="0" y="0"/>
                </a:cxn>
                <a:cxn ang="0">
                  <a:pos x="0" y="69"/>
                </a:cxn>
                <a:cxn ang="0">
                  <a:pos x="129" y="69"/>
                </a:cxn>
                <a:cxn ang="0">
                  <a:pos x="129" y="363"/>
                </a:cxn>
                <a:cxn ang="0">
                  <a:pos x="378" y="363"/>
                </a:cxn>
              </a:cxnLst>
              <a:rect l="0" t="0" r="r" b="b"/>
              <a:pathLst>
                <a:path w="378" h="363">
                  <a:moveTo>
                    <a:pt x="378" y="363"/>
                  </a:moveTo>
                  <a:lnTo>
                    <a:pt x="378" y="0"/>
                  </a:lnTo>
                  <a:lnTo>
                    <a:pt x="0" y="0"/>
                  </a:lnTo>
                  <a:lnTo>
                    <a:pt x="0" y="69"/>
                  </a:lnTo>
                  <a:lnTo>
                    <a:pt x="129" y="69"/>
                  </a:lnTo>
                  <a:lnTo>
                    <a:pt x="129" y="363"/>
                  </a:lnTo>
                  <a:lnTo>
                    <a:pt x="378" y="363"/>
                  </a:lnTo>
                  <a:close/>
                </a:path>
              </a:pathLst>
            </a:custGeom>
            <a:solidFill>
              <a:schemeClr val="folHlink">
                <a:alpha val="30000"/>
              </a:scheme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1692" name="Rectangle 76"/>
            <p:cNvSpPr>
              <a:spLocks noChangeArrowheads="1"/>
            </p:cNvSpPr>
            <p:nvPr/>
          </p:nvSpPr>
          <p:spPr bwMode="auto">
            <a:xfrm>
              <a:off x="3553" y="3091"/>
              <a:ext cx="430" cy="262"/>
            </a:xfrm>
            <a:prstGeom prst="rect">
              <a:avLst/>
            </a:prstGeom>
            <a:solidFill>
              <a:schemeClr val="folHlink">
                <a:alpha val="30000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1693" name="Rectangle 77"/>
            <p:cNvSpPr>
              <a:spLocks noChangeArrowheads="1"/>
            </p:cNvSpPr>
            <p:nvPr/>
          </p:nvSpPr>
          <p:spPr bwMode="auto">
            <a:xfrm>
              <a:off x="3752" y="3591"/>
              <a:ext cx="349" cy="265"/>
            </a:xfrm>
            <a:prstGeom prst="rect">
              <a:avLst/>
            </a:prstGeom>
            <a:solidFill>
              <a:srgbClr val="CC0000">
                <a:alpha val="30000"/>
              </a:srgb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391638" name="Rectangle 22"/>
          <p:cNvSpPr>
            <a:spLocks noChangeArrowheads="1"/>
          </p:cNvSpPr>
          <p:nvPr/>
        </p:nvSpPr>
        <p:spPr bwMode="auto">
          <a:xfrm>
            <a:off x="7448550" y="4905375"/>
            <a:ext cx="1238250" cy="1228725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391639" name="Rectangle 23"/>
          <p:cNvSpPr>
            <a:spLocks noChangeArrowheads="1"/>
          </p:cNvSpPr>
          <p:nvPr/>
        </p:nvSpPr>
        <p:spPr bwMode="auto">
          <a:xfrm>
            <a:off x="7453313" y="4905375"/>
            <a:ext cx="747712" cy="433388"/>
          </a:xfrm>
          <a:prstGeom prst="rect">
            <a:avLst/>
          </a:prstGeom>
          <a:solidFill>
            <a:schemeClr val="folHlink">
              <a:alpha val="3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391640" name="Rectangle 24"/>
          <p:cNvSpPr>
            <a:spLocks noChangeArrowheads="1"/>
          </p:cNvSpPr>
          <p:nvPr/>
        </p:nvSpPr>
        <p:spPr bwMode="auto">
          <a:xfrm>
            <a:off x="8201025" y="4905375"/>
            <a:ext cx="481013" cy="731838"/>
          </a:xfrm>
          <a:prstGeom prst="rect">
            <a:avLst/>
          </a:prstGeom>
          <a:solidFill>
            <a:srgbClr val="FF9900">
              <a:alpha val="30000"/>
            </a:srgb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391641" name="Rectangle 25"/>
          <p:cNvSpPr>
            <a:spLocks noChangeArrowheads="1"/>
          </p:cNvSpPr>
          <p:nvPr/>
        </p:nvSpPr>
        <p:spPr bwMode="auto">
          <a:xfrm>
            <a:off x="7813675" y="5753100"/>
            <a:ext cx="601663" cy="376238"/>
          </a:xfrm>
          <a:prstGeom prst="rect">
            <a:avLst/>
          </a:prstGeom>
          <a:solidFill>
            <a:srgbClr val="CC0000">
              <a:alpha val="30000"/>
            </a:srgb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391644" name="Freeform 28"/>
          <p:cNvSpPr>
            <a:spLocks/>
          </p:cNvSpPr>
          <p:nvPr/>
        </p:nvSpPr>
        <p:spPr bwMode="auto">
          <a:xfrm>
            <a:off x="8145463" y="5640388"/>
            <a:ext cx="541337" cy="488950"/>
          </a:xfrm>
          <a:custGeom>
            <a:avLst/>
            <a:gdLst/>
            <a:ahLst/>
            <a:cxnLst>
              <a:cxn ang="0">
                <a:pos x="375" y="339"/>
              </a:cxn>
              <a:cxn ang="0">
                <a:pos x="378" y="0"/>
              </a:cxn>
              <a:cxn ang="0">
                <a:pos x="0" y="0"/>
              </a:cxn>
              <a:cxn ang="0">
                <a:pos x="0" y="75"/>
              </a:cxn>
              <a:cxn ang="0">
                <a:pos x="186" y="75"/>
              </a:cxn>
              <a:cxn ang="0">
                <a:pos x="189" y="339"/>
              </a:cxn>
              <a:cxn ang="0">
                <a:pos x="375" y="339"/>
              </a:cxn>
            </a:cxnLst>
            <a:rect l="0" t="0" r="r" b="b"/>
            <a:pathLst>
              <a:path w="378" h="339">
                <a:moveTo>
                  <a:pt x="375" y="339"/>
                </a:moveTo>
                <a:lnTo>
                  <a:pt x="378" y="0"/>
                </a:lnTo>
                <a:lnTo>
                  <a:pt x="0" y="0"/>
                </a:lnTo>
                <a:lnTo>
                  <a:pt x="0" y="75"/>
                </a:lnTo>
                <a:lnTo>
                  <a:pt x="186" y="75"/>
                </a:lnTo>
                <a:lnTo>
                  <a:pt x="189" y="339"/>
                </a:lnTo>
                <a:lnTo>
                  <a:pt x="375" y="339"/>
                </a:lnTo>
                <a:close/>
              </a:path>
            </a:pathLst>
          </a:custGeom>
          <a:solidFill>
            <a:schemeClr val="folHlink">
              <a:alpha val="30000"/>
            </a:schemeClr>
          </a:solidFill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91645" name="Freeform 29"/>
          <p:cNvSpPr>
            <a:spLocks/>
          </p:cNvSpPr>
          <p:nvPr/>
        </p:nvSpPr>
        <p:spPr bwMode="auto">
          <a:xfrm>
            <a:off x="7878763" y="5338763"/>
            <a:ext cx="317500" cy="414337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200" y="0"/>
              </a:cxn>
              <a:cxn ang="0">
                <a:pos x="200" y="190"/>
              </a:cxn>
              <a:cxn ang="0">
                <a:pos x="166" y="190"/>
              </a:cxn>
              <a:cxn ang="0">
                <a:pos x="166" y="261"/>
              </a:cxn>
              <a:cxn ang="0">
                <a:pos x="0" y="261"/>
              </a:cxn>
              <a:cxn ang="0">
                <a:pos x="2" y="0"/>
              </a:cxn>
            </a:cxnLst>
            <a:rect l="0" t="0" r="r" b="b"/>
            <a:pathLst>
              <a:path w="200" h="261">
                <a:moveTo>
                  <a:pt x="2" y="0"/>
                </a:moveTo>
                <a:lnTo>
                  <a:pt x="200" y="0"/>
                </a:lnTo>
                <a:lnTo>
                  <a:pt x="200" y="190"/>
                </a:lnTo>
                <a:lnTo>
                  <a:pt x="166" y="190"/>
                </a:lnTo>
                <a:lnTo>
                  <a:pt x="166" y="261"/>
                </a:lnTo>
                <a:lnTo>
                  <a:pt x="0" y="261"/>
                </a:lnTo>
                <a:lnTo>
                  <a:pt x="2" y="0"/>
                </a:lnTo>
                <a:close/>
              </a:path>
            </a:pathLst>
          </a:custGeom>
          <a:solidFill>
            <a:srgbClr val="0099CC">
              <a:alpha val="30000"/>
            </a:srgbClr>
          </a:solidFill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91695" name="Freeform 79"/>
          <p:cNvSpPr>
            <a:spLocks/>
          </p:cNvSpPr>
          <p:nvPr/>
        </p:nvSpPr>
        <p:spPr bwMode="auto">
          <a:xfrm>
            <a:off x="7448550" y="5343525"/>
            <a:ext cx="428625" cy="790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0" y="0"/>
              </a:cxn>
              <a:cxn ang="0">
                <a:pos x="270" y="258"/>
              </a:cxn>
              <a:cxn ang="0">
                <a:pos x="228" y="258"/>
              </a:cxn>
              <a:cxn ang="0">
                <a:pos x="228" y="498"/>
              </a:cxn>
              <a:cxn ang="0">
                <a:pos x="0" y="498"/>
              </a:cxn>
              <a:cxn ang="0">
                <a:pos x="0" y="0"/>
              </a:cxn>
            </a:cxnLst>
            <a:rect l="0" t="0" r="r" b="b"/>
            <a:pathLst>
              <a:path w="270" h="498">
                <a:moveTo>
                  <a:pt x="0" y="0"/>
                </a:moveTo>
                <a:lnTo>
                  <a:pt x="270" y="0"/>
                </a:lnTo>
                <a:lnTo>
                  <a:pt x="270" y="258"/>
                </a:lnTo>
                <a:lnTo>
                  <a:pt x="228" y="258"/>
                </a:lnTo>
                <a:lnTo>
                  <a:pt x="228" y="498"/>
                </a:lnTo>
                <a:lnTo>
                  <a:pt x="0" y="498"/>
                </a:lnTo>
                <a:lnTo>
                  <a:pt x="0" y="0"/>
                </a:lnTo>
                <a:close/>
              </a:path>
            </a:pathLst>
          </a:custGeom>
          <a:solidFill>
            <a:srgbClr val="FF9900">
              <a:alpha val="30000"/>
            </a:srgbClr>
          </a:solidFill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91696" name="Text Box 80"/>
          <p:cNvSpPr txBox="1">
            <a:spLocks noChangeArrowheads="1"/>
          </p:cNvSpPr>
          <p:nvPr/>
        </p:nvSpPr>
        <p:spPr bwMode="auto">
          <a:xfrm>
            <a:off x="5168900" y="1260475"/>
            <a:ext cx="2552700" cy="7016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en-US"/>
              <a:t>and a positive weight</a:t>
            </a:r>
          </a:p>
          <a:p>
            <a:r>
              <a:rPr lang="en-US"/>
              <a:t>for every region…</a:t>
            </a:r>
          </a:p>
        </p:txBody>
      </p:sp>
    </p:spTree>
    <p:extLst>
      <p:ext uri="{BB962C8B-B14F-4D97-AF65-F5344CB8AC3E}">
        <p14:creationId xmlns:p14="http://schemas.microsoft.com/office/powerpoint/2010/main" val="348201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642230" y="5904275"/>
            <a:ext cx="2501770" cy="953725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58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Constructing the dual graph</a:t>
            </a:r>
          </a:p>
        </p:txBody>
      </p:sp>
      <p:pic>
        <p:nvPicPr>
          <p:cNvPr id="958741" name="Picture 277" descr="Europe-map-shoten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5713" y="1163638"/>
            <a:ext cx="6599237" cy="541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2122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noncontiguo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1468438"/>
            <a:ext cx="4648200" cy="289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noncontiguous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" t="3008" r="4210" b="21231"/>
          <a:stretch>
            <a:fillRect/>
          </a:stretch>
        </p:blipFill>
        <p:spPr bwMode="auto">
          <a:xfrm>
            <a:off x="4268788" y="3349625"/>
            <a:ext cx="4724400" cy="331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Non-contiguous area cartogram</a:t>
            </a:r>
          </a:p>
        </p:txBody>
      </p:sp>
    </p:spTree>
    <p:extLst>
      <p:ext uri="{BB962C8B-B14F-4D97-AF65-F5344CB8AC3E}">
        <p14:creationId xmlns:p14="http://schemas.microsoft.com/office/powerpoint/2010/main" val="276066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 bwMode="auto">
          <a:xfrm>
            <a:off x="6642230" y="5904275"/>
            <a:ext cx="2501770" cy="953725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79194" name="Picture 250" descr="Europe-map-shotened-experiment"/>
          <p:cNvPicPr>
            <a:picLocks noChangeAspect="1" noChangeArrowheads="1"/>
          </p:cNvPicPr>
          <p:nvPr/>
        </p:nvPicPr>
        <p:blipFill>
          <a:blip r:embed="rId2" cstate="print">
            <a:lum bright="40000" contrast="-60000"/>
          </a:blip>
          <a:srcRect/>
          <a:stretch>
            <a:fillRect/>
          </a:stretch>
        </p:blipFill>
        <p:spPr bwMode="auto">
          <a:xfrm>
            <a:off x="1255713" y="1163638"/>
            <a:ext cx="6600825" cy="5419725"/>
          </a:xfrm>
          <a:prstGeom prst="rect">
            <a:avLst/>
          </a:prstGeom>
          <a:noFill/>
        </p:spPr>
      </p:pic>
      <p:sp>
        <p:nvSpPr>
          <p:cNvPr id="97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Constructing the dual graph</a:t>
            </a:r>
          </a:p>
        </p:txBody>
      </p:sp>
      <p:grpSp>
        <p:nvGrpSpPr>
          <p:cNvPr id="2" name="Group 519"/>
          <p:cNvGrpSpPr>
            <a:grpSpLocks/>
          </p:cNvGrpSpPr>
          <p:nvPr/>
        </p:nvGrpSpPr>
        <p:grpSpPr bwMode="auto">
          <a:xfrm>
            <a:off x="1546225" y="1933575"/>
            <a:ext cx="6248400" cy="4629150"/>
            <a:chOff x="974" y="1218"/>
            <a:chExt cx="3936" cy="2916"/>
          </a:xfrm>
        </p:grpSpPr>
        <p:sp>
          <p:nvSpPr>
            <p:cNvPr id="979394" name="Oval 450"/>
            <p:cNvSpPr>
              <a:spLocks noChangeArrowheads="1"/>
            </p:cNvSpPr>
            <p:nvPr/>
          </p:nvSpPr>
          <p:spPr bwMode="auto">
            <a:xfrm>
              <a:off x="4428" y="2884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01" name="Oval 257"/>
            <p:cNvSpPr>
              <a:spLocks noChangeArrowheads="1"/>
            </p:cNvSpPr>
            <p:nvPr/>
          </p:nvSpPr>
          <p:spPr bwMode="auto">
            <a:xfrm>
              <a:off x="974" y="121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383" name="Oval 439"/>
            <p:cNvSpPr>
              <a:spLocks noChangeArrowheads="1"/>
            </p:cNvSpPr>
            <p:nvPr/>
          </p:nvSpPr>
          <p:spPr bwMode="auto">
            <a:xfrm>
              <a:off x="4744" y="370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25" name="Oval 281"/>
            <p:cNvSpPr>
              <a:spLocks noChangeArrowheads="1"/>
            </p:cNvSpPr>
            <p:nvPr/>
          </p:nvSpPr>
          <p:spPr bwMode="auto">
            <a:xfrm>
              <a:off x="4842" y="406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32" name="Oval 288"/>
            <p:cNvSpPr>
              <a:spLocks noChangeArrowheads="1"/>
            </p:cNvSpPr>
            <p:nvPr/>
          </p:nvSpPr>
          <p:spPr bwMode="auto">
            <a:xfrm>
              <a:off x="3770" y="347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24" name="Oval 280"/>
            <p:cNvSpPr>
              <a:spLocks noChangeArrowheads="1"/>
            </p:cNvSpPr>
            <p:nvPr/>
          </p:nvSpPr>
          <p:spPr bwMode="auto">
            <a:xfrm>
              <a:off x="3274" y="396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30" name="Oval 286"/>
            <p:cNvSpPr>
              <a:spLocks noChangeArrowheads="1"/>
            </p:cNvSpPr>
            <p:nvPr/>
          </p:nvSpPr>
          <p:spPr bwMode="auto">
            <a:xfrm>
              <a:off x="3986" y="378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20" name="Oval 276"/>
            <p:cNvSpPr>
              <a:spLocks noChangeArrowheads="1"/>
            </p:cNvSpPr>
            <p:nvPr/>
          </p:nvSpPr>
          <p:spPr bwMode="auto">
            <a:xfrm>
              <a:off x="3295" y="296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29" name="Oval 285"/>
            <p:cNvSpPr>
              <a:spLocks noChangeArrowheads="1"/>
            </p:cNvSpPr>
            <p:nvPr/>
          </p:nvSpPr>
          <p:spPr bwMode="auto">
            <a:xfrm>
              <a:off x="3480" y="301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198" name="Oval 254"/>
            <p:cNvSpPr>
              <a:spLocks noChangeArrowheads="1"/>
            </p:cNvSpPr>
            <p:nvPr/>
          </p:nvSpPr>
          <p:spPr bwMode="auto">
            <a:xfrm>
              <a:off x="2551" y="250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199" name="Oval 255"/>
            <p:cNvSpPr>
              <a:spLocks noChangeArrowheads="1"/>
            </p:cNvSpPr>
            <p:nvPr/>
          </p:nvSpPr>
          <p:spPr bwMode="auto">
            <a:xfrm>
              <a:off x="1862" y="343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00" name="Oval 256"/>
            <p:cNvSpPr>
              <a:spLocks noChangeArrowheads="1"/>
            </p:cNvSpPr>
            <p:nvPr/>
          </p:nvSpPr>
          <p:spPr bwMode="auto">
            <a:xfrm>
              <a:off x="1478" y="372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26" name="Oval 282"/>
            <p:cNvSpPr>
              <a:spLocks noChangeArrowheads="1"/>
            </p:cNvSpPr>
            <p:nvPr/>
          </p:nvSpPr>
          <p:spPr bwMode="auto">
            <a:xfrm>
              <a:off x="3227" y="334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27" name="Oval 283"/>
            <p:cNvSpPr>
              <a:spLocks noChangeArrowheads="1"/>
            </p:cNvSpPr>
            <p:nvPr/>
          </p:nvSpPr>
          <p:spPr bwMode="auto">
            <a:xfrm>
              <a:off x="2820" y="295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21" name="Oval 277"/>
            <p:cNvSpPr>
              <a:spLocks noChangeArrowheads="1"/>
            </p:cNvSpPr>
            <p:nvPr/>
          </p:nvSpPr>
          <p:spPr bwMode="auto">
            <a:xfrm>
              <a:off x="2695" y="2591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22" name="Oval 278"/>
            <p:cNvSpPr>
              <a:spLocks noChangeArrowheads="1"/>
            </p:cNvSpPr>
            <p:nvPr/>
          </p:nvSpPr>
          <p:spPr bwMode="auto">
            <a:xfrm>
              <a:off x="2605" y="237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23" name="Oval 279"/>
            <p:cNvSpPr>
              <a:spLocks noChangeArrowheads="1"/>
            </p:cNvSpPr>
            <p:nvPr/>
          </p:nvSpPr>
          <p:spPr bwMode="auto">
            <a:xfrm>
              <a:off x="2923" y="251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19" name="Oval 275"/>
            <p:cNvSpPr>
              <a:spLocks noChangeArrowheads="1"/>
            </p:cNvSpPr>
            <p:nvPr/>
          </p:nvSpPr>
          <p:spPr bwMode="auto">
            <a:xfrm>
              <a:off x="3200" y="281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17" name="Oval 273"/>
            <p:cNvSpPr>
              <a:spLocks noChangeArrowheads="1"/>
            </p:cNvSpPr>
            <p:nvPr/>
          </p:nvSpPr>
          <p:spPr bwMode="auto">
            <a:xfrm>
              <a:off x="3673" y="290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31" name="Oval 287"/>
            <p:cNvSpPr>
              <a:spLocks noChangeArrowheads="1"/>
            </p:cNvSpPr>
            <p:nvPr/>
          </p:nvSpPr>
          <p:spPr bwMode="auto">
            <a:xfrm>
              <a:off x="3902" y="339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14" name="Oval 270"/>
            <p:cNvSpPr>
              <a:spLocks noChangeArrowheads="1"/>
            </p:cNvSpPr>
            <p:nvPr/>
          </p:nvSpPr>
          <p:spPr bwMode="auto">
            <a:xfrm>
              <a:off x="3793" y="326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13" name="Oval 269"/>
            <p:cNvSpPr>
              <a:spLocks noChangeArrowheads="1"/>
            </p:cNvSpPr>
            <p:nvPr/>
          </p:nvSpPr>
          <p:spPr bwMode="auto">
            <a:xfrm>
              <a:off x="4153" y="332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11" name="Oval 267"/>
            <p:cNvSpPr>
              <a:spLocks noChangeArrowheads="1"/>
            </p:cNvSpPr>
            <p:nvPr/>
          </p:nvSpPr>
          <p:spPr bwMode="auto">
            <a:xfrm>
              <a:off x="4645" y="275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12" name="Oval 268"/>
            <p:cNvSpPr>
              <a:spLocks noChangeArrowheads="1"/>
            </p:cNvSpPr>
            <p:nvPr/>
          </p:nvSpPr>
          <p:spPr bwMode="auto">
            <a:xfrm>
              <a:off x="4207" y="3011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02" name="Oval 258"/>
            <p:cNvSpPr>
              <a:spLocks noChangeArrowheads="1"/>
            </p:cNvSpPr>
            <p:nvPr/>
          </p:nvSpPr>
          <p:spPr bwMode="auto">
            <a:xfrm>
              <a:off x="2924" y="2094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04" name="Oval 260"/>
            <p:cNvSpPr>
              <a:spLocks noChangeArrowheads="1"/>
            </p:cNvSpPr>
            <p:nvPr/>
          </p:nvSpPr>
          <p:spPr bwMode="auto">
            <a:xfrm>
              <a:off x="3326" y="157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28" name="Oval 284"/>
            <p:cNvSpPr>
              <a:spLocks noChangeArrowheads="1"/>
            </p:cNvSpPr>
            <p:nvPr/>
          </p:nvSpPr>
          <p:spPr bwMode="auto">
            <a:xfrm>
              <a:off x="3564" y="319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03" name="Oval 259"/>
            <p:cNvSpPr>
              <a:spLocks noChangeArrowheads="1"/>
            </p:cNvSpPr>
            <p:nvPr/>
          </p:nvSpPr>
          <p:spPr bwMode="auto">
            <a:xfrm>
              <a:off x="3008" y="139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05" name="Oval 261"/>
            <p:cNvSpPr>
              <a:spLocks noChangeArrowheads="1"/>
            </p:cNvSpPr>
            <p:nvPr/>
          </p:nvSpPr>
          <p:spPr bwMode="auto">
            <a:xfrm>
              <a:off x="3884" y="148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07" name="Oval 263"/>
            <p:cNvSpPr>
              <a:spLocks noChangeArrowheads="1"/>
            </p:cNvSpPr>
            <p:nvPr/>
          </p:nvSpPr>
          <p:spPr bwMode="auto">
            <a:xfrm>
              <a:off x="3980" y="172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08" name="Oval 264"/>
            <p:cNvSpPr>
              <a:spLocks noChangeArrowheads="1"/>
            </p:cNvSpPr>
            <p:nvPr/>
          </p:nvSpPr>
          <p:spPr bwMode="auto">
            <a:xfrm>
              <a:off x="3913" y="192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09" name="Oval 265"/>
            <p:cNvSpPr>
              <a:spLocks noChangeArrowheads="1"/>
            </p:cNvSpPr>
            <p:nvPr/>
          </p:nvSpPr>
          <p:spPr bwMode="auto">
            <a:xfrm>
              <a:off x="3967" y="210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10" name="Oval 266"/>
            <p:cNvSpPr>
              <a:spLocks noChangeArrowheads="1"/>
            </p:cNvSpPr>
            <p:nvPr/>
          </p:nvSpPr>
          <p:spPr bwMode="auto">
            <a:xfrm>
              <a:off x="4267" y="230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15" name="Oval 271"/>
            <p:cNvSpPr>
              <a:spLocks noChangeArrowheads="1"/>
            </p:cNvSpPr>
            <p:nvPr/>
          </p:nvSpPr>
          <p:spPr bwMode="auto">
            <a:xfrm>
              <a:off x="3625" y="2411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16" name="Oval 272"/>
            <p:cNvSpPr>
              <a:spLocks noChangeArrowheads="1"/>
            </p:cNvSpPr>
            <p:nvPr/>
          </p:nvSpPr>
          <p:spPr bwMode="auto">
            <a:xfrm>
              <a:off x="3661" y="272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18" name="Oval 274"/>
            <p:cNvSpPr>
              <a:spLocks noChangeArrowheads="1"/>
            </p:cNvSpPr>
            <p:nvPr/>
          </p:nvSpPr>
          <p:spPr bwMode="auto">
            <a:xfrm>
              <a:off x="3325" y="263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195" name="Oval 251"/>
            <p:cNvSpPr>
              <a:spLocks noChangeArrowheads="1"/>
            </p:cNvSpPr>
            <p:nvPr/>
          </p:nvSpPr>
          <p:spPr bwMode="auto">
            <a:xfrm>
              <a:off x="1558" y="2354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196" name="Oval 252"/>
            <p:cNvSpPr>
              <a:spLocks noChangeArrowheads="1"/>
            </p:cNvSpPr>
            <p:nvPr/>
          </p:nvSpPr>
          <p:spPr bwMode="auto">
            <a:xfrm>
              <a:off x="2085" y="233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197" name="Oval 253"/>
            <p:cNvSpPr>
              <a:spLocks noChangeArrowheads="1"/>
            </p:cNvSpPr>
            <p:nvPr/>
          </p:nvSpPr>
          <p:spPr bwMode="auto">
            <a:xfrm>
              <a:off x="2409" y="296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9206" name="Oval 262"/>
            <p:cNvSpPr>
              <a:spLocks noChangeArrowheads="1"/>
            </p:cNvSpPr>
            <p:nvPr/>
          </p:nvSpPr>
          <p:spPr bwMode="auto">
            <a:xfrm>
              <a:off x="4562" y="130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2321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/>
          <p:cNvSpPr/>
          <p:nvPr/>
        </p:nvSpPr>
        <p:spPr bwMode="auto">
          <a:xfrm>
            <a:off x="6642230" y="5904275"/>
            <a:ext cx="2501770" cy="953725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81142" name="Picture 118" descr="Europe-map-shotened-experiment"/>
          <p:cNvPicPr>
            <a:picLocks noChangeAspect="1" noChangeArrowheads="1"/>
          </p:cNvPicPr>
          <p:nvPr/>
        </p:nvPicPr>
        <p:blipFill>
          <a:blip r:embed="rId2" cstate="print">
            <a:lum bright="40000" contrast="-60000"/>
          </a:blip>
          <a:srcRect/>
          <a:stretch>
            <a:fillRect/>
          </a:stretch>
        </p:blipFill>
        <p:spPr bwMode="auto">
          <a:xfrm>
            <a:off x="1255713" y="1163638"/>
            <a:ext cx="6600825" cy="5419725"/>
          </a:xfrm>
          <a:prstGeom prst="rect">
            <a:avLst/>
          </a:prstGeom>
          <a:noFill/>
        </p:spPr>
      </p:pic>
      <p:sp>
        <p:nvSpPr>
          <p:cNvPr id="12810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Constructing the dual graph</a:t>
            </a:r>
          </a:p>
        </p:txBody>
      </p:sp>
      <p:grpSp>
        <p:nvGrpSpPr>
          <p:cNvPr id="2" name="Group 117"/>
          <p:cNvGrpSpPr>
            <a:grpSpLocks/>
          </p:cNvGrpSpPr>
          <p:nvPr/>
        </p:nvGrpSpPr>
        <p:grpSpPr bwMode="auto">
          <a:xfrm>
            <a:off x="1546225" y="1933575"/>
            <a:ext cx="6248400" cy="4629150"/>
            <a:chOff x="974" y="1218"/>
            <a:chExt cx="3936" cy="2916"/>
          </a:xfrm>
        </p:grpSpPr>
        <p:sp>
          <p:nvSpPr>
            <p:cNvPr id="1281028" name="Line 4"/>
            <p:cNvSpPr>
              <a:spLocks noChangeShapeType="1"/>
            </p:cNvSpPr>
            <p:nvPr/>
          </p:nvSpPr>
          <p:spPr bwMode="auto">
            <a:xfrm flipH="1">
              <a:off x="2578" y="2418"/>
              <a:ext cx="55" cy="1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29" name="Line 5"/>
            <p:cNvSpPr>
              <a:spLocks noChangeShapeType="1"/>
            </p:cNvSpPr>
            <p:nvPr/>
          </p:nvSpPr>
          <p:spPr bwMode="auto">
            <a:xfrm flipV="1">
              <a:off x="2460" y="2992"/>
              <a:ext cx="384" cy="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30" name="Line 6"/>
            <p:cNvSpPr>
              <a:spLocks noChangeShapeType="1"/>
            </p:cNvSpPr>
            <p:nvPr/>
          </p:nvSpPr>
          <p:spPr bwMode="auto">
            <a:xfrm>
              <a:off x="2448" y="3028"/>
              <a:ext cx="790" cy="3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31" name="Line 7"/>
            <p:cNvSpPr>
              <a:spLocks noChangeShapeType="1"/>
            </p:cNvSpPr>
            <p:nvPr/>
          </p:nvSpPr>
          <p:spPr bwMode="auto">
            <a:xfrm flipV="1">
              <a:off x="1895" y="3010"/>
              <a:ext cx="523" cy="4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32" name="Line 8"/>
            <p:cNvSpPr>
              <a:spLocks noChangeShapeType="1"/>
            </p:cNvSpPr>
            <p:nvPr/>
          </p:nvSpPr>
          <p:spPr bwMode="auto">
            <a:xfrm flipH="1">
              <a:off x="1532" y="3480"/>
              <a:ext cx="353" cy="26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33" name="Line 9"/>
            <p:cNvSpPr>
              <a:spLocks noChangeShapeType="1"/>
            </p:cNvSpPr>
            <p:nvPr/>
          </p:nvSpPr>
          <p:spPr bwMode="auto">
            <a:xfrm flipV="1">
              <a:off x="2874" y="2844"/>
              <a:ext cx="348" cy="1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34" name="Line 10"/>
            <p:cNvSpPr>
              <a:spLocks noChangeShapeType="1"/>
            </p:cNvSpPr>
            <p:nvPr/>
          </p:nvSpPr>
          <p:spPr bwMode="auto">
            <a:xfrm>
              <a:off x="2874" y="2998"/>
              <a:ext cx="388" cy="3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35" name="Line 11"/>
            <p:cNvSpPr>
              <a:spLocks noChangeShapeType="1"/>
            </p:cNvSpPr>
            <p:nvPr/>
          </p:nvSpPr>
          <p:spPr bwMode="auto">
            <a:xfrm>
              <a:off x="3224" y="2846"/>
              <a:ext cx="106" cy="1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36" name="Line 12"/>
            <p:cNvSpPr>
              <a:spLocks noChangeShapeType="1"/>
            </p:cNvSpPr>
            <p:nvPr/>
          </p:nvSpPr>
          <p:spPr bwMode="auto">
            <a:xfrm>
              <a:off x="3225" y="2862"/>
              <a:ext cx="29" cy="5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37" name="Line 13"/>
            <p:cNvSpPr>
              <a:spLocks noChangeShapeType="1"/>
            </p:cNvSpPr>
            <p:nvPr/>
          </p:nvSpPr>
          <p:spPr bwMode="auto">
            <a:xfrm>
              <a:off x="2597" y="2548"/>
              <a:ext cx="135" cy="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38" name="Line 14"/>
            <p:cNvSpPr>
              <a:spLocks noChangeShapeType="1"/>
            </p:cNvSpPr>
            <p:nvPr/>
          </p:nvSpPr>
          <p:spPr bwMode="auto">
            <a:xfrm flipH="1">
              <a:off x="2713" y="2562"/>
              <a:ext cx="231" cy="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39" name="Line 15"/>
            <p:cNvSpPr>
              <a:spLocks noChangeShapeType="1"/>
            </p:cNvSpPr>
            <p:nvPr/>
          </p:nvSpPr>
          <p:spPr bwMode="auto">
            <a:xfrm flipH="1">
              <a:off x="2443" y="2630"/>
              <a:ext cx="272" cy="3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40" name="Line 16"/>
            <p:cNvSpPr>
              <a:spLocks noChangeShapeType="1"/>
            </p:cNvSpPr>
            <p:nvPr/>
          </p:nvSpPr>
          <p:spPr bwMode="auto">
            <a:xfrm flipV="1">
              <a:off x="2854" y="2577"/>
              <a:ext cx="110" cy="3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41" name="Line 17"/>
            <p:cNvSpPr>
              <a:spLocks noChangeShapeType="1"/>
            </p:cNvSpPr>
            <p:nvPr/>
          </p:nvSpPr>
          <p:spPr bwMode="auto">
            <a:xfrm flipH="1" flipV="1">
              <a:off x="2969" y="2547"/>
              <a:ext cx="381" cy="1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42" name="Line 18"/>
            <p:cNvSpPr>
              <a:spLocks noChangeShapeType="1"/>
            </p:cNvSpPr>
            <p:nvPr/>
          </p:nvSpPr>
          <p:spPr bwMode="auto">
            <a:xfrm>
              <a:off x="2949" y="2152"/>
              <a:ext cx="0" cy="3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43" name="Line 19"/>
            <p:cNvSpPr>
              <a:spLocks noChangeShapeType="1"/>
            </p:cNvSpPr>
            <p:nvPr/>
          </p:nvSpPr>
          <p:spPr bwMode="auto">
            <a:xfrm flipV="1">
              <a:off x="3395" y="2452"/>
              <a:ext cx="240" cy="2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44" name="Line 20"/>
            <p:cNvSpPr>
              <a:spLocks noChangeShapeType="1"/>
            </p:cNvSpPr>
            <p:nvPr/>
          </p:nvSpPr>
          <p:spPr bwMode="auto">
            <a:xfrm flipH="1" flipV="1">
              <a:off x="3655" y="2477"/>
              <a:ext cx="61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45" name="Line 21"/>
            <p:cNvSpPr>
              <a:spLocks noChangeShapeType="1"/>
            </p:cNvSpPr>
            <p:nvPr/>
          </p:nvSpPr>
          <p:spPr bwMode="auto">
            <a:xfrm>
              <a:off x="3395" y="2688"/>
              <a:ext cx="280" cy="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46" name="Line 22"/>
            <p:cNvSpPr>
              <a:spLocks noChangeShapeType="1"/>
            </p:cNvSpPr>
            <p:nvPr/>
          </p:nvSpPr>
          <p:spPr bwMode="auto">
            <a:xfrm flipV="1">
              <a:off x="3700" y="2783"/>
              <a:ext cx="5" cy="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47" name="Line 23"/>
            <p:cNvSpPr>
              <a:spLocks noChangeShapeType="1"/>
            </p:cNvSpPr>
            <p:nvPr/>
          </p:nvSpPr>
          <p:spPr bwMode="auto">
            <a:xfrm>
              <a:off x="3245" y="2864"/>
              <a:ext cx="430" cy="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48" name="Line 24"/>
            <p:cNvSpPr>
              <a:spLocks noChangeShapeType="1"/>
            </p:cNvSpPr>
            <p:nvPr/>
          </p:nvSpPr>
          <p:spPr bwMode="auto">
            <a:xfrm flipV="1">
              <a:off x="3236" y="2783"/>
              <a:ext cx="439" cy="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49" name="Line 25"/>
            <p:cNvSpPr>
              <a:spLocks noChangeShapeType="1"/>
            </p:cNvSpPr>
            <p:nvPr/>
          </p:nvSpPr>
          <p:spPr bwMode="auto">
            <a:xfrm flipH="1">
              <a:off x="3239" y="2698"/>
              <a:ext cx="111" cy="1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50" name="Line 26"/>
            <p:cNvSpPr>
              <a:spLocks noChangeShapeType="1"/>
            </p:cNvSpPr>
            <p:nvPr/>
          </p:nvSpPr>
          <p:spPr bwMode="auto">
            <a:xfrm>
              <a:off x="2964" y="2572"/>
              <a:ext cx="259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51" name="Line 27"/>
            <p:cNvSpPr>
              <a:spLocks noChangeShapeType="1"/>
            </p:cNvSpPr>
            <p:nvPr/>
          </p:nvSpPr>
          <p:spPr bwMode="auto">
            <a:xfrm flipH="1">
              <a:off x="2458" y="2582"/>
              <a:ext cx="491" cy="4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52" name="Line 28"/>
            <p:cNvSpPr>
              <a:spLocks noChangeShapeType="1"/>
            </p:cNvSpPr>
            <p:nvPr/>
          </p:nvSpPr>
          <p:spPr bwMode="auto">
            <a:xfrm>
              <a:off x="3524" y="3049"/>
              <a:ext cx="56" cy="1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53" name="Line 29"/>
            <p:cNvSpPr>
              <a:spLocks noChangeShapeType="1"/>
            </p:cNvSpPr>
            <p:nvPr/>
          </p:nvSpPr>
          <p:spPr bwMode="auto">
            <a:xfrm>
              <a:off x="3349" y="3016"/>
              <a:ext cx="151" cy="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54" name="Line 30"/>
            <p:cNvSpPr>
              <a:spLocks noChangeShapeType="1"/>
            </p:cNvSpPr>
            <p:nvPr/>
          </p:nvSpPr>
          <p:spPr bwMode="auto">
            <a:xfrm flipH="1">
              <a:off x="3333" y="2948"/>
              <a:ext cx="342" cy="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55" name="Line 31"/>
            <p:cNvSpPr>
              <a:spLocks noChangeShapeType="1"/>
            </p:cNvSpPr>
            <p:nvPr/>
          </p:nvSpPr>
          <p:spPr bwMode="auto">
            <a:xfrm>
              <a:off x="3711" y="2968"/>
              <a:ext cx="105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56" name="Line 32"/>
            <p:cNvSpPr>
              <a:spLocks noChangeShapeType="1"/>
            </p:cNvSpPr>
            <p:nvPr/>
          </p:nvSpPr>
          <p:spPr bwMode="auto">
            <a:xfrm flipH="1" flipV="1">
              <a:off x="3523" y="3049"/>
              <a:ext cx="278" cy="2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57" name="Line 33"/>
            <p:cNvSpPr>
              <a:spLocks noChangeShapeType="1"/>
            </p:cNvSpPr>
            <p:nvPr/>
          </p:nvSpPr>
          <p:spPr bwMode="auto">
            <a:xfrm>
              <a:off x="3605" y="3254"/>
              <a:ext cx="196" cy="2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58" name="Line 34"/>
            <p:cNvSpPr>
              <a:spLocks noChangeShapeType="1"/>
            </p:cNvSpPr>
            <p:nvPr/>
          </p:nvSpPr>
          <p:spPr bwMode="auto">
            <a:xfrm>
              <a:off x="3846" y="3314"/>
              <a:ext cx="70" cy="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59" name="Line 35"/>
            <p:cNvSpPr>
              <a:spLocks noChangeShapeType="1"/>
            </p:cNvSpPr>
            <p:nvPr/>
          </p:nvSpPr>
          <p:spPr bwMode="auto">
            <a:xfrm flipH="1">
              <a:off x="3806" y="3324"/>
              <a:ext cx="20" cy="1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60" name="Freeform 36"/>
            <p:cNvSpPr>
              <a:spLocks/>
            </p:cNvSpPr>
            <p:nvPr/>
          </p:nvSpPr>
          <p:spPr bwMode="auto">
            <a:xfrm>
              <a:off x="3818" y="3533"/>
              <a:ext cx="184" cy="28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6" y="267"/>
                </a:cxn>
              </a:cxnLst>
              <a:rect l="0" t="0" r="r" b="b"/>
              <a:pathLst>
                <a:path w="196" h="267">
                  <a:moveTo>
                    <a:pt x="0" y="0"/>
                  </a:moveTo>
                  <a:lnTo>
                    <a:pt x="196" y="267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61" name="Freeform 37"/>
            <p:cNvSpPr>
              <a:spLocks/>
            </p:cNvSpPr>
            <p:nvPr/>
          </p:nvSpPr>
          <p:spPr bwMode="auto">
            <a:xfrm>
              <a:off x="3939" y="3435"/>
              <a:ext cx="81" cy="3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9" y="349"/>
                </a:cxn>
              </a:cxnLst>
              <a:rect l="0" t="0" r="r" b="b"/>
              <a:pathLst>
                <a:path w="69" h="349">
                  <a:moveTo>
                    <a:pt x="0" y="0"/>
                  </a:moveTo>
                  <a:lnTo>
                    <a:pt x="69" y="349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62" name="Line 38"/>
            <p:cNvSpPr>
              <a:spLocks noChangeShapeType="1"/>
            </p:cNvSpPr>
            <p:nvPr/>
          </p:nvSpPr>
          <p:spPr bwMode="auto">
            <a:xfrm flipV="1">
              <a:off x="3956" y="3364"/>
              <a:ext cx="225" cy="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63" name="Freeform 39"/>
            <p:cNvSpPr>
              <a:spLocks/>
            </p:cNvSpPr>
            <p:nvPr/>
          </p:nvSpPr>
          <p:spPr bwMode="auto">
            <a:xfrm>
              <a:off x="4026" y="3374"/>
              <a:ext cx="166" cy="448"/>
            </a:xfrm>
            <a:custGeom>
              <a:avLst/>
              <a:gdLst/>
              <a:ahLst/>
              <a:cxnLst>
                <a:cxn ang="0">
                  <a:pos x="166" y="0"/>
                </a:cxn>
                <a:cxn ang="0">
                  <a:pos x="0" y="448"/>
                </a:cxn>
              </a:cxnLst>
              <a:rect l="0" t="0" r="r" b="b"/>
              <a:pathLst>
                <a:path w="166" h="448">
                  <a:moveTo>
                    <a:pt x="166" y="0"/>
                  </a:moveTo>
                  <a:lnTo>
                    <a:pt x="0" y="448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64" name="Line 40"/>
            <p:cNvSpPr>
              <a:spLocks noChangeShapeType="1"/>
            </p:cNvSpPr>
            <p:nvPr/>
          </p:nvSpPr>
          <p:spPr bwMode="auto">
            <a:xfrm>
              <a:off x="2664" y="2417"/>
              <a:ext cx="260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65" name="Line 41"/>
            <p:cNvSpPr>
              <a:spLocks noChangeShapeType="1"/>
            </p:cNvSpPr>
            <p:nvPr/>
          </p:nvSpPr>
          <p:spPr bwMode="auto">
            <a:xfrm>
              <a:off x="4011" y="2152"/>
              <a:ext cx="260" cy="1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66" name="Line 42"/>
            <p:cNvSpPr>
              <a:spLocks noChangeShapeType="1"/>
            </p:cNvSpPr>
            <p:nvPr/>
          </p:nvSpPr>
          <p:spPr bwMode="auto">
            <a:xfrm flipH="1">
              <a:off x="3685" y="2162"/>
              <a:ext cx="306" cy="2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67" name="Line 43"/>
            <p:cNvSpPr>
              <a:spLocks noChangeShapeType="1"/>
            </p:cNvSpPr>
            <p:nvPr/>
          </p:nvSpPr>
          <p:spPr bwMode="auto">
            <a:xfrm>
              <a:off x="3685" y="2457"/>
              <a:ext cx="982" cy="3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68" name="Line 44"/>
            <p:cNvSpPr>
              <a:spLocks noChangeShapeType="1"/>
            </p:cNvSpPr>
            <p:nvPr/>
          </p:nvSpPr>
          <p:spPr bwMode="auto">
            <a:xfrm>
              <a:off x="4322" y="2357"/>
              <a:ext cx="340" cy="4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69" name="Line 45"/>
            <p:cNvSpPr>
              <a:spLocks noChangeShapeType="1"/>
            </p:cNvSpPr>
            <p:nvPr/>
          </p:nvSpPr>
          <p:spPr bwMode="auto">
            <a:xfrm flipH="1">
              <a:off x="3660" y="2342"/>
              <a:ext cx="621" cy="1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70" name="Line 46"/>
            <p:cNvSpPr>
              <a:spLocks noChangeShapeType="1"/>
            </p:cNvSpPr>
            <p:nvPr/>
          </p:nvSpPr>
          <p:spPr bwMode="auto">
            <a:xfrm flipV="1">
              <a:off x="4196" y="3078"/>
              <a:ext cx="55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71" name="Line 47"/>
            <p:cNvSpPr>
              <a:spLocks noChangeShapeType="1"/>
            </p:cNvSpPr>
            <p:nvPr/>
          </p:nvSpPr>
          <p:spPr bwMode="auto">
            <a:xfrm flipV="1">
              <a:off x="4261" y="2927"/>
              <a:ext cx="192" cy="1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72" name="Freeform 48"/>
            <p:cNvSpPr>
              <a:spLocks/>
            </p:cNvSpPr>
            <p:nvPr/>
          </p:nvSpPr>
          <p:spPr bwMode="auto">
            <a:xfrm>
              <a:off x="4468" y="2803"/>
              <a:ext cx="184" cy="109"/>
            </a:xfrm>
            <a:custGeom>
              <a:avLst/>
              <a:gdLst/>
              <a:ahLst/>
              <a:cxnLst>
                <a:cxn ang="0">
                  <a:pos x="0" y="109"/>
                </a:cxn>
                <a:cxn ang="0">
                  <a:pos x="184" y="0"/>
                </a:cxn>
              </a:cxnLst>
              <a:rect l="0" t="0" r="r" b="b"/>
              <a:pathLst>
                <a:path w="184" h="109">
                  <a:moveTo>
                    <a:pt x="0" y="109"/>
                  </a:moveTo>
                  <a:lnTo>
                    <a:pt x="184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73" name="Line 49"/>
            <p:cNvSpPr>
              <a:spLocks noChangeShapeType="1"/>
            </p:cNvSpPr>
            <p:nvPr/>
          </p:nvSpPr>
          <p:spPr bwMode="auto">
            <a:xfrm>
              <a:off x="3731" y="2953"/>
              <a:ext cx="485" cy="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74" name="Line 50"/>
            <p:cNvSpPr>
              <a:spLocks noChangeShapeType="1"/>
            </p:cNvSpPr>
            <p:nvPr/>
          </p:nvSpPr>
          <p:spPr bwMode="auto">
            <a:xfrm flipV="1">
              <a:off x="3871" y="3058"/>
              <a:ext cx="340" cy="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75" name="Line 51"/>
            <p:cNvSpPr>
              <a:spLocks noChangeShapeType="1"/>
            </p:cNvSpPr>
            <p:nvPr/>
          </p:nvSpPr>
          <p:spPr bwMode="auto">
            <a:xfrm>
              <a:off x="3851" y="3314"/>
              <a:ext cx="320" cy="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76" name="Line 52"/>
            <p:cNvSpPr>
              <a:spLocks noChangeShapeType="1"/>
            </p:cNvSpPr>
            <p:nvPr/>
          </p:nvSpPr>
          <p:spPr bwMode="auto">
            <a:xfrm flipH="1" flipV="1">
              <a:off x="3948" y="1954"/>
              <a:ext cx="73" cy="1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77" name="Line 53"/>
            <p:cNvSpPr>
              <a:spLocks noChangeShapeType="1"/>
            </p:cNvSpPr>
            <p:nvPr/>
          </p:nvSpPr>
          <p:spPr bwMode="auto">
            <a:xfrm flipV="1">
              <a:off x="3953" y="1749"/>
              <a:ext cx="56" cy="1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78" name="Line 54"/>
            <p:cNvSpPr>
              <a:spLocks noChangeShapeType="1"/>
            </p:cNvSpPr>
            <p:nvPr/>
          </p:nvSpPr>
          <p:spPr bwMode="auto">
            <a:xfrm flipV="1">
              <a:off x="4018" y="1344"/>
              <a:ext cx="581" cy="38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79" name="Line 55"/>
            <p:cNvSpPr>
              <a:spLocks noChangeShapeType="1"/>
            </p:cNvSpPr>
            <p:nvPr/>
          </p:nvSpPr>
          <p:spPr bwMode="auto">
            <a:xfrm flipH="1">
              <a:off x="3924" y="1349"/>
              <a:ext cx="643" cy="17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80" name="Line 56"/>
            <p:cNvSpPr>
              <a:spLocks noChangeShapeType="1"/>
            </p:cNvSpPr>
            <p:nvPr/>
          </p:nvSpPr>
          <p:spPr bwMode="auto">
            <a:xfrm flipH="1">
              <a:off x="3351" y="1529"/>
              <a:ext cx="563" cy="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81" name="Line 57"/>
            <p:cNvSpPr>
              <a:spLocks noChangeShapeType="1"/>
            </p:cNvSpPr>
            <p:nvPr/>
          </p:nvSpPr>
          <p:spPr bwMode="auto">
            <a:xfrm flipH="1" flipV="1">
              <a:off x="3055" y="1451"/>
              <a:ext cx="304" cy="1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82" name="Freeform 58"/>
            <p:cNvSpPr>
              <a:spLocks/>
            </p:cNvSpPr>
            <p:nvPr/>
          </p:nvSpPr>
          <p:spPr bwMode="auto">
            <a:xfrm>
              <a:off x="4266" y="2798"/>
              <a:ext cx="416" cy="233"/>
            </a:xfrm>
            <a:custGeom>
              <a:avLst/>
              <a:gdLst/>
              <a:ahLst/>
              <a:cxnLst>
                <a:cxn ang="0">
                  <a:pos x="0" y="233"/>
                </a:cxn>
                <a:cxn ang="0">
                  <a:pos x="134" y="66"/>
                </a:cxn>
                <a:cxn ang="0">
                  <a:pos x="416" y="0"/>
                </a:cxn>
              </a:cxnLst>
              <a:rect l="0" t="0" r="r" b="b"/>
              <a:pathLst>
                <a:path w="416" h="233">
                  <a:moveTo>
                    <a:pt x="0" y="233"/>
                  </a:moveTo>
                  <a:cubicBezTo>
                    <a:pt x="22" y="205"/>
                    <a:pt x="65" y="105"/>
                    <a:pt x="134" y="66"/>
                  </a:cubicBezTo>
                  <a:cubicBezTo>
                    <a:pt x="203" y="27"/>
                    <a:pt x="357" y="14"/>
                    <a:pt x="416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83" name="Line 59"/>
            <p:cNvSpPr>
              <a:spLocks noChangeShapeType="1"/>
            </p:cNvSpPr>
            <p:nvPr/>
          </p:nvSpPr>
          <p:spPr bwMode="auto">
            <a:xfrm flipH="1">
              <a:off x="3721" y="2788"/>
              <a:ext cx="931" cy="1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84" name="Line 60"/>
            <p:cNvSpPr>
              <a:spLocks noChangeShapeType="1"/>
            </p:cNvSpPr>
            <p:nvPr/>
          </p:nvSpPr>
          <p:spPr bwMode="auto">
            <a:xfrm flipH="1" flipV="1">
              <a:off x="3716" y="2763"/>
              <a:ext cx="941" cy="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85" name="Line 61"/>
            <p:cNvSpPr>
              <a:spLocks noChangeShapeType="1"/>
            </p:cNvSpPr>
            <p:nvPr/>
          </p:nvSpPr>
          <p:spPr bwMode="auto">
            <a:xfrm flipH="1">
              <a:off x="2979" y="2422"/>
              <a:ext cx="676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86" name="Line 62"/>
            <p:cNvSpPr>
              <a:spLocks noChangeShapeType="1"/>
            </p:cNvSpPr>
            <p:nvPr/>
          </p:nvSpPr>
          <p:spPr bwMode="auto">
            <a:xfrm flipV="1">
              <a:off x="3511" y="2953"/>
              <a:ext cx="184" cy="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87" name="Line 63"/>
            <p:cNvSpPr>
              <a:spLocks noChangeShapeType="1"/>
            </p:cNvSpPr>
            <p:nvPr/>
          </p:nvSpPr>
          <p:spPr bwMode="auto">
            <a:xfrm>
              <a:off x="3610" y="3239"/>
              <a:ext cx="186" cy="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88" name="Line 64"/>
            <p:cNvSpPr>
              <a:spLocks noChangeShapeType="1"/>
            </p:cNvSpPr>
            <p:nvPr/>
          </p:nvSpPr>
          <p:spPr bwMode="auto">
            <a:xfrm flipV="1">
              <a:off x="2598" y="2532"/>
              <a:ext cx="326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89" name="Line 65"/>
            <p:cNvSpPr>
              <a:spLocks noChangeShapeType="1"/>
            </p:cNvSpPr>
            <p:nvPr/>
          </p:nvSpPr>
          <p:spPr bwMode="auto">
            <a:xfrm flipH="1">
              <a:off x="2443" y="2553"/>
              <a:ext cx="142" cy="4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90" name="Freeform 66"/>
            <p:cNvSpPr>
              <a:spLocks/>
            </p:cNvSpPr>
            <p:nvPr/>
          </p:nvSpPr>
          <p:spPr bwMode="auto">
            <a:xfrm>
              <a:off x="4247" y="2813"/>
              <a:ext cx="411" cy="245"/>
            </a:xfrm>
            <a:custGeom>
              <a:avLst/>
              <a:gdLst/>
              <a:ahLst/>
              <a:cxnLst>
                <a:cxn ang="0">
                  <a:pos x="411" y="0"/>
                </a:cxn>
                <a:cxn ang="0">
                  <a:pos x="285" y="205"/>
                </a:cxn>
                <a:cxn ang="0">
                  <a:pos x="0" y="240"/>
                </a:cxn>
              </a:cxnLst>
              <a:rect l="0" t="0" r="r" b="b"/>
              <a:pathLst>
                <a:path w="411" h="245">
                  <a:moveTo>
                    <a:pt x="411" y="0"/>
                  </a:moveTo>
                  <a:cubicBezTo>
                    <a:pt x="390" y="34"/>
                    <a:pt x="353" y="165"/>
                    <a:pt x="285" y="205"/>
                  </a:cubicBezTo>
                  <a:cubicBezTo>
                    <a:pt x="217" y="245"/>
                    <a:pt x="59" y="233"/>
                    <a:pt x="0" y="24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91" name="Oval 67"/>
            <p:cNvSpPr>
              <a:spLocks noChangeArrowheads="1"/>
            </p:cNvSpPr>
            <p:nvPr/>
          </p:nvSpPr>
          <p:spPr bwMode="auto">
            <a:xfrm>
              <a:off x="4428" y="2884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092" name="Freeform 68"/>
            <p:cNvSpPr>
              <a:spLocks/>
            </p:cNvSpPr>
            <p:nvPr/>
          </p:nvSpPr>
          <p:spPr bwMode="auto">
            <a:xfrm>
              <a:off x="4020" y="3734"/>
              <a:ext cx="757" cy="94"/>
            </a:xfrm>
            <a:custGeom>
              <a:avLst/>
              <a:gdLst/>
              <a:ahLst/>
              <a:cxnLst>
                <a:cxn ang="0">
                  <a:pos x="0" y="94"/>
                </a:cxn>
                <a:cxn ang="0">
                  <a:pos x="757" y="0"/>
                </a:cxn>
              </a:cxnLst>
              <a:rect l="0" t="0" r="r" b="b"/>
              <a:pathLst>
                <a:path w="757" h="94">
                  <a:moveTo>
                    <a:pt x="0" y="94"/>
                  </a:moveTo>
                  <a:lnTo>
                    <a:pt x="757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93" name="Line 69"/>
            <p:cNvSpPr>
              <a:spLocks noChangeShapeType="1"/>
            </p:cNvSpPr>
            <p:nvPr/>
          </p:nvSpPr>
          <p:spPr bwMode="auto">
            <a:xfrm>
              <a:off x="4191" y="3359"/>
              <a:ext cx="591" cy="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94" name="Line 70"/>
            <p:cNvSpPr>
              <a:spLocks noChangeShapeType="1"/>
            </p:cNvSpPr>
            <p:nvPr/>
          </p:nvSpPr>
          <p:spPr bwMode="auto">
            <a:xfrm>
              <a:off x="3048" y="1440"/>
              <a:ext cx="864" cy="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95" name="Line 71"/>
            <p:cNvSpPr>
              <a:spLocks noChangeShapeType="1"/>
            </p:cNvSpPr>
            <p:nvPr/>
          </p:nvSpPr>
          <p:spPr bwMode="auto">
            <a:xfrm flipV="1">
              <a:off x="3054" y="1332"/>
              <a:ext cx="151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96" name="Line 72"/>
            <p:cNvSpPr>
              <a:spLocks noChangeShapeType="1"/>
            </p:cNvSpPr>
            <p:nvPr/>
          </p:nvSpPr>
          <p:spPr bwMode="auto">
            <a:xfrm flipH="1">
              <a:off x="3978" y="1350"/>
              <a:ext cx="606" cy="6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97" name="Line 73"/>
            <p:cNvSpPr>
              <a:spLocks noChangeShapeType="1"/>
            </p:cNvSpPr>
            <p:nvPr/>
          </p:nvSpPr>
          <p:spPr bwMode="auto">
            <a:xfrm flipH="1">
              <a:off x="4320" y="1356"/>
              <a:ext cx="300" cy="9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98" name="Freeform 74"/>
            <p:cNvSpPr>
              <a:spLocks/>
            </p:cNvSpPr>
            <p:nvPr/>
          </p:nvSpPr>
          <p:spPr bwMode="auto">
            <a:xfrm>
              <a:off x="3990" y="1362"/>
              <a:ext cx="600" cy="780"/>
            </a:xfrm>
            <a:custGeom>
              <a:avLst/>
              <a:gdLst/>
              <a:ahLst/>
              <a:cxnLst>
                <a:cxn ang="0">
                  <a:pos x="600" y="0"/>
                </a:cxn>
                <a:cxn ang="0">
                  <a:pos x="0" y="780"/>
                </a:cxn>
              </a:cxnLst>
              <a:rect l="0" t="0" r="r" b="b"/>
              <a:pathLst>
                <a:path w="600" h="780">
                  <a:moveTo>
                    <a:pt x="600" y="0"/>
                  </a:moveTo>
                  <a:cubicBezTo>
                    <a:pt x="500" y="130"/>
                    <a:pt x="100" y="650"/>
                    <a:pt x="0" y="78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099" name="Line 75"/>
            <p:cNvSpPr>
              <a:spLocks noChangeShapeType="1"/>
            </p:cNvSpPr>
            <p:nvPr/>
          </p:nvSpPr>
          <p:spPr bwMode="auto">
            <a:xfrm>
              <a:off x="4614" y="1368"/>
              <a:ext cx="72" cy="1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100" name="Line 76"/>
            <p:cNvSpPr>
              <a:spLocks noChangeShapeType="1"/>
            </p:cNvSpPr>
            <p:nvPr/>
          </p:nvSpPr>
          <p:spPr bwMode="auto">
            <a:xfrm flipV="1">
              <a:off x="3792" y="3436"/>
              <a:ext cx="134" cy="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101" name="Oval 77"/>
            <p:cNvSpPr>
              <a:spLocks noChangeArrowheads="1"/>
            </p:cNvSpPr>
            <p:nvPr/>
          </p:nvSpPr>
          <p:spPr bwMode="auto">
            <a:xfrm>
              <a:off x="974" y="121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02" name="Line 78"/>
            <p:cNvSpPr>
              <a:spLocks noChangeShapeType="1"/>
            </p:cNvSpPr>
            <p:nvPr/>
          </p:nvSpPr>
          <p:spPr bwMode="auto">
            <a:xfrm flipV="1">
              <a:off x="3257" y="3004"/>
              <a:ext cx="55" cy="3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1103" name="Oval 79"/>
            <p:cNvSpPr>
              <a:spLocks noChangeArrowheads="1"/>
            </p:cNvSpPr>
            <p:nvPr/>
          </p:nvSpPr>
          <p:spPr bwMode="auto">
            <a:xfrm>
              <a:off x="4744" y="370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04" name="Oval 80"/>
            <p:cNvSpPr>
              <a:spLocks noChangeArrowheads="1"/>
            </p:cNvSpPr>
            <p:nvPr/>
          </p:nvSpPr>
          <p:spPr bwMode="auto">
            <a:xfrm>
              <a:off x="4842" y="406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05" name="Oval 81"/>
            <p:cNvSpPr>
              <a:spLocks noChangeArrowheads="1"/>
            </p:cNvSpPr>
            <p:nvPr/>
          </p:nvSpPr>
          <p:spPr bwMode="auto">
            <a:xfrm>
              <a:off x="3770" y="347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06" name="Oval 82"/>
            <p:cNvSpPr>
              <a:spLocks noChangeArrowheads="1"/>
            </p:cNvSpPr>
            <p:nvPr/>
          </p:nvSpPr>
          <p:spPr bwMode="auto">
            <a:xfrm>
              <a:off x="3274" y="396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07" name="Oval 83"/>
            <p:cNvSpPr>
              <a:spLocks noChangeArrowheads="1"/>
            </p:cNvSpPr>
            <p:nvPr/>
          </p:nvSpPr>
          <p:spPr bwMode="auto">
            <a:xfrm>
              <a:off x="3986" y="378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08" name="Oval 84"/>
            <p:cNvSpPr>
              <a:spLocks noChangeArrowheads="1"/>
            </p:cNvSpPr>
            <p:nvPr/>
          </p:nvSpPr>
          <p:spPr bwMode="auto">
            <a:xfrm>
              <a:off x="3295" y="296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09" name="Oval 85"/>
            <p:cNvSpPr>
              <a:spLocks noChangeArrowheads="1"/>
            </p:cNvSpPr>
            <p:nvPr/>
          </p:nvSpPr>
          <p:spPr bwMode="auto">
            <a:xfrm>
              <a:off x="3480" y="301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10" name="Oval 86"/>
            <p:cNvSpPr>
              <a:spLocks noChangeArrowheads="1"/>
            </p:cNvSpPr>
            <p:nvPr/>
          </p:nvSpPr>
          <p:spPr bwMode="auto">
            <a:xfrm>
              <a:off x="2551" y="250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11" name="Oval 87"/>
            <p:cNvSpPr>
              <a:spLocks noChangeArrowheads="1"/>
            </p:cNvSpPr>
            <p:nvPr/>
          </p:nvSpPr>
          <p:spPr bwMode="auto">
            <a:xfrm>
              <a:off x="1862" y="343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12" name="Oval 88"/>
            <p:cNvSpPr>
              <a:spLocks noChangeArrowheads="1"/>
            </p:cNvSpPr>
            <p:nvPr/>
          </p:nvSpPr>
          <p:spPr bwMode="auto">
            <a:xfrm>
              <a:off x="1478" y="372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13" name="Oval 89"/>
            <p:cNvSpPr>
              <a:spLocks noChangeArrowheads="1"/>
            </p:cNvSpPr>
            <p:nvPr/>
          </p:nvSpPr>
          <p:spPr bwMode="auto">
            <a:xfrm>
              <a:off x="3227" y="334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14" name="Oval 90"/>
            <p:cNvSpPr>
              <a:spLocks noChangeArrowheads="1"/>
            </p:cNvSpPr>
            <p:nvPr/>
          </p:nvSpPr>
          <p:spPr bwMode="auto">
            <a:xfrm>
              <a:off x="2820" y="295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15" name="Oval 91"/>
            <p:cNvSpPr>
              <a:spLocks noChangeArrowheads="1"/>
            </p:cNvSpPr>
            <p:nvPr/>
          </p:nvSpPr>
          <p:spPr bwMode="auto">
            <a:xfrm>
              <a:off x="2695" y="2591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16" name="Oval 92"/>
            <p:cNvSpPr>
              <a:spLocks noChangeArrowheads="1"/>
            </p:cNvSpPr>
            <p:nvPr/>
          </p:nvSpPr>
          <p:spPr bwMode="auto">
            <a:xfrm>
              <a:off x="2605" y="237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17" name="Oval 93"/>
            <p:cNvSpPr>
              <a:spLocks noChangeArrowheads="1"/>
            </p:cNvSpPr>
            <p:nvPr/>
          </p:nvSpPr>
          <p:spPr bwMode="auto">
            <a:xfrm>
              <a:off x="2923" y="251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18" name="Oval 94"/>
            <p:cNvSpPr>
              <a:spLocks noChangeArrowheads="1"/>
            </p:cNvSpPr>
            <p:nvPr/>
          </p:nvSpPr>
          <p:spPr bwMode="auto">
            <a:xfrm>
              <a:off x="3200" y="281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19" name="Oval 95"/>
            <p:cNvSpPr>
              <a:spLocks noChangeArrowheads="1"/>
            </p:cNvSpPr>
            <p:nvPr/>
          </p:nvSpPr>
          <p:spPr bwMode="auto">
            <a:xfrm>
              <a:off x="3673" y="290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20" name="Oval 96"/>
            <p:cNvSpPr>
              <a:spLocks noChangeArrowheads="1"/>
            </p:cNvSpPr>
            <p:nvPr/>
          </p:nvSpPr>
          <p:spPr bwMode="auto">
            <a:xfrm>
              <a:off x="3902" y="339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21" name="Oval 97"/>
            <p:cNvSpPr>
              <a:spLocks noChangeArrowheads="1"/>
            </p:cNvSpPr>
            <p:nvPr/>
          </p:nvSpPr>
          <p:spPr bwMode="auto">
            <a:xfrm>
              <a:off x="3793" y="326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22" name="Oval 98"/>
            <p:cNvSpPr>
              <a:spLocks noChangeArrowheads="1"/>
            </p:cNvSpPr>
            <p:nvPr/>
          </p:nvSpPr>
          <p:spPr bwMode="auto">
            <a:xfrm>
              <a:off x="4153" y="332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23" name="Oval 99"/>
            <p:cNvSpPr>
              <a:spLocks noChangeArrowheads="1"/>
            </p:cNvSpPr>
            <p:nvPr/>
          </p:nvSpPr>
          <p:spPr bwMode="auto">
            <a:xfrm>
              <a:off x="4645" y="275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24" name="Oval 100"/>
            <p:cNvSpPr>
              <a:spLocks noChangeArrowheads="1"/>
            </p:cNvSpPr>
            <p:nvPr/>
          </p:nvSpPr>
          <p:spPr bwMode="auto">
            <a:xfrm>
              <a:off x="4207" y="3011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25" name="Oval 101"/>
            <p:cNvSpPr>
              <a:spLocks noChangeArrowheads="1"/>
            </p:cNvSpPr>
            <p:nvPr/>
          </p:nvSpPr>
          <p:spPr bwMode="auto">
            <a:xfrm>
              <a:off x="2924" y="2094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26" name="Oval 102"/>
            <p:cNvSpPr>
              <a:spLocks noChangeArrowheads="1"/>
            </p:cNvSpPr>
            <p:nvPr/>
          </p:nvSpPr>
          <p:spPr bwMode="auto">
            <a:xfrm>
              <a:off x="3326" y="157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27" name="Oval 103"/>
            <p:cNvSpPr>
              <a:spLocks noChangeArrowheads="1"/>
            </p:cNvSpPr>
            <p:nvPr/>
          </p:nvSpPr>
          <p:spPr bwMode="auto">
            <a:xfrm>
              <a:off x="3564" y="319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28" name="Oval 104"/>
            <p:cNvSpPr>
              <a:spLocks noChangeArrowheads="1"/>
            </p:cNvSpPr>
            <p:nvPr/>
          </p:nvSpPr>
          <p:spPr bwMode="auto">
            <a:xfrm>
              <a:off x="3008" y="139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29" name="Oval 105"/>
            <p:cNvSpPr>
              <a:spLocks noChangeArrowheads="1"/>
            </p:cNvSpPr>
            <p:nvPr/>
          </p:nvSpPr>
          <p:spPr bwMode="auto">
            <a:xfrm>
              <a:off x="3884" y="148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30" name="Oval 106"/>
            <p:cNvSpPr>
              <a:spLocks noChangeArrowheads="1"/>
            </p:cNvSpPr>
            <p:nvPr/>
          </p:nvSpPr>
          <p:spPr bwMode="auto">
            <a:xfrm>
              <a:off x="3980" y="172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31" name="Oval 107"/>
            <p:cNvSpPr>
              <a:spLocks noChangeArrowheads="1"/>
            </p:cNvSpPr>
            <p:nvPr/>
          </p:nvSpPr>
          <p:spPr bwMode="auto">
            <a:xfrm>
              <a:off x="3913" y="192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32" name="Oval 108"/>
            <p:cNvSpPr>
              <a:spLocks noChangeArrowheads="1"/>
            </p:cNvSpPr>
            <p:nvPr/>
          </p:nvSpPr>
          <p:spPr bwMode="auto">
            <a:xfrm>
              <a:off x="3967" y="210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33" name="Oval 109"/>
            <p:cNvSpPr>
              <a:spLocks noChangeArrowheads="1"/>
            </p:cNvSpPr>
            <p:nvPr/>
          </p:nvSpPr>
          <p:spPr bwMode="auto">
            <a:xfrm>
              <a:off x="4267" y="230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34" name="Oval 110"/>
            <p:cNvSpPr>
              <a:spLocks noChangeArrowheads="1"/>
            </p:cNvSpPr>
            <p:nvPr/>
          </p:nvSpPr>
          <p:spPr bwMode="auto">
            <a:xfrm>
              <a:off x="3625" y="2411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35" name="Oval 111"/>
            <p:cNvSpPr>
              <a:spLocks noChangeArrowheads="1"/>
            </p:cNvSpPr>
            <p:nvPr/>
          </p:nvSpPr>
          <p:spPr bwMode="auto">
            <a:xfrm>
              <a:off x="3661" y="272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36" name="Oval 112"/>
            <p:cNvSpPr>
              <a:spLocks noChangeArrowheads="1"/>
            </p:cNvSpPr>
            <p:nvPr/>
          </p:nvSpPr>
          <p:spPr bwMode="auto">
            <a:xfrm>
              <a:off x="3325" y="263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37" name="Oval 113"/>
            <p:cNvSpPr>
              <a:spLocks noChangeArrowheads="1"/>
            </p:cNvSpPr>
            <p:nvPr/>
          </p:nvSpPr>
          <p:spPr bwMode="auto">
            <a:xfrm>
              <a:off x="1558" y="2354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38" name="Oval 114"/>
            <p:cNvSpPr>
              <a:spLocks noChangeArrowheads="1"/>
            </p:cNvSpPr>
            <p:nvPr/>
          </p:nvSpPr>
          <p:spPr bwMode="auto">
            <a:xfrm>
              <a:off x="2085" y="233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39" name="Oval 115"/>
            <p:cNvSpPr>
              <a:spLocks noChangeArrowheads="1"/>
            </p:cNvSpPr>
            <p:nvPr/>
          </p:nvSpPr>
          <p:spPr bwMode="auto">
            <a:xfrm>
              <a:off x="2409" y="296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1140" name="Oval 116"/>
            <p:cNvSpPr>
              <a:spLocks noChangeArrowheads="1"/>
            </p:cNvSpPr>
            <p:nvPr/>
          </p:nvSpPr>
          <p:spPr bwMode="auto">
            <a:xfrm>
              <a:off x="4562" y="130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1277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/>
          <p:cNvSpPr/>
          <p:nvPr/>
        </p:nvSpPr>
        <p:spPr bwMode="auto">
          <a:xfrm>
            <a:off x="6642230" y="5904275"/>
            <a:ext cx="2501770" cy="953725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80002" name="Picture 2" descr="Europe-map-shotened-experiment"/>
          <p:cNvPicPr>
            <a:picLocks noChangeAspect="1" noChangeArrowheads="1"/>
          </p:cNvPicPr>
          <p:nvPr/>
        </p:nvPicPr>
        <p:blipFill>
          <a:blip r:embed="rId2" cstate="print">
            <a:lum bright="40000" contrast="-60000"/>
          </a:blip>
          <a:srcRect/>
          <a:stretch>
            <a:fillRect/>
          </a:stretch>
        </p:blipFill>
        <p:spPr bwMode="auto">
          <a:xfrm>
            <a:off x="1255713" y="1163638"/>
            <a:ext cx="6600825" cy="5419725"/>
          </a:xfrm>
          <a:prstGeom prst="rect">
            <a:avLst/>
          </a:prstGeom>
          <a:noFill/>
        </p:spPr>
      </p:pic>
      <p:sp>
        <p:nvSpPr>
          <p:cNvPr id="12800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Constructing the dual graph</a:t>
            </a:r>
          </a:p>
        </p:txBody>
      </p:sp>
      <p:grpSp>
        <p:nvGrpSpPr>
          <p:cNvPr id="2" name="Group 217"/>
          <p:cNvGrpSpPr>
            <a:grpSpLocks/>
          </p:cNvGrpSpPr>
          <p:nvPr/>
        </p:nvGrpSpPr>
        <p:grpSpPr bwMode="auto">
          <a:xfrm>
            <a:off x="1546225" y="1473200"/>
            <a:ext cx="6248400" cy="5089525"/>
            <a:chOff x="974" y="928"/>
            <a:chExt cx="3936" cy="3206"/>
          </a:xfrm>
        </p:grpSpPr>
        <p:sp>
          <p:nvSpPr>
            <p:cNvPr id="1280004" name="Line 4"/>
            <p:cNvSpPr>
              <a:spLocks noChangeShapeType="1"/>
            </p:cNvSpPr>
            <p:nvPr/>
          </p:nvSpPr>
          <p:spPr bwMode="auto">
            <a:xfrm flipH="1">
              <a:off x="2578" y="2418"/>
              <a:ext cx="55" cy="1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05" name="Line 5"/>
            <p:cNvSpPr>
              <a:spLocks noChangeShapeType="1"/>
            </p:cNvSpPr>
            <p:nvPr/>
          </p:nvSpPr>
          <p:spPr bwMode="auto">
            <a:xfrm flipV="1">
              <a:off x="2460" y="2992"/>
              <a:ext cx="384" cy="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06" name="Line 6"/>
            <p:cNvSpPr>
              <a:spLocks noChangeShapeType="1"/>
            </p:cNvSpPr>
            <p:nvPr/>
          </p:nvSpPr>
          <p:spPr bwMode="auto">
            <a:xfrm>
              <a:off x="2448" y="3028"/>
              <a:ext cx="790" cy="3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07" name="Line 7"/>
            <p:cNvSpPr>
              <a:spLocks noChangeShapeType="1"/>
            </p:cNvSpPr>
            <p:nvPr/>
          </p:nvSpPr>
          <p:spPr bwMode="auto">
            <a:xfrm flipV="1">
              <a:off x="1895" y="3010"/>
              <a:ext cx="523" cy="4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08" name="Line 8"/>
            <p:cNvSpPr>
              <a:spLocks noChangeShapeType="1"/>
            </p:cNvSpPr>
            <p:nvPr/>
          </p:nvSpPr>
          <p:spPr bwMode="auto">
            <a:xfrm flipH="1">
              <a:off x="1532" y="3480"/>
              <a:ext cx="353" cy="26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09" name="Line 9"/>
            <p:cNvSpPr>
              <a:spLocks noChangeShapeType="1"/>
            </p:cNvSpPr>
            <p:nvPr/>
          </p:nvSpPr>
          <p:spPr bwMode="auto">
            <a:xfrm flipV="1">
              <a:off x="2874" y="2844"/>
              <a:ext cx="348" cy="1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10" name="Line 10"/>
            <p:cNvSpPr>
              <a:spLocks noChangeShapeType="1"/>
            </p:cNvSpPr>
            <p:nvPr/>
          </p:nvSpPr>
          <p:spPr bwMode="auto">
            <a:xfrm>
              <a:off x="2874" y="2998"/>
              <a:ext cx="388" cy="3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11" name="Line 11"/>
            <p:cNvSpPr>
              <a:spLocks noChangeShapeType="1"/>
            </p:cNvSpPr>
            <p:nvPr/>
          </p:nvSpPr>
          <p:spPr bwMode="auto">
            <a:xfrm>
              <a:off x="3224" y="2846"/>
              <a:ext cx="106" cy="1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12" name="Line 12"/>
            <p:cNvSpPr>
              <a:spLocks noChangeShapeType="1"/>
            </p:cNvSpPr>
            <p:nvPr/>
          </p:nvSpPr>
          <p:spPr bwMode="auto">
            <a:xfrm>
              <a:off x="3225" y="2862"/>
              <a:ext cx="29" cy="5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13" name="Line 13"/>
            <p:cNvSpPr>
              <a:spLocks noChangeShapeType="1"/>
            </p:cNvSpPr>
            <p:nvPr/>
          </p:nvSpPr>
          <p:spPr bwMode="auto">
            <a:xfrm>
              <a:off x="2597" y="2548"/>
              <a:ext cx="135" cy="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14" name="Line 14"/>
            <p:cNvSpPr>
              <a:spLocks noChangeShapeType="1"/>
            </p:cNvSpPr>
            <p:nvPr/>
          </p:nvSpPr>
          <p:spPr bwMode="auto">
            <a:xfrm flipH="1">
              <a:off x="2713" y="2562"/>
              <a:ext cx="231" cy="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15" name="Line 15"/>
            <p:cNvSpPr>
              <a:spLocks noChangeShapeType="1"/>
            </p:cNvSpPr>
            <p:nvPr/>
          </p:nvSpPr>
          <p:spPr bwMode="auto">
            <a:xfrm flipH="1">
              <a:off x="2443" y="2630"/>
              <a:ext cx="272" cy="3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16" name="Line 16"/>
            <p:cNvSpPr>
              <a:spLocks noChangeShapeType="1"/>
            </p:cNvSpPr>
            <p:nvPr/>
          </p:nvSpPr>
          <p:spPr bwMode="auto">
            <a:xfrm flipV="1">
              <a:off x="2854" y="2577"/>
              <a:ext cx="110" cy="3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17" name="Line 17"/>
            <p:cNvSpPr>
              <a:spLocks noChangeShapeType="1"/>
            </p:cNvSpPr>
            <p:nvPr/>
          </p:nvSpPr>
          <p:spPr bwMode="auto">
            <a:xfrm flipH="1" flipV="1">
              <a:off x="2969" y="2547"/>
              <a:ext cx="381" cy="1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18" name="Line 18"/>
            <p:cNvSpPr>
              <a:spLocks noChangeShapeType="1"/>
            </p:cNvSpPr>
            <p:nvPr/>
          </p:nvSpPr>
          <p:spPr bwMode="auto">
            <a:xfrm>
              <a:off x="2949" y="2152"/>
              <a:ext cx="0" cy="3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19" name="Line 19"/>
            <p:cNvSpPr>
              <a:spLocks noChangeShapeType="1"/>
            </p:cNvSpPr>
            <p:nvPr/>
          </p:nvSpPr>
          <p:spPr bwMode="auto">
            <a:xfrm flipV="1">
              <a:off x="3395" y="2452"/>
              <a:ext cx="240" cy="2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20" name="Line 20"/>
            <p:cNvSpPr>
              <a:spLocks noChangeShapeType="1"/>
            </p:cNvSpPr>
            <p:nvPr/>
          </p:nvSpPr>
          <p:spPr bwMode="auto">
            <a:xfrm flipH="1" flipV="1">
              <a:off x="3655" y="2477"/>
              <a:ext cx="61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21" name="Line 21"/>
            <p:cNvSpPr>
              <a:spLocks noChangeShapeType="1"/>
            </p:cNvSpPr>
            <p:nvPr/>
          </p:nvSpPr>
          <p:spPr bwMode="auto">
            <a:xfrm>
              <a:off x="3395" y="2688"/>
              <a:ext cx="280" cy="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22" name="Line 22"/>
            <p:cNvSpPr>
              <a:spLocks noChangeShapeType="1"/>
            </p:cNvSpPr>
            <p:nvPr/>
          </p:nvSpPr>
          <p:spPr bwMode="auto">
            <a:xfrm flipV="1">
              <a:off x="3700" y="2783"/>
              <a:ext cx="5" cy="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23" name="Line 23"/>
            <p:cNvSpPr>
              <a:spLocks noChangeShapeType="1"/>
            </p:cNvSpPr>
            <p:nvPr/>
          </p:nvSpPr>
          <p:spPr bwMode="auto">
            <a:xfrm>
              <a:off x="3245" y="2864"/>
              <a:ext cx="430" cy="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24" name="Line 24"/>
            <p:cNvSpPr>
              <a:spLocks noChangeShapeType="1"/>
            </p:cNvSpPr>
            <p:nvPr/>
          </p:nvSpPr>
          <p:spPr bwMode="auto">
            <a:xfrm flipV="1">
              <a:off x="3236" y="2783"/>
              <a:ext cx="439" cy="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25" name="Line 25"/>
            <p:cNvSpPr>
              <a:spLocks noChangeShapeType="1"/>
            </p:cNvSpPr>
            <p:nvPr/>
          </p:nvSpPr>
          <p:spPr bwMode="auto">
            <a:xfrm flipH="1">
              <a:off x="3239" y="2698"/>
              <a:ext cx="111" cy="1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26" name="Line 26"/>
            <p:cNvSpPr>
              <a:spLocks noChangeShapeType="1"/>
            </p:cNvSpPr>
            <p:nvPr/>
          </p:nvSpPr>
          <p:spPr bwMode="auto">
            <a:xfrm>
              <a:off x="2964" y="2572"/>
              <a:ext cx="259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27" name="Line 27"/>
            <p:cNvSpPr>
              <a:spLocks noChangeShapeType="1"/>
            </p:cNvSpPr>
            <p:nvPr/>
          </p:nvSpPr>
          <p:spPr bwMode="auto">
            <a:xfrm flipH="1">
              <a:off x="2458" y="2582"/>
              <a:ext cx="491" cy="4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28" name="Line 28"/>
            <p:cNvSpPr>
              <a:spLocks noChangeShapeType="1"/>
            </p:cNvSpPr>
            <p:nvPr/>
          </p:nvSpPr>
          <p:spPr bwMode="auto">
            <a:xfrm>
              <a:off x="3524" y="3049"/>
              <a:ext cx="56" cy="1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29" name="Line 29"/>
            <p:cNvSpPr>
              <a:spLocks noChangeShapeType="1"/>
            </p:cNvSpPr>
            <p:nvPr/>
          </p:nvSpPr>
          <p:spPr bwMode="auto">
            <a:xfrm>
              <a:off x="3349" y="3016"/>
              <a:ext cx="151" cy="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30" name="Line 30"/>
            <p:cNvSpPr>
              <a:spLocks noChangeShapeType="1"/>
            </p:cNvSpPr>
            <p:nvPr/>
          </p:nvSpPr>
          <p:spPr bwMode="auto">
            <a:xfrm flipH="1">
              <a:off x="3333" y="2948"/>
              <a:ext cx="342" cy="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31" name="Line 31"/>
            <p:cNvSpPr>
              <a:spLocks noChangeShapeType="1"/>
            </p:cNvSpPr>
            <p:nvPr/>
          </p:nvSpPr>
          <p:spPr bwMode="auto">
            <a:xfrm>
              <a:off x="3711" y="2968"/>
              <a:ext cx="105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32" name="Line 32"/>
            <p:cNvSpPr>
              <a:spLocks noChangeShapeType="1"/>
            </p:cNvSpPr>
            <p:nvPr/>
          </p:nvSpPr>
          <p:spPr bwMode="auto">
            <a:xfrm flipH="1" flipV="1">
              <a:off x="3523" y="3049"/>
              <a:ext cx="278" cy="2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33" name="Line 33"/>
            <p:cNvSpPr>
              <a:spLocks noChangeShapeType="1"/>
            </p:cNvSpPr>
            <p:nvPr/>
          </p:nvSpPr>
          <p:spPr bwMode="auto">
            <a:xfrm>
              <a:off x="3605" y="3254"/>
              <a:ext cx="196" cy="2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34" name="Line 34"/>
            <p:cNvSpPr>
              <a:spLocks noChangeShapeType="1"/>
            </p:cNvSpPr>
            <p:nvPr/>
          </p:nvSpPr>
          <p:spPr bwMode="auto">
            <a:xfrm>
              <a:off x="3846" y="3314"/>
              <a:ext cx="70" cy="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35" name="Line 35"/>
            <p:cNvSpPr>
              <a:spLocks noChangeShapeType="1"/>
            </p:cNvSpPr>
            <p:nvPr/>
          </p:nvSpPr>
          <p:spPr bwMode="auto">
            <a:xfrm flipH="1">
              <a:off x="3806" y="3324"/>
              <a:ext cx="20" cy="1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36" name="Freeform 36"/>
            <p:cNvSpPr>
              <a:spLocks/>
            </p:cNvSpPr>
            <p:nvPr/>
          </p:nvSpPr>
          <p:spPr bwMode="auto">
            <a:xfrm>
              <a:off x="3818" y="3533"/>
              <a:ext cx="184" cy="28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6" y="267"/>
                </a:cxn>
              </a:cxnLst>
              <a:rect l="0" t="0" r="r" b="b"/>
              <a:pathLst>
                <a:path w="196" h="267">
                  <a:moveTo>
                    <a:pt x="0" y="0"/>
                  </a:moveTo>
                  <a:lnTo>
                    <a:pt x="196" y="267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37" name="Freeform 37"/>
            <p:cNvSpPr>
              <a:spLocks/>
            </p:cNvSpPr>
            <p:nvPr/>
          </p:nvSpPr>
          <p:spPr bwMode="auto">
            <a:xfrm>
              <a:off x="3939" y="3435"/>
              <a:ext cx="81" cy="3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9" y="349"/>
                </a:cxn>
              </a:cxnLst>
              <a:rect l="0" t="0" r="r" b="b"/>
              <a:pathLst>
                <a:path w="69" h="349">
                  <a:moveTo>
                    <a:pt x="0" y="0"/>
                  </a:moveTo>
                  <a:lnTo>
                    <a:pt x="69" y="349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38" name="Line 38"/>
            <p:cNvSpPr>
              <a:spLocks noChangeShapeType="1"/>
            </p:cNvSpPr>
            <p:nvPr/>
          </p:nvSpPr>
          <p:spPr bwMode="auto">
            <a:xfrm flipV="1">
              <a:off x="3956" y="3364"/>
              <a:ext cx="225" cy="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39" name="Freeform 39"/>
            <p:cNvSpPr>
              <a:spLocks/>
            </p:cNvSpPr>
            <p:nvPr/>
          </p:nvSpPr>
          <p:spPr bwMode="auto">
            <a:xfrm>
              <a:off x="4026" y="3374"/>
              <a:ext cx="166" cy="448"/>
            </a:xfrm>
            <a:custGeom>
              <a:avLst/>
              <a:gdLst/>
              <a:ahLst/>
              <a:cxnLst>
                <a:cxn ang="0">
                  <a:pos x="166" y="0"/>
                </a:cxn>
                <a:cxn ang="0">
                  <a:pos x="0" y="448"/>
                </a:cxn>
              </a:cxnLst>
              <a:rect l="0" t="0" r="r" b="b"/>
              <a:pathLst>
                <a:path w="166" h="448">
                  <a:moveTo>
                    <a:pt x="166" y="0"/>
                  </a:moveTo>
                  <a:lnTo>
                    <a:pt x="0" y="448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40" name="Line 40"/>
            <p:cNvSpPr>
              <a:spLocks noChangeShapeType="1"/>
            </p:cNvSpPr>
            <p:nvPr/>
          </p:nvSpPr>
          <p:spPr bwMode="auto">
            <a:xfrm>
              <a:off x="2664" y="2417"/>
              <a:ext cx="260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41" name="Line 41"/>
            <p:cNvSpPr>
              <a:spLocks noChangeShapeType="1"/>
            </p:cNvSpPr>
            <p:nvPr/>
          </p:nvSpPr>
          <p:spPr bwMode="auto">
            <a:xfrm>
              <a:off x="4011" y="2152"/>
              <a:ext cx="260" cy="1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42" name="Line 42"/>
            <p:cNvSpPr>
              <a:spLocks noChangeShapeType="1"/>
            </p:cNvSpPr>
            <p:nvPr/>
          </p:nvSpPr>
          <p:spPr bwMode="auto">
            <a:xfrm flipH="1">
              <a:off x="3685" y="2162"/>
              <a:ext cx="306" cy="2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43" name="Line 43"/>
            <p:cNvSpPr>
              <a:spLocks noChangeShapeType="1"/>
            </p:cNvSpPr>
            <p:nvPr/>
          </p:nvSpPr>
          <p:spPr bwMode="auto">
            <a:xfrm>
              <a:off x="3685" y="2457"/>
              <a:ext cx="982" cy="3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44" name="Line 44"/>
            <p:cNvSpPr>
              <a:spLocks noChangeShapeType="1"/>
            </p:cNvSpPr>
            <p:nvPr/>
          </p:nvSpPr>
          <p:spPr bwMode="auto">
            <a:xfrm>
              <a:off x="4322" y="2357"/>
              <a:ext cx="340" cy="4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45" name="Line 45"/>
            <p:cNvSpPr>
              <a:spLocks noChangeShapeType="1"/>
            </p:cNvSpPr>
            <p:nvPr/>
          </p:nvSpPr>
          <p:spPr bwMode="auto">
            <a:xfrm flipH="1">
              <a:off x="3660" y="2342"/>
              <a:ext cx="621" cy="1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46" name="Line 46"/>
            <p:cNvSpPr>
              <a:spLocks noChangeShapeType="1"/>
            </p:cNvSpPr>
            <p:nvPr/>
          </p:nvSpPr>
          <p:spPr bwMode="auto">
            <a:xfrm flipV="1">
              <a:off x="4196" y="3078"/>
              <a:ext cx="55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47" name="Line 47"/>
            <p:cNvSpPr>
              <a:spLocks noChangeShapeType="1"/>
            </p:cNvSpPr>
            <p:nvPr/>
          </p:nvSpPr>
          <p:spPr bwMode="auto">
            <a:xfrm flipV="1">
              <a:off x="4261" y="2927"/>
              <a:ext cx="192" cy="1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48" name="Freeform 48"/>
            <p:cNvSpPr>
              <a:spLocks/>
            </p:cNvSpPr>
            <p:nvPr/>
          </p:nvSpPr>
          <p:spPr bwMode="auto">
            <a:xfrm>
              <a:off x="4468" y="2803"/>
              <a:ext cx="184" cy="109"/>
            </a:xfrm>
            <a:custGeom>
              <a:avLst/>
              <a:gdLst/>
              <a:ahLst/>
              <a:cxnLst>
                <a:cxn ang="0">
                  <a:pos x="0" y="109"/>
                </a:cxn>
                <a:cxn ang="0">
                  <a:pos x="184" y="0"/>
                </a:cxn>
              </a:cxnLst>
              <a:rect l="0" t="0" r="r" b="b"/>
              <a:pathLst>
                <a:path w="184" h="109">
                  <a:moveTo>
                    <a:pt x="0" y="109"/>
                  </a:moveTo>
                  <a:lnTo>
                    <a:pt x="184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49" name="Line 49"/>
            <p:cNvSpPr>
              <a:spLocks noChangeShapeType="1"/>
            </p:cNvSpPr>
            <p:nvPr/>
          </p:nvSpPr>
          <p:spPr bwMode="auto">
            <a:xfrm>
              <a:off x="3731" y="2953"/>
              <a:ext cx="485" cy="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50" name="Line 50"/>
            <p:cNvSpPr>
              <a:spLocks noChangeShapeType="1"/>
            </p:cNvSpPr>
            <p:nvPr/>
          </p:nvSpPr>
          <p:spPr bwMode="auto">
            <a:xfrm flipV="1">
              <a:off x="3871" y="3058"/>
              <a:ext cx="340" cy="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51" name="Line 51"/>
            <p:cNvSpPr>
              <a:spLocks noChangeShapeType="1"/>
            </p:cNvSpPr>
            <p:nvPr/>
          </p:nvSpPr>
          <p:spPr bwMode="auto">
            <a:xfrm>
              <a:off x="3851" y="3314"/>
              <a:ext cx="320" cy="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52" name="Line 52"/>
            <p:cNvSpPr>
              <a:spLocks noChangeShapeType="1"/>
            </p:cNvSpPr>
            <p:nvPr/>
          </p:nvSpPr>
          <p:spPr bwMode="auto">
            <a:xfrm flipH="1" flipV="1">
              <a:off x="3948" y="1954"/>
              <a:ext cx="73" cy="1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53" name="Line 53"/>
            <p:cNvSpPr>
              <a:spLocks noChangeShapeType="1"/>
            </p:cNvSpPr>
            <p:nvPr/>
          </p:nvSpPr>
          <p:spPr bwMode="auto">
            <a:xfrm flipV="1">
              <a:off x="3953" y="1749"/>
              <a:ext cx="56" cy="1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54" name="Line 54"/>
            <p:cNvSpPr>
              <a:spLocks noChangeShapeType="1"/>
            </p:cNvSpPr>
            <p:nvPr/>
          </p:nvSpPr>
          <p:spPr bwMode="auto">
            <a:xfrm flipV="1">
              <a:off x="4018" y="1344"/>
              <a:ext cx="581" cy="38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55" name="Line 55"/>
            <p:cNvSpPr>
              <a:spLocks noChangeShapeType="1"/>
            </p:cNvSpPr>
            <p:nvPr/>
          </p:nvSpPr>
          <p:spPr bwMode="auto">
            <a:xfrm flipH="1">
              <a:off x="3924" y="1349"/>
              <a:ext cx="643" cy="17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56" name="Line 56"/>
            <p:cNvSpPr>
              <a:spLocks noChangeShapeType="1"/>
            </p:cNvSpPr>
            <p:nvPr/>
          </p:nvSpPr>
          <p:spPr bwMode="auto">
            <a:xfrm flipH="1">
              <a:off x="3351" y="1529"/>
              <a:ext cx="563" cy="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57" name="Line 57"/>
            <p:cNvSpPr>
              <a:spLocks noChangeShapeType="1"/>
            </p:cNvSpPr>
            <p:nvPr/>
          </p:nvSpPr>
          <p:spPr bwMode="auto">
            <a:xfrm flipH="1" flipV="1">
              <a:off x="3055" y="1451"/>
              <a:ext cx="304" cy="1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58" name="Freeform 58"/>
            <p:cNvSpPr>
              <a:spLocks/>
            </p:cNvSpPr>
            <p:nvPr/>
          </p:nvSpPr>
          <p:spPr bwMode="auto">
            <a:xfrm>
              <a:off x="4266" y="2798"/>
              <a:ext cx="416" cy="233"/>
            </a:xfrm>
            <a:custGeom>
              <a:avLst/>
              <a:gdLst/>
              <a:ahLst/>
              <a:cxnLst>
                <a:cxn ang="0">
                  <a:pos x="0" y="233"/>
                </a:cxn>
                <a:cxn ang="0">
                  <a:pos x="134" y="66"/>
                </a:cxn>
                <a:cxn ang="0">
                  <a:pos x="416" y="0"/>
                </a:cxn>
              </a:cxnLst>
              <a:rect l="0" t="0" r="r" b="b"/>
              <a:pathLst>
                <a:path w="416" h="233">
                  <a:moveTo>
                    <a:pt x="0" y="233"/>
                  </a:moveTo>
                  <a:cubicBezTo>
                    <a:pt x="22" y="205"/>
                    <a:pt x="65" y="105"/>
                    <a:pt x="134" y="66"/>
                  </a:cubicBezTo>
                  <a:cubicBezTo>
                    <a:pt x="203" y="27"/>
                    <a:pt x="357" y="14"/>
                    <a:pt x="416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59" name="Line 59"/>
            <p:cNvSpPr>
              <a:spLocks noChangeShapeType="1"/>
            </p:cNvSpPr>
            <p:nvPr/>
          </p:nvSpPr>
          <p:spPr bwMode="auto">
            <a:xfrm flipH="1">
              <a:off x="3721" y="2788"/>
              <a:ext cx="931" cy="1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60" name="Line 60"/>
            <p:cNvSpPr>
              <a:spLocks noChangeShapeType="1"/>
            </p:cNvSpPr>
            <p:nvPr/>
          </p:nvSpPr>
          <p:spPr bwMode="auto">
            <a:xfrm flipH="1" flipV="1">
              <a:off x="3716" y="2763"/>
              <a:ext cx="941" cy="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61" name="Line 61"/>
            <p:cNvSpPr>
              <a:spLocks noChangeShapeType="1"/>
            </p:cNvSpPr>
            <p:nvPr/>
          </p:nvSpPr>
          <p:spPr bwMode="auto">
            <a:xfrm flipH="1">
              <a:off x="2979" y="2422"/>
              <a:ext cx="676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62" name="Line 62"/>
            <p:cNvSpPr>
              <a:spLocks noChangeShapeType="1"/>
            </p:cNvSpPr>
            <p:nvPr/>
          </p:nvSpPr>
          <p:spPr bwMode="auto">
            <a:xfrm flipV="1">
              <a:off x="3511" y="2953"/>
              <a:ext cx="184" cy="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63" name="Line 63"/>
            <p:cNvSpPr>
              <a:spLocks noChangeShapeType="1"/>
            </p:cNvSpPr>
            <p:nvPr/>
          </p:nvSpPr>
          <p:spPr bwMode="auto">
            <a:xfrm>
              <a:off x="3610" y="3239"/>
              <a:ext cx="186" cy="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64" name="Line 64"/>
            <p:cNvSpPr>
              <a:spLocks noChangeShapeType="1"/>
            </p:cNvSpPr>
            <p:nvPr/>
          </p:nvSpPr>
          <p:spPr bwMode="auto">
            <a:xfrm flipV="1">
              <a:off x="2598" y="2532"/>
              <a:ext cx="326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065" name="Line 65"/>
            <p:cNvSpPr>
              <a:spLocks noChangeShapeType="1"/>
            </p:cNvSpPr>
            <p:nvPr/>
          </p:nvSpPr>
          <p:spPr bwMode="auto">
            <a:xfrm flipH="1">
              <a:off x="2443" y="2553"/>
              <a:ext cx="142" cy="4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132" name="Oval 132"/>
            <p:cNvSpPr>
              <a:spLocks noChangeArrowheads="1"/>
            </p:cNvSpPr>
            <p:nvPr/>
          </p:nvSpPr>
          <p:spPr bwMode="auto">
            <a:xfrm>
              <a:off x="4428" y="2884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36" name="Freeform 136"/>
            <p:cNvSpPr>
              <a:spLocks/>
            </p:cNvSpPr>
            <p:nvPr/>
          </p:nvSpPr>
          <p:spPr bwMode="auto">
            <a:xfrm>
              <a:off x="4020" y="3734"/>
              <a:ext cx="757" cy="94"/>
            </a:xfrm>
            <a:custGeom>
              <a:avLst/>
              <a:gdLst/>
              <a:ahLst/>
              <a:cxnLst>
                <a:cxn ang="0">
                  <a:pos x="0" y="94"/>
                </a:cxn>
                <a:cxn ang="0">
                  <a:pos x="757" y="0"/>
                </a:cxn>
              </a:cxnLst>
              <a:rect l="0" t="0" r="r" b="b"/>
              <a:pathLst>
                <a:path w="757" h="94">
                  <a:moveTo>
                    <a:pt x="0" y="94"/>
                  </a:moveTo>
                  <a:lnTo>
                    <a:pt x="757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137" name="Line 137"/>
            <p:cNvSpPr>
              <a:spLocks noChangeShapeType="1"/>
            </p:cNvSpPr>
            <p:nvPr/>
          </p:nvSpPr>
          <p:spPr bwMode="auto">
            <a:xfrm>
              <a:off x="4191" y="3359"/>
              <a:ext cx="591" cy="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149" name="Oval 149"/>
            <p:cNvSpPr>
              <a:spLocks noChangeArrowheads="1"/>
            </p:cNvSpPr>
            <p:nvPr/>
          </p:nvSpPr>
          <p:spPr bwMode="auto">
            <a:xfrm>
              <a:off x="1128" y="1629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50" name="Line 150"/>
            <p:cNvSpPr>
              <a:spLocks noChangeShapeType="1"/>
            </p:cNvSpPr>
            <p:nvPr/>
          </p:nvSpPr>
          <p:spPr bwMode="auto">
            <a:xfrm>
              <a:off x="3048" y="1440"/>
              <a:ext cx="864" cy="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151" name="Line 151"/>
            <p:cNvSpPr>
              <a:spLocks noChangeShapeType="1"/>
            </p:cNvSpPr>
            <p:nvPr/>
          </p:nvSpPr>
          <p:spPr bwMode="auto">
            <a:xfrm flipV="1">
              <a:off x="3054" y="1332"/>
              <a:ext cx="151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152" name="Line 152"/>
            <p:cNvSpPr>
              <a:spLocks noChangeShapeType="1"/>
            </p:cNvSpPr>
            <p:nvPr/>
          </p:nvSpPr>
          <p:spPr bwMode="auto">
            <a:xfrm flipH="1">
              <a:off x="3978" y="1350"/>
              <a:ext cx="606" cy="6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153" name="Line 153"/>
            <p:cNvSpPr>
              <a:spLocks noChangeShapeType="1"/>
            </p:cNvSpPr>
            <p:nvPr/>
          </p:nvSpPr>
          <p:spPr bwMode="auto">
            <a:xfrm flipH="1">
              <a:off x="4320" y="1356"/>
              <a:ext cx="300" cy="9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154" name="Freeform 154"/>
            <p:cNvSpPr>
              <a:spLocks/>
            </p:cNvSpPr>
            <p:nvPr/>
          </p:nvSpPr>
          <p:spPr bwMode="auto">
            <a:xfrm>
              <a:off x="3990" y="1362"/>
              <a:ext cx="600" cy="780"/>
            </a:xfrm>
            <a:custGeom>
              <a:avLst/>
              <a:gdLst/>
              <a:ahLst/>
              <a:cxnLst>
                <a:cxn ang="0">
                  <a:pos x="600" y="0"/>
                </a:cxn>
                <a:cxn ang="0">
                  <a:pos x="0" y="780"/>
                </a:cxn>
              </a:cxnLst>
              <a:rect l="0" t="0" r="r" b="b"/>
              <a:pathLst>
                <a:path w="600" h="780">
                  <a:moveTo>
                    <a:pt x="600" y="0"/>
                  </a:moveTo>
                  <a:cubicBezTo>
                    <a:pt x="500" y="130"/>
                    <a:pt x="100" y="650"/>
                    <a:pt x="0" y="78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155" name="Line 155"/>
            <p:cNvSpPr>
              <a:spLocks noChangeShapeType="1"/>
            </p:cNvSpPr>
            <p:nvPr/>
          </p:nvSpPr>
          <p:spPr bwMode="auto">
            <a:xfrm>
              <a:off x="4614" y="1368"/>
              <a:ext cx="72" cy="1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156" name="Line 156"/>
            <p:cNvSpPr>
              <a:spLocks noChangeShapeType="1"/>
            </p:cNvSpPr>
            <p:nvPr/>
          </p:nvSpPr>
          <p:spPr bwMode="auto">
            <a:xfrm flipV="1">
              <a:off x="3792" y="3436"/>
              <a:ext cx="134" cy="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157" name="Oval 157"/>
            <p:cNvSpPr>
              <a:spLocks noChangeArrowheads="1"/>
            </p:cNvSpPr>
            <p:nvPr/>
          </p:nvSpPr>
          <p:spPr bwMode="auto">
            <a:xfrm>
              <a:off x="974" y="121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58" name="Line 158"/>
            <p:cNvSpPr>
              <a:spLocks noChangeShapeType="1"/>
            </p:cNvSpPr>
            <p:nvPr/>
          </p:nvSpPr>
          <p:spPr bwMode="auto">
            <a:xfrm flipV="1">
              <a:off x="3257" y="3004"/>
              <a:ext cx="55" cy="3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80159" name="Oval 159"/>
            <p:cNvSpPr>
              <a:spLocks noChangeArrowheads="1"/>
            </p:cNvSpPr>
            <p:nvPr/>
          </p:nvSpPr>
          <p:spPr bwMode="auto">
            <a:xfrm>
              <a:off x="4612" y="3238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60" name="Oval 160"/>
            <p:cNvSpPr>
              <a:spLocks noChangeArrowheads="1"/>
            </p:cNvSpPr>
            <p:nvPr/>
          </p:nvSpPr>
          <p:spPr bwMode="auto">
            <a:xfrm>
              <a:off x="4744" y="370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61" name="Oval 161"/>
            <p:cNvSpPr>
              <a:spLocks noChangeArrowheads="1"/>
            </p:cNvSpPr>
            <p:nvPr/>
          </p:nvSpPr>
          <p:spPr bwMode="auto">
            <a:xfrm>
              <a:off x="4667" y="3944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62" name="Oval 162"/>
            <p:cNvSpPr>
              <a:spLocks noChangeArrowheads="1"/>
            </p:cNvSpPr>
            <p:nvPr/>
          </p:nvSpPr>
          <p:spPr bwMode="auto">
            <a:xfrm>
              <a:off x="4842" y="406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63" name="Oval 163"/>
            <p:cNvSpPr>
              <a:spLocks noChangeArrowheads="1"/>
            </p:cNvSpPr>
            <p:nvPr/>
          </p:nvSpPr>
          <p:spPr bwMode="auto">
            <a:xfrm>
              <a:off x="3770" y="347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64" name="Oval 164"/>
            <p:cNvSpPr>
              <a:spLocks noChangeArrowheads="1"/>
            </p:cNvSpPr>
            <p:nvPr/>
          </p:nvSpPr>
          <p:spPr bwMode="auto">
            <a:xfrm>
              <a:off x="3445" y="3306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65" name="Oval 165"/>
            <p:cNvSpPr>
              <a:spLocks noChangeArrowheads="1"/>
            </p:cNvSpPr>
            <p:nvPr/>
          </p:nvSpPr>
          <p:spPr bwMode="auto">
            <a:xfrm>
              <a:off x="3119" y="3878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66" name="Oval 166"/>
            <p:cNvSpPr>
              <a:spLocks noChangeArrowheads="1"/>
            </p:cNvSpPr>
            <p:nvPr/>
          </p:nvSpPr>
          <p:spPr bwMode="auto">
            <a:xfrm>
              <a:off x="3274" y="396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67" name="Oval 167"/>
            <p:cNvSpPr>
              <a:spLocks noChangeArrowheads="1"/>
            </p:cNvSpPr>
            <p:nvPr/>
          </p:nvSpPr>
          <p:spPr bwMode="auto">
            <a:xfrm>
              <a:off x="3506" y="3947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68" name="Oval 168"/>
            <p:cNvSpPr>
              <a:spLocks noChangeArrowheads="1"/>
            </p:cNvSpPr>
            <p:nvPr/>
          </p:nvSpPr>
          <p:spPr bwMode="auto">
            <a:xfrm>
              <a:off x="3790" y="3896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69" name="Oval 169"/>
            <p:cNvSpPr>
              <a:spLocks noChangeArrowheads="1"/>
            </p:cNvSpPr>
            <p:nvPr/>
          </p:nvSpPr>
          <p:spPr bwMode="auto">
            <a:xfrm>
              <a:off x="3986" y="378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70" name="Oval 170"/>
            <p:cNvSpPr>
              <a:spLocks noChangeArrowheads="1"/>
            </p:cNvSpPr>
            <p:nvPr/>
          </p:nvSpPr>
          <p:spPr bwMode="auto">
            <a:xfrm>
              <a:off x="4179" y="3871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71" name="Oval 171"/>
            <p:cNvSpPr>
              <a:spLocks noChangeArrowheads="1"/>
            </p:cNvSpPr>
            <p:nvPr/>
          </p:nvSpPr>
          <p:spPr bwMode="auto">
            <a:xfrm>
              <a:off x="3295" y="296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72" name="Oval 172"/>
            <p:cNvSpPr>
              <a:spLocks noChangeArrowheads="1"/>
            </p:cNvSpPr>
            <p:nvPr/>
          </p:nvSpPr>
          <p:spPr bwMode="auto">
            <a:xfrm>
              <a:off x="3480" y="301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73" name="Oval 173"/>
            <p:cNvSpPr>
              <a:spLocks noChangeArrowheads="1"/>
            </p:cNvSpPr>
            <p:nvPr/>
          </p:nvSpPr>
          <p:spPr bwMode="auto">
            <a:xfrm>
              <a:off x="2551" y="250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74" name="Oval 174"/>
            <p:cNvSpPr>
              <a:spLocks noChangeArrowheads="1"/>
            </p:cNvSpPr>
            <p:nvPr/>
          </p:nvSpPr>
          <p:spPr bwMode="auto">
            <a:xfrm>
              <a:off x="2200" y="2510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75" name="Oval 175"/>
            <p:cNvSpPr>
              <a:spLocks noChangeArrowheads="1"/>
            </p:cNvSpPr>
            <p:nvPr/>
          </p:nvSpPr>
          <p:spPr bwMode="auto">
            <a:xfrm>
              <a:off x="2543" y="3399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76" name="Oval 176"/>
            <p:cNvSpPr>
              <a:spLocks noChangeArrowheads="1"/>
            </p:cNvSpPr>
            <p:nvPr/>
          </p:nvSpPr>
          <p:spPr bwMode="auto">
            <a:xfrm>
              <a:off x="1862" y="343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77" name="Oval 177"/>
            <p:cNvSpPr>
              <a:spLocks noChangeArrowheads="1"/>
            </p:cNvSpPr>
            <p:nvPr/>
          </p:nvSpPr>
          <p:spPr bwMode="auto">
            <a:xfrm>
              <a:off x="1478" y="372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78" name="Oval 178"/>
            <p:cNvSpPr>
              <a:spLocks noChangeArrowheads="1"/>
            </p:cNvSpPr>
            <p:nvPr/>
          </p:nvSpPr>
          <p:spPr bwMode="auto">
            <a:xfrm>
              <a:off x="1507" y="2713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79" name="Oval 179"/>
            <p:cNvSpPr>
              <a:spLocks noChangeArrowheads="1"/>
            </p:cNvSpPr>
            <p:nvPr/>
          </p:nvSpPr>
          <p:spPr bwMode="auto">
            <a:xfrm>
              <a:off x="3227" y="334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80" name="Oval 180"/>
            <p:cNvSpPr>
              <a:spLocks noChangeArrowheads="1"/>
            </p:cNvSpPr>
            <p:nvPr/>
          </p:nvSpPr>
          <p:spPr bwMode="auto">
            <a:xfrm>
              <a:off x="2820" y="295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81" name="Oval 181"/>
            <p:cNvSpPr>
              <a:spLocks noChangeArrowheads="1"/>
            </p:cNvSpPr>
            <p:nvPr/>
          </p:nvSpPr>
          <p:spPr bwMode="auto">
            <a:xfrm>
              <a:off x="2695" y="2591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82" name="Oval 182"/>
            <p:cNvSpPr>
              <a:spLocks noChangeArrowheads="1"/>
            </p:cNvSpPr>
            <p:nvPr/>
          </p:nvSpPr>
          <p:spPr bwMode="auto">
            <a:xfrm>
              <a:off x="2605" y="237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83" name="Oval 183"/>
            <p:cNvSpPr>
              <a:spLocks noChangeArrowheads="1"/>
            </p:cNvSpPr>
            <p:nvPr/>
          </p:nvSpPr>
          <p:spPr bwMode="auto">
            <a:xfrm>
              <a:off x="2923" y="251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84" name="Oval 184"/>
            <p:cNvSpPr>
              <a:spLocks noChangeArrowheads="1"/>
            </p:cNvSpPr>
            <p:nvPr/>
          </p:nvSpPr>
          <p:spPr bwMode="auto">
            <a:xfrm>
              <a:off x="3200" y="281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85" name="Oval 185"/>
            <p:cNvSpPr>
              <a:spLocks noChangeArrowheads="1"/>
            </p:cNvSpPr>
            <p:nvPr/>
          </p:nvSpPr>
          <p:spPr bwMode="auto">
            <a:xfrm>
              <a:off x="3673" y="290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86" name="Oval 186"/>
            <p:cNvSpPr>
              <a:spLocks noChangeArrowheads="1"/>
            </p:cNvSpPr>
            <p:nvPr/>
          </p:nvSpPr>
          <p:spPr bwMode="auto">
            <a:xfrm>
              <a:off x="3902" y="339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87" name="Oval 187"/>
            <p:cNvSpPr>
              <a:spLocks noChangeArrowheads="1"/>
            </p:cNvSpPr>
            <p:nvPr/>
          </p:nvSpPr>
          <p:spPr bwMode="auto">
            <a:xfrm>
              <a:off x="3793" y="326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88" name="Oval 188"/>
            <p:cNvSpPr>
              <a:spLocks noChangeArrowheads="1"/>
            </p:cNvSpPr>
            <p:nvPr/>
          </p:nvSpPr>
          <p:spPr bwMode="auto">
            <a:xfrm>
              <a:off x="4153" y="332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89" name="Oval 189"/>
            <p:cNvSpPr>
              <a:spLocks noChangeArrowheads="1"/>
            </p:cNvSpPr>
            <p:nvPr/>
          </p:nvSpPr>
          <p:spPr bwMode="auto">
            <a:xfrm>
              <a:off x="4645" y="275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90" name="Oval 190"/>
            <p:cNvSpPr>
              <a:spLocks noChangeArrowheads="1"/>
            </p:cNvSpPr>
            <p:nvPr/>
          </p:nvSpPr>
          <p:spPr bwMode="auto">
            <a:xfrm>
              <a:off x="4207" y="3011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91" name="Oval 191"/>
            <p:cNvSpPr>
              <a:spLocks noChangeArrowheads="1"/>
            </p:cNvSpPr>
            <p:nvPr/>
          </p:nvSpPr>
          <p:spPr bwMode="auto">
            <a:xfrm>
              <a:off x="2924" y="2094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92" name="Oval 192"/>
            <p:cNvSpPr>
              <a:spLocks noChangeArrowheads="1"/>
            </p:cNvSpPr>
            <p:nvPr/>
          </p:nvSpPr>
          <p:spPr bwMode="auto">
            <a:xfrm>
              <a:off x="3326" y="157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93" name="Oval 193"/>
            <p:cNvSpPr>
              <a:spLocks noChangeArrowheads="1"/>
            </p:cNvSpPr>
            <p:nvPr/>
          </p:nvSpPr>
          <p:spPr bwMode="auto">
            <a:xfrm>
              <a:off x="3564" y="319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94" name="Oval 194"/>
            <p:cNvSpPr>
              <a:spLocks noChangeArrowheads="1"/>
            </p:cNvSpPr>
            <p:nvPr/>
          </p:nvSpPr>
          <p:spPr bwMode="auto">
            <a:xfrm>
              <a:off x="3008" y="139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95" name="Oval 195"/>
            <p:cNvSpPr>
              <a:spLocks noChangeArrowheads="1"/>
            </p:cNvSpPr>
            <p:nvPr/>
          </p:nvSpPr>
          <p:spPr bwMode="auto">
            <a:xfrm>
              <a:off x="3884" y="148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96" name="Oval 196"/>
            <p:cNvSpPr>
              <a:spLocks noChangeArrowheads="1"/>
            </p:cNvSpPr>
            <p:nvPr/>
          </p:nvSpPr>
          <p:spPr bwMode="auto">
            <a:xfrm>
              <a:off x="3980" y="172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97" name="Oval 197"/>
            <p:cNvSpPr>
              <a:spLocks noChangeArrowheads="1"/>
            </p:cNvSpPr>
            <p:nvPr/>
          </p:nvSpPr>
          <p:spPr bwMode="auto">
            <a:xfrm>
              <a:off x="3913" y="192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98" name="Oval 198"/>
            <p:cNvSpPr>
              <a:spLocks noChangeArrowheads="1"/>
            </p:cNvSpPr>
            <p:nvPr/>
          </p:nvSpPr>
          <p:spPr bwMode="auto">
            <a:xfrm>
              <a:off x="3967" y="210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199" name="Oval 199"/>
            <p:cNvSpPr>
              <a:spLocks noChangeArrowheads="1"/>
            </p:cNvSpPr>
            <p:nvPr/>
          </p:nvSpPr>
          <p:spPr bwMode="auto">
            <a:xfrm>
              <a:off x="4267" y="230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00" name="Oval 200"/>
            <p:cNvSpPr>
              <a:spLocks noChangeArrowheads="1"/>
            </p:cNvSpPr>
            <p:nvPr/>
          </p:nvSpPr>
          <p:spPr bwMode="auto">
            <a:xfrm>
              <a:off x="3625" y="2411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01" name="Oval 201"/>
            <p:cNvSpPr>
              <a:spLocks noChangeArrowheads="1"/>
            </p:cNvSpPr>
            <p:nvPr/>
          </p:nvSpPr>
          <p:spPr bwMode="auto">
            <a:xfrm>
              <a:off x="3661" y="272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02" name="Oval 202"/>
            <p:cNvSpPr>
              <a:spLocks noChangeArrowheads="1"/>
            </p:cNvSpPr>
            <p:nvPr/>
          </p:nvSpPr>
          <p:spPr bwMode="auto">
            <a:xfrm>
              <a:off x="3325" y="263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03" name="Oval 203"/>
            <p:cNvSpPr>
              <a:spLocks noChangeArrowheads="1"/>
            </p:cNvSpPr>
            <p:nvPr/>
          </p:nvSpPr>
          <p:spPr bwMode="auto">
            <a:xfrm>
              <a:off x="3696" y="1722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04" name="Oval 204"/>
            <p:cNvSpPr>
              <a:spLocks noChangeArrowheads="1"/>
            </p:cNvSpPr>
            <p:nvPr/>
          </p:nvSpPr>
          <p:spPr bwMode="auto">
            <a:xfrm>
              <a:off x="2902" y="1823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05" name="Oval 205"/>
            <p:cNvSpPr>
              <a:spLocks noChangeArrowheads="1"/>
            </p:cNvSpPr>
            <p:nvPr/>
          </p:nvSpPr>
          <p:spPr bwMode="auto">
            <a:xfrm>
              <a:off x="3462" y="2105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06" name="Oval 206"/>
            <p:cNvSpPr>
              <a:spLocks noChangeArrowheads="1"/>
            </p:cNvSpPr>
            <p:nvPr/>
          </p:nvSpPr>
          <p:spPr bwMode="auto">
            <a:xfrm>
              <a:off x="1558" y="2354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07" name="Oval 207"/>
            <p:cNvSpPr>
              <a:spLocks noChangeArrowheads="1"/>
            </p:cNvSpPr>
            <p:nvPr/>
          </p:nvSpPr>
          <p:spPr bwMode="auto">
            <a:xfrm>
              <a:off x="2085" y="233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08" name="Oval 208"/>
            <p:cNvSpPr>
              <a:spLocks noChangeArrowheads="1"/>
            </p:cNvSpPr>
            <p:nvPr/>
          </p:nvSpPr>
          <p:spPr bwMode="auto">
            <a:xfrm>
              <a:off x="1786" y="2342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09" name="Oval 209"/>
            <p:cNvSpPr>
              <a:spLocks noChangeArrowheads="1"/>
            </p:cNvSpPr>
            <p:nvPr/>
          </p:nvSpPr>
          <p:spPr bwMode="auto">
            <a:xfrm>
              <a:off x="1629" y="2500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10" name="Oval 210"/>
            <p:cNvSpPr>
              <a:spLocks noChangeArrowheads="1"/>
            </p:cNvSpPr>
            <p:nvPr/>
          </p:nvSpPr>
          <p:spPr bwMode="auto">
            <a:xfrm>
              <a:off x="1122" y="2042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11" name="Oval 211"/>
            <p:cNvSpPr>
              <a:spLocks noChangeArrowheads="1"/>
            </p:cNvSpPr>
            <p:nvPr/>
          </p:nvSpPr>
          <p:spPr bwMode="auto">
            <a:xfrm>
              <a:off x="1042" y="3123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12" name="Oval 212"/>
            <p:cNvSpPr>
              <a:spLocks noChangeArrowheads="1"/>
            </p:cNvSpPr>
            <p:nvPr/>
          </p:nvSpPr>
          <p:spPr bwMode="auto">
            <a:xfrm>
              <a:off x="1019" y="3741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13" name="Oval 213"/>
            <p:cNvSpPr>
              <a:spLocks noChangeArrowheads="1"/>
            </p:cNvSpPr>
            <p:nvPr/>
          </p:nvSpPr>
          <p:spPr bwMode="auto">
            <a:xfrm>
              <a:off x="2409" y="296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14" name="Oval 214"/>
            <p:cNvSpPr>
              <a:spLocks noChangeArrowheads="1"/>
            </p:cNvSpPr>
            <p:nvPr/>
          </p:nvSpPr>
          <p:spPr bwMode="auto">
            <a:xfrm>
              <a:off x="2380" y="1759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15" name="Oval 215"/>
            <p:cNvSpPr>
              <a:spLocks noChangeArrowheads="1"/>
            </p:cNvSpPr>
            <p:nvPr/>
          </p:nvSpPr>
          <p:spPr bwMode="auto">
            <a:xfrm>
              <a:off x="1559" y="928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216" name="Oval 216"/>
            <p:cNvSpPr>
              <a:spLocks noChangeArrowheads="1"/>
            </p:cNvSpPr>
            <p:nvPr/>
          </p:nvSpPr>
          <p:spPr bwMode="auto">
            <a:xfrm>
              <a:off x="4562" y="130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24912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16"/>
          <p:cNvSpPr/>
          <p:nvPr/>
        </p:nvSpPr>
        <p:spPr bwMode="auto">
          <a:xfrm>
            <a:off x="6642230" y="5904275"/>
            <a:ext cx="2501770" cy="953725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82265" name="Picture 217" descr="Europe-map-shotened-experiment"/>
          <p:cNvPicPr>
            <a:picLocks noChangeAspect="1" noChangeArrowheads="1"/>
          </p:cNvPicPr>
          <p:nvPr/>
        </p:nvPicPr>
        <p:blipFill>
          <a:blip r:embed="rId2" cstate="print">
            <a:lum bright="40000" contrast="-60000"/>
          </a:blip>
          <a:srcRect/>
          <a:stretch>
            <a:fillRect/>
          </a:stretch>
        </p:blipFill>
        <p:spPr bwMode="auto">
          <a:xfrm>
            <a:off x="1255713" y="1163638"/>
            <a:ext cx="6600825" cy="5419725"/>
          </a:xfrm>
          <a:prstGeom prst="rect">
            <a:avLst/>
          </a:prstGeom>
          <a:noFill/>
        </p:spPr>
      </p:pic>
      <p:sp>
        <p:nvSpPr>
          <p:cNvPr id="12820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Constructing the dual graph</a:t>
            </a:r>
          </a:p>
        </p:txBody>
      </p:sp>
      <p:sp>
        <p:nvSpPr>
          <p:cNvPr id="1282052" name="Line 4"/>
          <p:cNvSpPr>
            <a:spLocks noChangeShapeType="1"/>
          </p:cNvSpPr>
          <p:nvPr/>
        </p:nvSpPr>
        <p:spPr bwMode="auto">
          <a:xfrm flipH="1">
            <a:off x="4092575" y="3838575"/>
            <a:ext cx="87313" cy="1920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53" name="Line 5"/>
          <p:cNvSpPr>
            <a:spLocks noChangeShapeType="1"/>
          </p:cNvSpPr>
          <p:nvPr/>
        </p:nvSpPr>
        <p:spPr bwMode="auto">
          <a:xfrm flipV="1">
            <a:off x="3905250" y="4749800"/>
            <a:ext cx="609600" cy="19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54" name="Line 6"/>
          <p:cNvSpPr>
            <a:spLocks noChangeShapeType="1"/>
          </p:cNvSpPr>
          <p:nvPr/>
        </p:nvSpPr>
        <p:spPr bwMode="auto">
          <a:xfrm>
            <a:off x="3886200" y="4806950"/>
            <a:ext cx="1254125" cy="557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55" name="Line 7"/>
          <p:cNvSpPr>
            <a:spLocks noChangeShapeType="1"/>
          </p:cNvSpPr>
          <p:nvPr/>
        </p:nvSpPr>
        <p:spPr bwMode="auto">
          <a:xfrm flipV="1">
            <a:off x="3008313" y="4778375"/>
            <a:ext cx="830262" cy="739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56" name="Line 8"/>
          <p:cNvSpPr>
            <a:spLocks noChangeShapeType="1"/>
          </p:cNvSpPr>
          <p:nvPr/>
        </p:nvSpPr>
        <p:spPr bwMode="auto">
          <a:xfrm flipH="1">
            <a:off x="2432050" y="5524500"/>
            <a:ext cx="560388" cy="4238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57" name="Line 9"/>
          <p:cNvSpPr>
            <a:spLocks noChangeShapeType="1"/>
          </p:cNvSpPr>
          <p:nvPr/>
        </p:nvSpPr>
        <p:spPr bwMode="auto">
          <a:xfrm flipV="1">
            <a:off x="4562475" y="4514850"/>
            <a:ext cx="552450" cy="196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58" name="Line 10"/>
          <p:cNvSpPr>
            <a:spLocks noChangeShapeType="1"/>
          </p:cNvSpPr>
          <p:nvPr/>
        </p:nvSpPr>
        <p:spPr bwMode="auto">
          <a:xfrm>
            <a:off x="4562475" y="4759325"/>
            <a:ext cx="615950" cy="611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59" name="Line 11"/>
          <p:cNvSpPr>
            <a:spLocks noChangeShapeType="1"/>
          </p:cNvSpPr>
          <p:nvPr/>
        </p:nvSpPr>
        <p:spPr bwMode="auto">
          <a:xfrm>
            <a:off x="5118100" y="4518025"/>
            <a:ext cx="168275" cy="279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60" name="Line 12"/>
          <p:cNvSpPr>
            <a:spLocks noChangeShapeType="1"/>
          </p:cNvSpPr>
          <p:nvPr/>
        </p:nvSpPr>
        <p:spPr bwMode="auto">
          <a:xfrm>
            <a:off x="5119688" y="4543425"/>
            <a:ext cx="46037" cy="8350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61" name="Line 13"/>
          <p:cNvSpPr>
            <a:spLocks noChangeShapeType="1"/>
          </p:cNvSpPr>
          <p:nvPr/>
        </p:nvSpPr>
        <p:spPr bwMode="auto">
          <a:xfrm>
            <a:off x="4122738" y="4044950"/>
            <a:ext cx="214312" cy="120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62" name="Line 14"/>
          <p:cNvSpPr>
            <a:spLocks noChangeShapeType="1"/>
          </p:cNvSpPr>
          <p:nvPr/>
        </p:nvSpPr>
        <p:spPr bwMode="auto">
          <a:xfrm flipH="1">
            <a:off x="4306888" y="4067175"/>
            <a:ext cx="366712" cy="111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63" name="Line 15"/>
          <p:cNvSpPr>
            <a:spLocks noChangeShapeType="1"/>
          </p:cNvSpPr>
          <p:nvPr/>
        </p:nvSpPr>
        <p:spPr bwMode="auto">
          <a:xfrm flipH="1">
            <a:off x="3878263" y="4175125"/>
            <a:ext cx="431800" cy="5603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64" name="Line 16"/>
          <p:cNvSpPr>
            <a:spLocks noChangeShapeType="1"/>
          </p:cNvSpPr>
          <p:nvPr/>
        </p:nvSpPr>
        <p:spPr bwMode="auto">
          <a:xfrm flipV="1">
            <a:off x="4530725" y="4090988"/>
            <a:ext cx="174625" cy="596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65" name="Line 17"/>
          <p:cNvSpPr>
            <a:spLocks noChangeShapeType="1"/>
          </p:cNvSpPr>
          <p:nvPr/>
        </p:nvSpPr>
        <p:spPr bwMode="auto">
          <a:xfrm flipH="1" flipV="1">
            <a:off x="4713288" y="4043363"/>
            <a:ext cx="604837" cy="2079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66" name="Line 18"/>
          <p:cNvSpPr>
            <a:spLocks noChangeShapeType="1"/>
          </p:cNvSpPr>
          <p:nvPr/>
        </p:nvSpPr>
        <p:spPr bwMode="auto">
          <a:xfrm>
            <a:off x="4681538" y="3416300"/>
            <a:ext cx="0" cy="5794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67" name="Line 19"/>
          <p:cNvSpPr>
            <a:spLocks noChangeShapeType="1"/>
          </p:cNvSpPr>
          <p:nvPr/>
        </p:nvSpPr>
        <p:spPr bwMode="auto">
          <a:xfrm flipV="1">
            <a:off x="5389563" y="3892550"/>
            <a:ext cx="381000" cy="3270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68" name="Line 20"/>
          <p:cNvSpPr>
            <a:spLocks noChangeShapeType="1"/>
          </p:cNvSpPr>
          <p:nvPr/>
        </p:nvSpPr>
        <p:spPr bwMode="auto">
          <a:xfrm flipH="1" flipV="1">
            <a:off x="5802313" y="3932238"/>
            <a:ext cx="96837" cy="398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69" name="Line 21"/>
          <p:cNvSpPr>
            <a:spLocks noChangeShapeType="1"/>
          </p:cNvSpPr>
          <p:nvPr/>
        </p:nvSpPr>
        <p:spPr bwMode="auto">
          <a:xfrm>
            <a:off x="5389563" y="4267200"/>
            <a:ext cx="444500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70" name="Line 22"/>
          <p:cNvSpPr>
            <a:spLocks noChangeShapeType="1"/>
          </p:cNvSpPr>
          <p:nvPr/>
        </p:nvSpPr>
        <p:spPr bwMode="auto">
          <a:xfrm flipV="1">
            <a:off x="5873750" y="4418013"/>
            <a:ext cx="7938" cy="1984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71" name="Line 23"/>
          <p:cNvSpPr>
            <a:spLocks noChangeShapeType="1"/>
          </p:cNvSpPr>
          <p:nvPr/>
        </p:nvSpPr>
        <p:spPr bwMode="auto">
          <a:xfrm>
            <a:off x="5151438" y="4546600"/>
            <a:ext cx="682625" cy="93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72" name="Line 24"/>
          <p:cNvSpPr>
            <a:spLocks noChangeShapeType="1"/>
          </p:cNvSpPr>
          <p:nvPr/>
        </p:nvSpPr>
        <p:spPr bwMode="auto">
          <a:xfrm flipV="1">
            <a:off x="5137150" y="4418013"/>
            <a:ext cx="696913" cy="873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73" name="Line 25"/>
          <p:cNvSpPr>
            <a:spLocks noChangeShapeType="1"/>
          </p:cNvSpPr>
          <p:nvPr/>
        </p:nvSpPr>
        <p:spPr bwMode="auto">
          <a:xfrm flipH="1">
            <a:off x="5141913" y="4283075"/>
            <a:ext cx="176212" cy="195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74" name="Line 26"/>
          <p:cNvSpPr>
            <a:spLocks noChangeShapeType="1"/>
          </p:cNvSpPr>
          <p:nvPr/>
        </p:nvSpPr>
        <p:spPr bwMode="auto">
          <a:xfrm>
            <a:off x="4705350" y="4083050"/>
            <a:ext cx="411163" cy="4048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75" name="Line 27"/>
          <p:cNvSpPr>
            <a:spLocks noChangeShapeType="1"/>
          </p:cNvSpPr>
          <p:nvPr/>
        </p:nvSpPr>
        <p:spPr bwMode="auto">
          <a:xfrm flipH="1">
            <a:off x="3902075" y="4098925"/>
            <a:ext cx="779463" cy="660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76" name="Line 28"/>
          <p:cNvSpPr>
            <a:spLocks noChangeShapeType="1"/>
          </p:cNvSpPr>
          <p:nvPr/>
        </p:nvSpPr>
        <p:spPr bwMode="auto">
          <a:xfrm>
            <a:off x="5594350" y="4840288"/>
            <a:ext cx="88900" cy="2365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77" name="Line 29"/>
          <p:cNvSpPr>
            <a:spLocks noChangeShapeType="1"/>
          </p:cNvSpPr>
          <p:nvPr/>
        </p:nvSpPr>
        <p:spPr bwMode="auto">
          <a:xfrm>
            <a:off x="5316538" y="4787900"/>
            <a:ext cx="239712" cy="50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78" name="Line 30"/>
          <p:cNvSpPr>
            <a:spLocks noChangeShapeType="1"/>
          </p:cNvSpPr>
          <p:nvPr/>
        </p:nvSpPr>
        <p:spPr bwMode="auto">
          <a:xfrm flipH="1">
            <a:off x="5291138" y="4679950"/>
            <a:ext cx="542925" cy="714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79" name="Line 31"/>
          <p:cNvSpPr>
            <a:spLocks noChangeShapeType="1"/>
          </p:cNvSpPr>
          <p:nvPr/>
        </p:nvSpPr>
        <p:spPr bwMode="auto">
          <a:xfrm>
            <a:off x="5891213" y="4711700"/>
            <a:ext cx="166687" cy="485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80" name="Line 32"/>
          <p:cNvSpPr>
            <a:spLocks noChangeShapeType="1"/>
          </p:cNvSpPr>
          <p:nvPr/>
        </p:nvSpPr>
        <p:spPr bwMode="auto">
          <a:xfrm flipH="1" flipV="1">
            <a:off x="5592763" y="4840288"/>
            <a:ext cx="441325" cy="3571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81" name="Line 33"/>
          <p:cNvSpPr>
            <a:spLocks noChangeShapeType="1"/>
          </p:cNvSpPr>
          <p:nvPr/>
        </p:nvSpPr>
        <p:spPr bwMode="auto">
          <a:xfrm>
            <a:off x="5722938" y="5165725"/>
            <a:ext cx="311150" cy="358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82" name="Line 34"/>
          <p:cNvSpPr>
            <a:spLocks noChangeShapeType="1"/>
          </p:cNvSpPr>
          <p:nvPr/>
        </p:nvSpPr>
        <p:spPr bwMode="auto">
          <a:xfrm>
            <a:off x="6105525" y="5260975"/>
            <a:ext cx="111125" cy="1984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83" name="Line 35"/>
          <p:cNvSpPr>
            <a:spLocks noChangeShapeType="1"/>
          </p:cNvSpPr>
          <p:nvPr/>
        </p:nvSpPr>
        <p:spPr bwMode="auto">
          <a:xfrm flipH="1">
            <a:off x="6042025" y="5276850"/>
            <a:ext cx="31750" cy="293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84" name="Freeform 36"/>
          <p:cNvSpPr>
            <a:spLocks/>
          </p:cNvSpPr>
          <p:nvPr/>
        </p:nvSpPr>
        <p:spPr bwMode="auto">
          <a:xfrm>
            <a:off x="6061075" y="5608638"/>
            <a:ext cx="292100" cy="4492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6" y="267"/>
              </a:cxn>
            </a:cxnLst>
            <a:rect l="0" t="0" r="r" b="b"/>
            <a:pathLst>
              <a:path w="196" h="267">
                <a:moveTo>
                  <a:pt x="0" y="0"/>
                </a:moveTo>
                <a:lnTo>
                  <a:pt x="196" y="267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85" name="Freeform 37"/>
          <p:cNvSpPr>
            <a:spLocks/>
          </p:cNvSpPr>
          <p:nvPr/>
        </p:nvSpPr>
        <p:spPr bwMode="auto">
          <a:xfrm>
            <a:off x="6253163" y="5453063"/>
            <a:ext cx="128587" cy="6238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" y="349"/>
              </a:cxn>
            </a:cxnLst>
            <a:rect l="0" t="0" r="r" b="b"/>
            <a:pathLst>
              <a:path w="69" h="349">
                <a:moveTo>
                  <a:pt x="0" y="0"/>
                </a:moveTo>
                <a:lnTo>
                  <a:pt x="69" y="349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86" name="Line 38"/>
          <p:cNvSpPr>
            <a:spLocks noChangeShapeType="1"/>
          </p:cNvSpPr>
          <p:nvPr/>
        </p:nvSpPr>
        <p:spPr bwMode="auto">
          <a:xfrm flipV="1">
            <a:off x="6280150" y="5340350"/>
            <a:ext cx="357188" cy="111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87" name="Freeform 39"/>
          <p:cNvSpPr>
            <a:spLocks/>
          </p:cNvSpPr>
          <p:nvPr/>
        </p:nvSpPr>
        <p:spPr bwMode="auto">
          <a:xfrm>
            <a:off x="6391275" y="5356225"/>
            <a:ext cx="263525" cy="711200"/>
          </a:xfrm>
          <a:custGeom>
            <a:avLst/>
            <a:gdLst/>
            <a:ahLst/>
            <a:cxnLst>
              <a:cxn ang="0">
                <a:pos x="166" y="0"/>
              </a:cxn>
              <a:cxn ang="0">
                <a:pos x="0" y="448"/>
              </a:cxn>
            </a:cxnLst>
            <a:rect l="0" t="0" r="r" b="b"/>
            <a:pathLst>
              <a:path w="166" h="448">
                <a:moveTo>
                  <a:pt x="166" y="0"/>
                </a:moveTo>
                <a:lnTo>
                  <a:pt x="0" y="448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88" name="Line 40"/>
          <p:cNvSpPr>
            <a:spLocks noChangeShapeType="1"/>
          </p:cNvSpPr>
          <p:nvPr/>
        </p:nvSpPr>
        <p:spPr bwMode="auto">
          <a:xfrm>
            <a:off x="4229100" y="3836988"/>
            <a:ext cx="412750" cy="174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89" name="Line 41"/>
          <p:cNvSpPr>
            <a:spLocks noChangeShapeType="1"/>
          </p:cNvSpPr>
          <p:nvPr/>
        </p:nvSpPr>
        <p:spPr bwMode="auto">
          <a:xfrm>
            <a:off x="6367463" y="3416300"/>
            <a:ext cx="412750" cy="269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90" name="Line 42"/>
          <p:cNvSpPr>
            <a:spLocks noChangeShapeType="1"/>
          </p:cNvSpPr>
          <p:nvPr/>
        </p:nvSpPr>
        <p:spPr bwMode="auto">
          <a:xfrm flipH="1">
            <a:off x="5849938" y="3432175"/>
            <a:ext cx="485775" cy="420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91" name="Line 43"/>
          <p:cNvSpPr>
            <a:spLocks noChangeShapeType="1"/>
          </p:cNvSpPr>
          <p:nvPr/>
        </p:nvSpPr>
        <p:spPr bwMode="auto">
          <a:xfrm>
            <a:off x="5849938" y="3900488"/>
            <a:ext cx="1558925" cy="520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92" name="Line 44"/>
          <p:cNvSpPr>
            <a:spLocks noChangeShapeType="1"/>
          </p:cNvSpPr>
          <p:nvPr/>
        </p:nvSpPr>
        <p:spPr bwMode="auto">
          <a:xfrm>
            <a:off x="6861175" y="3741738"/>
            <a:ext cx="539750" cy="644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93" name="Line 45"/>
          <p:cNvSpPr>
            <a:spLocks noChangeShapeType="1"/>
          </p:cNvSpPr>
          <p:nvPr/>
        </p:nvSpPr>
        <p:spPr bwMode="auto">
          <a:xfrm flipH="1">
            <a:off x="5810250" y="3717925"/>
            <a:ext cx="985838" cy="166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94" name="Line 46"/>
          <p:cNvSpPr>
            <a:spLocks noChangeShapeType="1"/>
          </p:cNvSpPr>
          <p:nvPr/>
        </p:nvSpPr>
        <p:spPr bwMode="auto">
          <a:xfrm flipV="1">
            <a:off x="6661150" y="4886325"/>
            <a:ext cx="87313" cy="398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95" name="Line 47"/>
          <p:cNvSpPr>
            <a:spLocks noChangeShapeType="1"/>
          </p:cNvSpPr>
          <p:nvPr/>
        </p:nvSpPr>
        <p:spPr bwMode="auto">
          <a:xfrm flipV="1">
            <a:off x="6764338" y="4646613"/>
            <a:ext cx="304800" cy="1762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96" name="Freeform 48"/>
          <p:cNvSpPr>
            <a:spLocks/>
          </p:cNvSpPr>
          <p:nvPr/>
        </p:nvSpPr>
        <p:spPr bwMode="auto">
          <a:xfrm>
            <a:off x="7092950" y="4449763"/>
            <a:ext cx="292100" cy="173037"/>
          </a:xfrm>
          <a:custGeom>
            <a:avLst/>
            <a:gdLst/>
            <a:ahLst/>
            <a:cxnLst>
              <a:cxn ang="0">
                <a:pos x="0" y="109"/>
              </a:cxn>
              <a:cxn ang="0">
                <a:pos x="184" y="0"/>
              </a:cxn>
            </a:cxnLst>
            <a:rect l="0" t="0" r="r" b="b"/>
            <a:pathLst>
              <a:path w="184" h="109">
                <a:moveTo>
                  <a:pt x="0" y="109"/>
                </a:moveTo>
                <a:lnTo>
                  <a:pt x="184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97" name="Line 49"/>
          <p:cNvSpPr>
            <a:spLocks noChangeShapeType="1"/>
          </p:cNvSpPr>
          <p:nvPr/>
        </p:nvSpPr>
        <p:spPr bwMode="auto">
          <a:xfrm>
            <a:off x="5922963" y="4687888"/>
            <a:ext cx="769937" cy="1190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98" name="Line 50"/>
          <p:cNvSpPr>
            <a:spLocks noChangeShapeType="1"/>
          </p:cNvSpPr>
          <p:nvPr/>
        </p:nvSpPr>
        <p:spPr bwMode="auto">
          <a:xfrm flipV="1">
            <a:off x="6145213" y="4854575"/>
            <a:ext cx="539750" cy="382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099" name="Line 51"/>
          <p:cNvSpPr>
            <a:spLocks noChangeShapeType="1"/>
          </p:cNvSpPr>
          <p:nvPr/>
        </p:nvSpPr>
        <p:spPr bwMode="auto">
          <a:xfrm>
            <a:off x="6113463" y="5260975"/>
            <a:ext cx="508000" cy="7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00" name="Line 52"/>
          <p:cNvSpPr>
            <a:spLocks noChangeShapeType="1"/>
          </p:cNvSpPr>
          <p:nvPr/>
        </p:nvSpPr>
        <p:spPr bwMode="auto">
          <a:xfrm flipH="1" flipV="1">
            <a:off x="6267450" y="3101975"/>
            <a:ext cx="115888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01" name="Line 53"/>
          <p:cNvSpPr>
            <a:spLocks noChangeShapeType="1"/>
          </p:cNvSpPr>
          <p:nvPr/>
        </p:nvSpPr>
        <p:spPr bwMode="auto">
          <a:xfrm flipV="1">
            <a:off x="6275388" y="2776538"/>
            <a:ext cx="88900" cy="285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02" name="Line 54"/>
          <p:cNvSpPr>
            <a:spLocks noChangeShapeType="1"/>
          </p:cNvSpPr>
          <p:nvPr/>
        </p:nvSpPr>
        <p:spPr bwMode="auto">
          <a:xfrm flipV="1">
            <a:off x="6378575" y="2133600"/>
            <a:ext cx="922338" cy="6175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03" name="Line 55"/>
          <p:cNvSpPr>
            <a:spLocks noChangeShapeType="1"/>
          </p:cNvSpPr>
          <p:nvPr/>
        </p:nvSpPr>
        <p:spPr bwMode="auto">
          <a:xfrm flipH="1">
            <a:off x="6229350" y="2141538"/>
            <a:ext cx="1020763" cy="280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04" name="Line 56"/>
          <p:cNvSpPr>
            <a:spLocks noChangeShapeType="1"/>
          </p:cNvSpPr>
          <p:nvPr/>
        </p:nvSpPr>
        <p:spPr bwMode="auto">
          <a:xfrm flipH="1">
            <a:off x="5319713" y="2427288"/>
            <a:ext cx="893762" cy="127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05" name="Line 57"/>
          <p:cNvSpPr>
            <a:spLocks noChangeShapeType="1"/>
          </p:cNvSpPr>
          <p:nvPr/>
        </p:nvSpPr>
        <p:spPr bwMode="auto">
          <a:xfrm flipH="1" flipV="1">
            <a:off x="4849813" y="2303463"/>
            <a:ext cx="482600" cy="2365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06" name="Freeform 58"/>
          <p:cNvSpPr>
            <a:spLocks/>
          </p:cNvSpPr>
          <p:nvPr/>
        </p:nvSpPr>
        <p:spPr bwMode="auto">
          <a:xfrm>
            <a:off x="6772275" y="4441825"/>
            <a:ext cx="660400" cy="369888"/>
          </a:xfrm>
          <a:custGeom>
            <a:avLst/>
            <a:gdLst/>
            <a:ahLst/>
            <a:cxnLst>
              <a:cxn ang="0">
                <a:pos x="0" y="233"/>
              </a:cxn>
              <a:cxn ang="0">
                <a:pos x="134" y="66"/>
              </a:cxn>
              <a:cxn ang="0">
                <a:pos x="416" y="0"/>
              </a:cxn>
            </a:cxnLst>
            <a:rect l="0" t="0" r="r" b="b"/>
            <a:pathLst>
              <a:path w="416" h="233">
                <a:moveTo>
                  <a:pt x="0" y="233"/>
                </a:moveTo>
                <a:cubicBezTo>
                  <a:pt x="22" y="205"/>
                  <a:pt x="65" y="105"/>
                  <a:pt x="134" y="66"/>
                </a:cubicBezTo>
                <a:cubicBezTo>
                  <a:pt x="203" y="27"/>
                  <a:pt x="357" y="14"/>
                  <a:pt x="416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07" name="Line 59"/>
          <p:cNvSpPr>
            <a:spLocks noChangeShapeType="1"/>
          </p:cNvSpPr>
          <p:nvPr/>
        </p:nvSpPr>
        <p:spPr bwMode="auto">
          <a:xfrm flipH="1">
            <a:off x="5907088" y="4425950"/>
            <a:ext cx="1477962" cy="230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08" name="Line 60"/>
          <p:cNvSpPr>
            <a:spLocks noChangeShapeType="1"/>
          </p:cNvSpPr>
          <p:nvPr/>
        </p:nvSpPr>
        <p:spPr bwMode="auto">
          <a:xfrm flipH="1" flipV="1">
            <a:off x="5899150" y="4386263"/>
            <a:ext cx="1493838" cy="31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09" name="Line 61"/>
          <p:cNvSpPr>
            <a:spLocks noChangeShapeType="1"/>
          </p:cNvSpPr>
          <p:nvPr/>
        </p:nvSpPr>
        <p:spPr bwMode="auto">
          <a:xfrm flipH="1">
            <a:off x="4729163" y="3844925"/>
            <a:ext cx="1073150" cy="174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10" name="Line 62"/>
          <p:cNvSpPr>
            <a:spLocks noChangeShapeType="1"/>
          </p:cNvSpPr>
          <p:nvPr/>
        </p:nvSpPr>
        <p:spPr bwMode="auto">
          <a:xfrm flipV="1">
            <a:off x="5573713" y="4687888"/>
            <a:ext cx="292100" cy="139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11" name="Line 63"/>
          <p:cNvSpPr>
            <a:spLocks noChangeShapeType="1"/>
          </p:cNvSpPr>
          <p:nvPr/>
        </p:nvSpPr>
        <p:spPr bwMode="auto">
          <a:xfrm>
            <a:off x="5730875" y="5141913"/>
            <a:ext cx="295275" cy="1031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12" name="Line 64"/>
          <p:cNvSpPr>
            <a:spLocks noChangeShapeType="1"/>
          </p:cNvSpPr>
          <p:nvPr/>
        </p:nvSpPr>
        <p:spPr bwMode="auto">
          <a:xfrm flipV="1">
            <a:off x="4124325" y="4019550"/>
            <a:ext cx="517525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13" name="Line 65"/>
          <p:cNvSpPr>
            <a:spLocks noChangeShapeType="1"/>
          </p:cNvSpPr>
          <p:nvPr/>
        </p:nvSpPr>
        <p:spPr bwMode="auto">
          <a:xfrm flipH="1">
            <a:off x="3878263" y="4052888"/>
            <a:ext cx="225425" cy="682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14" name="Line 66"/>
          <p:cNvSpPr>
            <a:spLocks noChangeShapeType="1"/>
          </p:cNvSpPr>
          <p:nvPr/>
        </p:nvSpPr>
        <p:spPr bwMode="auto">
          <a:xfrm flipV="1">
            <a:off x="5897563" y="2393950"/>
            <a:ext cx="344487" cy="407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15" name="Line 67"/>
          <p:cNvSpPr>
            <a:spLocks noChangeShapeType="1"/>
          </p:cNvSpPr>
          <p:nvPr/>
        </p:nvSpPr>
        <p:spPr bwMode="auto">
          <a:xfrm flipH="1" flipV="1">
            <a:off x="5314950" y="2543175"/>
            <a:ext cx="574675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16" name="Line 68"/>
          <p:cNvSpPr>
            <a:spLocks noChangeShapeType="1"/>
          </p:cNvSpPr>
          <p:nvPr/>
        </p:nvSpPr>
        <p:spPr bwMode="auto">
          <a:xfrm flipV="1">
            <a:off x="5930900" y="2132013"/>
            <a:ext cx="1330325" cy="663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17" name="Line 69"/>
          <p:cNvSpPr>
            <a:spLocks noChangeShapeType="1"/>
          </p:cNvSpPr>
          <p:nvPr/>
        </p:nvSpPr>
        <p:spPr bwMode="auto">
          <a:xfrm flipV="1">
            <a:off x="5532438" y="2803525"/>
            <a:ext cx="382587" cy="5730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18" name="Line 70"/>
          <p:cNvSpPr>
            <a:spLocks noChangeShapeType="1"/>
          </p:cNvSpPr>
          <p:nvPr/>
        </p:nvSpPr>
        <p:spPr bwMode="auto">
          <a:xfrm flipV="1">
            <a:off x="5907088" y="2776538"/>
            <a:ext cx="455612" cy="26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19" name="Line 71"/>
          <p:cNvSpPr>
            <a:spLocks noChangeShapeType="1"/>
          </p:cNvSpPr>
          <p:nvPr/>
        </p:nvSpPr>
        <p:spPr bwMode="auto">
          <a:xfrm flipV="1">
            <a:off x="5551488" y="2771775"/>
            <a:ext cx="819150" cy="615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20" name="Line 72"/>
          <p:cNvSpPr>
            <a:spLocks noChangeShapeType="1"/>
          </p:cNvSpPr>
          <p:nvPr/>
        </p:nvSpPr>
        <p:spPr bwMode="auto">
          <a:xfrm flipV="1">
            <a:off x="5543550" y="3136900"/>
            <a:ext cx="733425" cy="2651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21" name="Line 73"/>
          <p:cNvSpPr>
            <a:spLocks noChangeShapeType="1"/>
          </p:cNvSpPr>
          <p:nvPr/>
        </p:nvSpPr>
        <p:spPr bwMode="auto">
          <a:xfrm flipV="1">
            <a:off x="5476875" y="3400425"/>
            <a:ext cx="874713" cy="15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22" name="Line 74"/>
          <p:cNvSpPr>
            <a:spLocks noChangeShapeType="1"/>
          </p:cNvSpPr>
          <p:nvPr/>
        </p:nvSpPr>
        <p:spPr bwMode="auto">
          <a:xfrm>
            <a:off x="5580063" y="3424238"/>
            <a:ext cx="214312" cy="420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23" name="Line 75"/>
          <p:cNvSpPr>
            <a:spLocks noChangeShapeType="1"/>
          </p:cNvSpPr>
          <p:nvPr/>
        </p:nvSpPr>
        <p:spPr bwMode="auto">
          <a:xfrm flipH="1">
            <a:off x="4697413" y="3408363"/>
            <a:ext cx="827087" cy="603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24" name="Line 76"/>
          <p:cNvSpPr>
            <a:spLocks noChangeShapeType="1"/>
          </p:cNvSpPr>
          <p:nvPr/>
        </p:nvSpPr>
        <p:spPr bwMode="auto">
          <a:xfrm flipH="1">
            <a:off x="4697413" y="3400425"/>
            <a:ext cx="8350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25" name="Line 77"/>
          <p:cNvSpPr>
            <a:spLocks noChangeShapeType="1"/>
          </p:cNvSpPr>
          <p:nvPr/>
        </p:nvSpPr>
        <p:spPr bwMode="auto">
          <a:xfrm flipH="1">
            <a:off x="4651375" y="2827338"/>
            <a:ext cx="1247775" cy="120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26" name="Line 78"/>
          <p:cNvSpPr>
            <a:spLocks noChangeShapeType="1"/>
          </p:cNvSpPr>
          <p:nvPr/>
        </p:nvSpPr>
        <p:spPr bwMode="auto">
          <a:xfrm flipH="1" flipV="1">
            <a:off x="4625975" y="2938463"/>
            <a:ext cx="906463" cy="40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27" name="Line 79"/>
          <p:cNvSpPr>
            <a:spLocks noChangeShapeType="1"/>
          </p:cNvSpPr>
          <p:nvPr/>
        </p:nvSpPr>
        <p:spPr bwMode="auto">
          <a:xfrm>
            <a:off x="4625975" y="2951163"/>
            <a:ext cx="55563" cy="425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28" name="Line 80"/>
          <p:cNvSpPr>
            <a:spLocks noChangeShapeType="1"/>
          </p:cNvSpPr>
          <p:nvPr/>
        </p:nvSpPr>
        <p:spPr bwMode="auto">
          <a:xfrm flipH="1" flipV="1">
            <a:off x="3838575" y="2843213"/>
            <a:ext cx="782638" cy="111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29" name="Line 81"/>
          <p:cNvSpPr>
            <a:spLocks noChangeShapeType="1"/>
          </p:cNvSpPr>
          <p:nvPr/>
        </p:nvSpPr>
        <p:spPr bwMode="auto">
          <a:xfrm flipV="1">
            <a:off x="4652963" y="2557463"/>
            <a:ext cx="677862" cy="377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30" name="Line 82"/>
          <p:cNvSpPr>
            <a:spLocks noChangeShapeType="1"/>
          </p:cNvSpPr>
          <p:nvPr/>
        </p:nvSpPr>
        <p:spPr bwMode="auto">
          <a:xfrm flipV="1">
            <a:off x="4645025" y="2298700"/>
            <a:ext cx="180975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31" name="Line 83"/>
          <p:cNvSpPr>
            <a:spLocks noChangeShapeType="1"/>
          </p:cNvSpPr>
          <p:nvPr/>
        </p:nvSpPr>
        <p:spPr bwMode="auto">
          <a:xfrm>
            <a:off x="3838575" y="2874963"/>
            <a:ext cx="842963" cy="1160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32" name="Line 84"/>
          <p:cNvSpPr>
            <a:spLocks noChangeShapeType="1"/>
          </p:cNvSpPr>
          <p:nvPr/>
        </p:nvSpPr>
        <p:spPr bwMode="auto">
          <a:xfrm>
            <a:off x="3854450" y="2851150"/>
            <a:ext cx="811213" cy="525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33" name="Line 85"/>
          <p:cNvSpPr>
            <a:spLocks noChangeShapeType="1"/>
          </p:cNvSpPr>
          <p:nvPr/>
        </p:nvSpPr>
        <p:spPr bwMode="auto">
          <a:xfrm flipH="1">
            <a:off x="3552825" y="2819400"/>
            <a:ext cx="293688" cy="1184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34" name="Line 86"/>
          <p:cNvSpPr>
            <a:spLocks noChangeShapeType="1"/>
          </p:cNvSpPr>
          <p:nvPr/>
        </p:nvSpPr>
        <p:spPr bwMode="auto">
          <a:xfrm flipV="1">
            <a:off x="3576638" y="3835400"/>
            <a:ext cx="581025" cy="184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35" name="Line 87"/>
          <p:cNvSpPr>
            <a:spLocks noChangeShapeType="1"/>
          </p:cNvSpPr>
          <p:nvPr/>
        </p:nvSpPr>
        <p:spPr bwMode="auto">
          <a:xfrm>
            <a:off x="3806825" y="2882900"/>
            <a:ext cx="382588" cy="930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36" name="Line 88"/>
          <p:cNvSpPr>
            <a:spLocks noChangeShapeType="1"/>
          </p:cNvSpPr>
          <p:nvPr/>
        </p:nvSpPr>
        <p:spPr bwMode="auto">
          <a:xfrm flipV="1">
            <a:off x="3554413" y="4025900"/>
            <a:ext cx="525462" cy="79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37" name="Line 89"/>
          <p:cNvSpPr>
            <a:spLocks noChangeShapeType="1"/>
          </p:cNvSpPr>
          <p:nvPr/>
        </p:nvSpPr>
        <p:spPr bwMode="auto">
          <a:xfrm flipH="1">
            <a:off x="2487613" y="4075113"/>
            <a:ext cx="1033462" cy="271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38" name="Line 90"/>
          <p:cNvSpPr>
            <a:spLocks noChangeShapeType="1"/>
          </p:cNvSpPr>
          <p:nvPr/>
        </p:nvSpPr>
        <p:spPr bwMode="auto">
          <a:xfrm flipH="1" flipV="1">
            <a:off x="3394075" y="3797300"/>
            <a:ext cx="158750" cy="230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39" name="Line 91"/>
          <p:cNvSpPr>
            <a:spLocks noChangeShapeType="1"/>
          </p:cNvSpPr>
          <p:nvPr/>
        </p:nvSpPr>
        <p:spPr bwMode="auto">
          <a:xfrm flipH="1">
            <a:off x="2911475" y="3751263"/>
            <a:ext cx="461963" cy="79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40" name="Line 92"/>
          <p:cNvSpPr>
            <a:spLocks noChangeShapeType="1"/>
          </p:cNvSpPr>
          <p:nvPr/>
        </p:nvSpPr>
        <p:spPr bwMode="auto">
          <a:xfrm flipH="1" flipV="1">
            <a:off x="1852613" y="3305175"/>
            <a:ext cx="1509712" cy="436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41" name="Line 93"/>
          <p:cNvSpPr>
            <a:spLocks noChangeShapeType="1"/>
          </p:cNvSpPr>
          <p:nvPr/>
        </p:nvSpPr>
        <p:spPr bwMode="auto">
          <a:xfrm flipH="1" flipV="1">
            <a:off x="1890713" y="2660650"/>
            <a:ext cx="1479550" cy="1096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42" name="Line 94"/>
          <p:cNvSpPr>
            <a:spLocks noChangeShapeType="1"/>
          </p:cNvSpPr>
          <p:nvPr/>
        </p:nvSpPr>
        <p:spPr bwMode="auto">
          <a:xfrm flipV="1">
            <a:off x="3386138" y="2827338"/>
            <a:ext cx="444500" cy="906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43" name="Line 95"/>
          <p:cNvSpPr>
            <a:spLocks noChangeShapeType="1"/>
          </p:cNvSpPr>
          <p:nvPr/>
        </p:nvSpPr>
        <p:spPr bwMode="auto">
          <a:xfrm flipH="1" flipV="1">
            <a:off x="2566988" y="1547813"/>
            <a:ext cx="1216025" cy="12557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44" name="Freeform 96"/>
          <p:cNvSpPr>
            <a:spLocks/>
          </p:cNvSpPr>
          <p:nvPr/>
        </p:nvSpPr>
        <p:spPr bwMode="auto">
          <a:xfrm>
            <a:off x="1609725" y="1525588"/>
            <a:ext cx="901700" cy="465137"/>
          </a:xfrm>
          <a:custGeom>
            <a:avLst/>
            <a:gdLst/>
            <a:ahLst/>
            <a:cxnLst>
              <a:cxn ang="0">
                <a:pos x="568" y="0"/>
              </a:cxn>
              <a:cxn ang="0">
                <a:pos x="0" y="269"/>
              </a:cxn>
            </a:cxnLst>
            <a:rect l="0" t="0" r="r" b="b"/>
            <a:pathLst>
              <a:path w="568" h="269">
                <a:moveTo>
                  <a:pt x="568" y="0"/>
                </a:moveTo>
                <a:lnTo>
                  <a:pt x="0" y="269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45" name="Freeform 97"/>
          <p:cNvSpPr>
            <a:spLocks/>
          </p:cNvSpPr>
          <p:nvPr/>
        </p:nvSpPr>
        <p:spPr bwMode="auto">
          <a:xfrm>
            <a:off x="1609725" y="2019300"/>
            <a:ext cx="219075" cy="585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8" y="369"/>
              </a:cxn>
            </a:cxnLst>
            <a:rect l="0" t="0" r="r" b="b"/>
            <a:pathLst>
              <a:path w="138" h="369">
                <a:moveTo>
                  <a:pt x="0" y="0"/>
                </a:moveTo>
                <a:lnTo>
                  <a:pt x="138" y="369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46" name="Line 98"/>
          <p:cNvSpPr>
            <a:spLocks noChangeShapeType="1"/>
          </p:cNvSpPr>
          <p:nvPr/>
        </p:nvSpPr>
        <p:spPr bwMode="auto">
          <a:xfrm flipV="1">
            <a:off x="1874838" y="1587500"/>
            <a:ext cx="644525" cy="1057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47" name="Line 99"/>
          <p:cNvSpPr>
            <a:spLocks noChangeShapeType="1"/>
          </p:cNvSpPr>
          <p:nvPr/>
        </p:nvSpPr>
        <p:spPr bwMode="auto">
          <a:xfrm>
            <a:off x="1847850" y="2622550"/>
            <a:ext cx="1958975" cy="204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48" name="Line 100"/>
          <p:cNvSpPr>
            <a:spLocks noChangeShapeType="1"/>
          </p:cNvSpPr>
          <p:nvPr/>
        </p:nvSpPr>
        <p:spPr bwMode="auto">
          <a:xfrm flipV="1">
            <a:off x="1833563" y="2700338"/>
            <a:ext cx="25400" cy="5381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49" name="Line 101"/>
          <p:cNvSpPr>
            <a:spLocks noChangeShapeType="1"/>
          </p:cNvSpPr>
          <p:nvPr/>
        </p:nvSpPr>
        <p:spPr bwMode="auto">
          <a:xfrm>
            <a:off x="1811338" y="3289300"/>
            <a:ext cx="706437" cy="484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50" name="Line 102"/>
          <p:cNvSpPr>
            <a:spLocks noChangeShapeType="1"/>
          </p:cNvSpPr>
          <p:nvPr/>
        </p:nvSpPr>
        <p:spPr bwMode="auto">
          <a:xfrm flipH="1">
            <a:off x="2517775" y="3775075"/>
            <a:ext cx="403225" cy="17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51" name="Line 103"/>
          <p:cNvSpPr>
            <a:spLocks noChangeShapeType="1"/>
          </p:cNvSpPr>
          <p:nvPr/>
        </p:nvSpPr>
        <p:spPr bwMode="auto">
          <a:xfrm>
            <a:off x="1825625" y="3309938"/>
            <a:ext cx="105727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52" name="Line 104"/>
          <p:cNvSpPr>
            <a:spLocks noChangeShapeType="1"/>
          </p:cNvSpPr>
          <p:nvPr/>
        </p:nvSpPr>
        <p:spPr bwMode="auto">
          <a:xfrm>
            <a:off x="2517775" y="3790950"/>
            <a:ext cx="120650" cy="204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53" name="Line 105"/>
          <p:cNvSpPr>
            <a:spLocks noChangeShapeType="1"/>
          </p:cNvSpPr>
          <p:nvPr/>
        </p:nvSpPr>
        <p:spPr bwMode="auto">
          <a:xfrm flipH="1">
            <a:off x="2619375" y="3762375"/>
            <a:ext cx="250825" cy="276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54" name="Line 106"/>
          <p:cNvSpPr>
            <a:spLocks noChangeShapeType="1"/>
          </p:cNvSpPr>
          <p:nvPr/>
        </p:nvSpPr>
        <p:spPr bwMode="auto">
          <a:xfrm flipH="1">
            <a:off x="2408238" y="4051300"/>
            <a:ext cx="214312" cy="295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55" name="Line 107"/>
          <p:cNvSpPr>
            <a:spLocks noChangeShapeType="1"/>
          </p:cNvSpPr>
          <p:nvPr/>
        </p:nvSpPr>
        <p:spPr bwMode="auto">
          <a:xfrm flipV="1">
            <a:off x="2701925" y="3781425"/>
            <a:ext cx="644525" cy="22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56" name="Line 108"/>
          <p:cNvSpPr>
            <a:spLocks noChangeShapeType="1"/>
          </p:cNvSpPr>
          <p:nvPr/>
        </p:nvSpPr>
        <p:spPr bwMode="auto">
          <a:xfrm flipH="1">
            <a:off x="2463800" y="3797300"/>
            <a:ext cx="882650" cy="525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57" name="Line 109"/>
          <p:cNvSpPr>
            <a:spLocks noChangeShapeType="1"/>
          </p:cNvSpPr>
          <p:nvPr/>
        </p:nvSpPr>
        <p:spPr bwMode="auto">
          <a:xfrm flipH="1">
            <a:off x="1700213" y="4386263"/>
            <a:ext cx="755650" cy="603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58" name="Line 110"/>
          <p:cNvSpPr>
            <a:spLocks noChangeShapeType="1"/>
          </p:cNvSpPr>
          <p:nvPr/>
        </p:nvSpPr>
        <p:spPr bwMode="auto">
          <a:xfrm flipH="1">
            <a:off x="1644650" y="5068888"/>
            <a:ext cx="63500" cy="890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59" name="Line 111"/>
          <p:cNvSpPr>
            <a:spLocks noChangeShapeType="1"/>
          </p:cNvSpPr>
          <p:nvPr/>
        </p:nvSpPr>
        <p:spPr bwMode="auto">
          <a:xfrm>
            <a:off x="3584575" y="4035425"/>
            <a:ext cx="285750" cy="723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60" name="Line 112"/>
          <p:cNvSpPr>
            <a:spLocks noChangeShapeType="1"/>
          </p:cNvSpPr>
          <p:nvPr/>
        </p:nvSpPr>
        <p:spPr bwMode="auto">
          <a:xfrm>
            <a:off x="2432050" y="4402138"/>
            <a:ext cx="1462088" cy="396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61" name="Line 113"/>
          <p:cNvSpPr>
            <a:spLocks noChangeShapeType="1"/>
          </p:cNvSpPr>
          <p:nvPr/>
        </p:nvSpPr>
        <p:spPr bwMode="auto">
          <a:xfrm flipV="1">
            <a:off x="1716088" y="4767263"/>
            <a:ext cx="2098675" cy="2492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62" name="Line 114"/>
          <p:cNvSpPr>
            <a:spLocks noChangeShapeType="1"/>
          </p:cNvSpPr>
          <p:nvPr/>
        </p:nvSpPr>
        <p:spPr bwMode="auto">
          <a:xfrm flipV="1">
            <a:off x="1692275" y="5530850"/>
            <a:ext cx="1303338" cy="444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63" name="Line 115"/>
          <p:cNvSpPr>
            <a:spLocks noChangeShapeType="1"/>
          </p:cNvSpPr>
          <p:nvPr/>
        </p:nvSpPr>
        <p:spPr bwMode="auto">
          <a:xfrm flipV="1">
            <a:off x="1692275" y="5999163"/>
            <a:ext cx="708025" cy="15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64" name="Line 116"/>
          <p:cNvSpPr>
            <a:spLocks noChangeShapeType="1"/>
          </p:cNvSpPr>
          <p:nvPr/>
        </p:nvSpPr>
        <p:spPr bwMode="auto">
          <a:xfrm>
            <a:off x="1731963" y="5053013"/>
            <a:ext cx="1311275" cy="4540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65" name="Line 117"/>
          <p:cNvSpPr>
            <a:spLocks noChangeShapeType="1"/>
          </p:cNvSpPr>
          <p:nvPr/>
        </p:nvSpPr>
        <p:spPr bwMode="auto">
          <a:xfrm flipV="1">
            <a:off x="3003550" y="5443538"/>
            <a:ext cx="1114425" cy="63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66" name="Line 118"/>
          <p:cNvSpPr>
            <a:spLocks noChangeShapeType="1"/>
          </p:cNvSpPr>
          <p:nvPr/>
        </p:nvSpPr>
        <p:spPr bwMode="auto">
          <a:xfrm flipV="1">
            <a:off x="4135438" y="5368925"/>
            <a:ext cx="1001712" cy="841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67" name="Line 119"/>
          <p:cNvSpPr>
            <a:spLocks noChangeShapeType="1"/>
          </p:cNvSpPr>
          <p:nvPr/>
        </p:nvSpPr>
        <p:spPr bwMode="auto">
          <a:xfrm flipH="1" flipV="1">
            <a:off x="3902075" y="4791075"/>
            <a:ext cx="200025" cy="668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68" name="Freeform 120"/>
          <p:cNvSpPr>
            <a:spLocks/>
          </p:cNvSpPr>
          <p:nvPr/>
        </p:nvSpPr>
        <p:spPr bwMode="auto">
          <a:xfrm>
            <a:off x="5237163" y="6330950"/>
            <a:ext cx="322262" cy="42863"/>
          </a:xfrm>
          <a:custGeom>
            <a:avLst/>
            <a:gdLst/>
            <a:ahLst/>
            <a:cxnLst>
              <a:cxn ang="0">
                <a:pos x="0" y="22"/>
              </a:cxn>
              <a:cxn ang="0">
                <a:pos x="143" y="0"/>
              </a:cxn>
            </a:cxnLst>
            <a:rect l="0" t="0" r="r" b="b"/>
            <a:pathLst>
              <a:path w="143" h="22">
                <a:moveTo>
                  <a:pt x="0" y="22"/>
                </a:moveTo>
                <a:lnTo>
                  <a:pt x="143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69" name="Line 121"/>
          <p:cNvSpPr>
            <a:spLocks noChangeShapeType="1"/>
          </p:cNvSpPr>
          <p:nvPr/>
        </p:nvSpPr>
        <p:spPr bwMode="auto">
          <a:xfrm flipV="1">
            <a:off x="5243513" y="5299075"/>
            <a:ext cx="288925" cy="1042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70" name="Line 122"/>
          <p:cNvSpPr>
            <a:spLocks noChangeShapeType="1"/>
          </p:cNvSpPr>
          <p:nvPr/>
        </p:nvSpPr>
        <p:spPr bwMode="auto">
          <a:xfrm flipH="1">
            <a:off x="5511800" y="4816475"/>
            <a:ext cx="60325" cy="473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71" name="Freeform 123"/>
          <p:cNvSpPr>
            <a:spLocks/>
          </p:cNvSpPr>
          <p:nvPr/>
        </p:nvSpPr>
        <p:spPr bwMode="auto">
          <a:xfrm>
            <a:off x="5613400" y="6227763"/>
            <a:ext cx="414338" cy="96837"/>
          </a:xfrm>
          <a:custGeom>
            <a:avLst/>
            <a:gdLst/>
            <a:ahLst/>
            <a:cxnLst>
              <a:cxn ang="0">
                <a:pos x="0" y="49"/>
              </a:cxn>
              <a:cxn ang="0">
                <a:pos x="281" y="0"/>
              </a:cxn>
            </a:cxnLst>
            <a:rect l="0" t="0" r="r" b="b"/>
            <a:pathLst>
              <a:path w="281" h="49">
                <a:moveTo>
                  <a:pt x="0" y="49"/>
                </a:moveTo>
                <a:lnTo>
                  <a:pt x="281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72" name="Line 124"/>
          <p:cNvSpPr>
            <a:spLocks noChangeShapeType="1"/>
          </p:cNvSpPr>
          <p:nvPr/>
        </p:nvSpPr>
        <p:spPr bwMode="auto">
          <a:xfrm flipH="1" flipV="1">
            <a:off x="7458075" y="6315075"/>
            <a:ext cx="285750" cy="1857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73" name="Line 125"/>
          <p:cNvSpPr>
            <a:spLocks noChangeShapeType="1"/>
          </p:cNvSpPr>
          <p:nvPr/>
        </p:nvSpPr>
        <p:spPr bwMode="auto">
          <a:xfrm flipH="1" flipV="1">
            <a:off x="6692900" y="6208713"/>
            <a:ext cx="755650" cy="128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74" name="Freeform 126"/>
          <p:cNvSpPr>
            <a:spLocks/>
          </p:cNvSpPr>
          <p:nvPr/>
        </p:nvSpPr>
        <p:spPr bwMode="auto">
          <a:xfrm>
            <a:off x="6391275" y="6086475"/>
            <a:ext cx="271463" cy="104775"/>
          </a:xfrm>
          <a:custGeom>
            <a:avLst/>
            <a:gdLst/>
            <a:ahLst/>
            <a:cxnLst>
              <a:cxn ang="0">
                <a:pos x="171" y="66"/>
              </a:cxn>
              <a:cxn ang="0">
                <a:pos x="0" y="0"/>
              </a:cxn>
            </a:cxnLst>
            <a:rect l="0" t="0" r="r" b="b"/>
            <a:pathLst>
              <a:path w="171" h="66">
                <a:moveTo>
                  <a:pt x="171" y="66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75" name="Line 127"/>
          <p:cNvSpPr>
            <a:spLocks noChangeShapeType="1"/>
          </p:cNvSpPr>
          <p:nvPr/>
        </p:nvSpPr>
        <p:spPr bwMode="auto">
          <a:xfrm flipH="1" flipV="1">
            <a:off x="7385050" y="5211763"/>
            <a:ext cx="214313" cy="723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76" name="Line 128"/>
          <p:cNvSpPr>
            <a:spLocks noChangeShapeType="1"/>
          </p:cNvSpPr>
          <p:nvPr/>
        </p:nvSpPr>
        <p:spPr bwMode="auto">
          <a:xfrm flipV="1">
            <a:off x="7361238" y="4418013"/>
            <a:ext cx="74612" cy="746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77" name="Line 129"/>
          <p:cNvSpPr>
            <a:spLocks noChangeShapeType="1"/>
          </p:cNvSpPr>
          <p:nvPr/>
        </p:nvSpPr>
        <p:spPr bwMode="auto">
          <a:xfrm flipH="1" flipV="1">
            <a:off x="6748463" y="4854575"/>
            <a:ext cx="644525" cy="333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78" name="Line 130"/>
          <p:cNvSpPr>
            <a:spLocks noChangeShapeType="1"/>
          </p:cNvSpPr>
          <p:nvPr/>
        </p:nvSpPr>
        <p:spPr bwMode="auto">
          <a:xfrm flipH="1">
            <a:off x="6669088" y="5211763"/>
            <a:ext cx="676275" cy="1127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79" name="Freeform 131"/>
          <p:cNvSpPr>
            <a:spLocks/>
          </p:cNvSpPr>
          <p:nvPr/>
        </p:nvSpPr>
        <p:spPr bwMode="auto">
          <a:xfrm>
            <a:off x="6742113" y="4465638"/>
            <a:ext cx="652462" cy="388937"/>
          </a:xfrm>
          <a:custGeom>
            <a:avLst/>
            <a:gdLst/>
            <a:ahLst/>
            <a:cxnLst>
              <a:cxn ang="0">
                <a:pos x="411" y="0"/>
              </a:cxn>
              <a:cxn ang="0">
                <a:pos x="285" y="205"/>
              </a:cxn>
              <a:cxn ang="0">
                <a:pos x="0" y="240"/>
              </a:cxn>
            </a:cxnLst>
            <a:rect l="0" t="0" r="r" b="b"/>
            <a:pathLst>
              <a:path w="411" h="245">
                <a:moveTo>
                  <a:pt x="411" y="0"/>
                </a:moveTo>
                <a:cubicBezTo>
                  <a:pt x="390" y="34"/>
                  <a:pt x="353" y="165"/>
                  <a:pt x="285" y="205"/>
                </a:cubicBezTo>
                <a:cubicBezTo>
                  <a:pt x="217" y="245"/>
                  <a:pt x="59" y="233"/>
                  <a:pt x="0" y="24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80" name="Oval 132"/>
          <p:cNvSpPr>
            <a:spLocks noChangeArrowheads="1"/>
          </p:cNvSpPr>
          <p:nvPr/>
        </p:nvSpPr>
        <p:spPr bwMode="auto">
          <a:xfrm>
            <a:off x="7029450" y="4578350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181" name="Line 133"/>
          <p:cNvSpPr>
            <a:spLocks noChangeShapeType="1"/>
          </p:cNvSpPr>
          <p:nvPr/>
        </p:nvSpPr>
        <p:spPr bwMode="auto">
          <a:xfrm flipH="1" flipV="1">
            <a:off x="6677025" y="6229350"/>
            <a:ext cx="1050925" cy="295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82" name="Line 134"/>
          <p:cNvSpPr>
            <a:spLocks noChangeShapeType="1"/>
          </p:cNvSpPr>
          <p:nvPr/>
        </p:nvSpPr>
        <p:spPr bwMode="auto">
          <a:xfrm flipV="1">
            <a:off x="6677025" y="5943600"/>
            <a:ext cx="890588" cy="223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83" name="Line 135"/>
          <p:cNvSpPr>
            <a:spLocks noChangeShapeType="1"/>
          </p:cNvSpPr>
          <p:nvPr/>
        </p:nvSpPr>
        <p:spPr bwMode="auto">
          <a:xfrm flipV="1">
            <a:off x="7450138" y="5927725"/>
            <a:ext cx="141287" cy="395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84" name="Freeform 136"/>
          <p:cNvSpPr>
            <a:spLocks/>
          </p:cNvSpPr>
          <p:nvPr/>
        </p:nvSpPr>
        <p:spPr bwMode="auto">
          <a:xfrm>
            <a:off x="6381750" y="5927725"/>
            <a:ext cx="1201738" cy="149225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757" y="0"/>
              </a:cxn>
            </a:cxnLst>
            <a:rect l="0" t="0" r="r" b="b"/>
            <a:pathLst>
              <a:path w="757" h="94">
                <a:moveTo>
                  <a:pt x="0" y="94"/>
                </a:moveTo>
                <a:lnTo>
                  <a:pt x="757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85" name="Line 137"/>
          <p:cNvSpPr>
            <a:spLocks noChangeShapeType="1"/>
          </p:cNvSpPr>
          <p:nvPr/>
        </p:nvSpPr>
        <p:spPr bwMode="auto">
          <a:xfrm>
            <a:off x="6653213" y="5332413"/>
            <a:ext cx="938212" cy="603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86" name="Freeform 138"/>
          <p:cNvSpPr>
            <a:spLocks/>
          </p:cNvSpPr>
          <p:nvPr/>
        </p:nvSpPr>
        <p:spPr bwMode="auto">
          <a:xfrm>
            <a:off x="6043613" y="6096000"/>
            <a:ext cx="338137" cy="174625"/>
          </a:xfrm>
          <a:custGeom>
            <a:avLst/>
            <a:gdLst/>
            <a:ahLst/>
            <a:cxnLst>
              <a:cxn ang="0">
                <a:pos x="0" y="110"/>
              </a:cxn>
              <a:cxn ang="0">
                <a:pos x="213" y="0"/>
              </a:cxn>
            </a:cxnLst>
            <a:rect l="0" t="0" r="r" b="b"/>
            <a:pathLst>
              <a:path w="213" h="110">
                <a:moveTo>
                  <a:pt x="0" y="110"/>
                </a:moveTo>
                <a:lnTo>
                  <a:pt x="213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87" name="Line 139"/>
          <p:cNvSpPr>
            <a:spLocks noChangeShapeType="1"/>
          </p:cNvSpPr>
          <p:nvPr/>
        </p:nvSpPr>
        <p:spPr bwMode="auto">
          <a:xfrm>
            <a:off x="6034088" y="5576888"/>
            <a:ext cx="65087" cy="692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88" name="Freeform 140"/>
          <p:cNvSpPr>
            <a:spLocks/>
          </p:cNvSpPr>
          <p:nvPr/>
        </p:nvSpPr>
        <p:spPr bwMode="auto">
          <a:xfrm>
            <a:off x="5626100" y="5602288"/>
            <a:ext cx="377825" cy="706437"/>
          </a:xfrm>
          <a:custGeom>
            <a:avLst/>
            <a:gdLst/>
            <a:ahLst/>
            <a:cxnLst>
              <a:cxn ang="0">
                <a:pos x="278" y="0"/>
              </a:cxn>
              <a:cxn ang="0">
                <a:pos x="0" y="497"/>
              </a:cxn>
            </a:cxnLst>
            <a:rect l="0" t="0" r="r" b="b"/>
            <a:pathLst>
              <a:path w="278" h="497">
                <a:moveTo>
                  <a:pt x="278" y="0"/>
                </a:moveTo>
                <a:lnTo>
                  <a:pt x="0" y="497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89" name="Freeform 141"/>
          <p:cNvSpPr>
            <a:spLocks/>
          </p:cNvSpPr>
          <p:nvPr/>
        </p:nvSpPr>
        <p:spPr bwMode="auto">
          <a:xfrm>
            <a:off x="5613400" y="5172075"/>
            <a:ext cx="93663" cy="1133475"/>
          </a:xfrm>
          <a:custGeom>
            <a:avLst/>
            <a:gdLst/>
            <a:ahLst/>
            <a:cxnLst>
              <a:cxn ang="0">
                <a:pos x="79" y="0"/>
              </a:cxn>
              <a:cxn ang="0">
                <a:pos x="0" y="774"/>
              </a:cxn>
            </a:cxnLst>
            <a:rect l="0" t="0" r="r" b="b"/>
            <a:pathLst>
              <a:path w="79" h="774">
                <a:moveTo>
                  <a:pt x="79" y="0"/>
                </a:moveTo>
                <a:lnTo>
                  <a:pt x="0" y="774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90" name="Freeform 142"/>
          <p:cNvSpPr>
            <a:spLocks/>
          </p:cNvSpPr>
          <p:nvPr/>
        </p:nvSpPr>
        <p:spPr bwMode="auto">
          <a:xfrm>
            <a:off x="5537200" y="5319713"/>
            <a:ext cx="68263" cy="9921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" y="657"/>
              </a:cxn>
            </a:cxnLst>
            <a:rect l="0" t="0" r="r" b="b"/>
            <a:pathLst>
              <a:path w="10" h="657">
                <a:moveTo>
                  <a:pt x="0" y="0"/>
                </a:moveTo>
                <a:lnTo>
                  <a:pt x="10" y="657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91" name="Line 143"/>
          <p:cNvSpPr>
            <a:spLocks noChangeShapeType="1"/>
          </p:cNvSpPr>
          <p:nvPr/>
        </p:nvSpPr>
        <p:spPr bwMode="auto">
          <a:xfrm flipH="1">
            <a:off x="5535613" y="5130800"/>
            <a:ext cx="134937" cy="184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92" name="Line 144"/>
          <p:cNvSpPr>
            <a:spLocks noChangeShapeType="1"/>
          </p:cNvSpPr>
          <p:nvPr/>
        </p:nvSpPr>
        <p:spPr bwMode="auto">
          <a:xfrm flipH="1" flipV="1">
            <a:off x="5013325" y="6235700"/>
            <a:ext cx="244475" cy="114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93" name="Line 145"/>
          <p:cNvSpPr>
            <a:spLocks noChangeShapeType="1"/>
          </p:cNvSpPr>
          <p:nvPr/>
        </p:nvSpPr>
        <p:spPr bwMode="auto">
          <a:xfrm flipV="1">
            <a:off x="4992688" y="5395913"/>
            <a:ext cx="169862" cy="830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94" name="Line 146"/>
          <p:cNvSpPr>
            <a:spLocks noChangeShapeType="1"/>
          </p:cNvSpPr>
          <p:nvPr/>
        </p:nvSpPr>
        <p:spPr bwMode="auto">
          <a:xfrm flipH="1" flipV="1">
            <a:off x="5287963" y="4805363"/>
            <a:ext cx="223837" cy="5000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95" name="Line 147"/>
          <p:cNvSpPr>
            <a:spLocks noChangeShapeType="1"/>
          </p:cNvSpPr>
          <p:nvPr/>
        </p:nvSpPr>
        <p:spPr bwMode="auto">
          <a:xfrm flipH="1">
            <a:off x="5183188" y="5307013"/>
            <a:ext cx="315912" cy="730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96" name="Line 148"/>
          <p:cNvSpPr>
            <a:spLocks noChangeShapeType="1"/>
          </p:cNvSpPr>
          <p:nvPr/>
        </p:nvSpPr>
        <p:spPr bwMode="auto">
          <a:xfrm flipH="1">
            <a:off x="5037138" y="5329238"/>
            <a:ext cx="471487" cy="860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97" name="Oval 149"/>
          <p:cNvSpPr>
            <a:spLocks noChangeArrowheads="1"/>
          </p:cNvSpPr>
          <p:nvPr/>
        </p:nvSpPr>
        <p:spPr bwMode="auto">
          <a:xfrm>
            <a:off x="1790700" y="2586038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198" name="Line 150"/>
          <p:cNvSpPr>
            <a:spLocks noChangeShapeType="1"/>
          </p:cNvSpPr>
          <p:nvPr/>
        </p:nvSpPr>
        <p:spPr bwMode="auto">
          <a:xfrm>
            <a:off x="4838700" y="2286000"/>
            <a:ext cx="1371600" cy="1190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199" name="Line 151"/>
          <p:cNvSpPr>
            <a:spLocks noChangeShapeType="1"/>
          </p:cNvSpPr>
          <p:nvPr/>
        </p:nvSpPr>
        <p:spPr bwMode="auto">
          <a:xfrm flipV="1">
            <a:off x="4848225" y="2114550"/>
            <a:ext cx="2409825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200" name="Line 152"/>
          <p:cNvSpPr>
            <a:spLocks noChangeShapeType="1"/>
          </p:cNvSpPr>
          <p:nvPr/>
        </p:nvSpPr>
        <p:spPr bwMode="auto">
          <a:xfrm flipH="1">
            <a:off x="6315075" y="2143125"/>
            <a:ext cx="962025" cy="981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201" name="Line 153"/>
          <p:cNvSpPr>
            <a:spLocks noChangeShapeType="1"/>
          </p:cNvSpPr>
          <p:nvPr/>
        </p:nvSpPr>
        <p:spPr bwMode="auto">
          <a:xfrm flipH="1">
            <a:off x="6858000" y="2152650"/>
            <a:ext cx="476250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202" name="Freeform 154"/>
          <p:cNvSpPr>
            <a:spLocks/>
          </p:cNvSpPr>
          <p:nvPr/>
        </p:nvSpPr>
        <p:spPr bwMode="auto">
          <a:xfrm>
            <a:off x="6334125" y="2162175"/>
            <a:ext cx="952500" cy="1238250"/>
          </a:xfrm>
          <a:custGeom>
            <a:avLst/>
            <a:gdLst/>
            <a:ahLst/>
            <a:cxnLst>
              <a:cxn ang="0">
                <a:pos x="600" y="0"/>
              </a:cxn>
              <a:cxn ang="0">
                <a:pos x="0" y="780"/>
              </a:cxn>
            </a:cxnLst>
            <a:rect l="0" t="0" r="r" b="b"/>
            <a:pathLst>
              <a:path w="600" h="780">
                <a:moveTo>
                  <a:pt x="600" y="0"/>
                </a:moveTo>
                <a:cubicBezTo>
                  <a:pt x="500" y="130"/>
                  <a:pt x="100" y="650"/>
                  <a:pt x="0" y="78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203" name="Line 155"/>
          <p:cNvSpPr>
            <a:spLocks noChangeShapeType="1"/>
          </p:cNvSpPr>
          <p:nvPr/>
        </p:nvSpPr>
        <p:spPr bwMode="auto">
          <a:xfrm>
            <a:off x="7324725" y="2171700"/>
            <a:ext cx="114300" cy="2276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204" name="Line 156"/>
          <p:cNvSpPr>
            <a:spLocks noChangeShapeType="1"/>
          </p:cNvSpPr>
          <p:nvPr/>
        </p:nvSpPr>
        <p:spPr bwMode="auto">
          <a:xfrm flipV="1">
            <a:off x="6019800" y="5454650"/>
            <a:ext cx="212725" cy="146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205" name="Oval 157"/>
          <p:cNvSpPr>
            <a:spLocks noChangeArrowheads="1"/>
          </p:cNvSpPr>
          <p:nvPr/>
        </p:nvSpPr>
        <p:spPr bwMode="auto">
          <a:xfrm>
            <a:off x="1546225" y="193357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06" name="Line 158"/>
          <p:cNvSpPr>
            <a:spLocks noChangeShapeType="1"/>
          </p:cNvSpPr>
          <p:nvPr/>
        </p:nvSpPr>
        <p:spPr bwMode="auto">
          <a:xfrm flipV="1">
            <a:off x="5170488" y="4768850"/>
            <a:ext cx="87312" cy="55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82207" name="Oval 159"/>
          <p:cNvSpPr>
            <a:spLocks noChangeArrowheads="1"/>
          </p:cNvSpPr>
          <p:nvPr/>
        </p:nvSpPr>
        <p:spPr bwMode="auto">
          <a:xfrm>
            <a:off x="7321550" y="5140325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08" name="Oval 160"/>
          <p:cNvSpPr>
            <a:spLocks noChangeArrowheads="1"/>
          </p:cNvSpPr>
          <p:nvPr/>
        </p:nvSpPr>
        <p:spPr bwMode="auto">
          <a:xfrm>
            <a:off x="7531100" y="5886450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09" name="Oval 161"/>
          <p:cNvSpPr>
            <a:spLocks noChangeArrowheads="1"/>
          </p:cNvSpPr>
          <p:nvPr/>
        </p:nvSpPr>
        <p:spPr bwMode="auto">
          <a:xfrm>
            <a:off x="7408863" y="6261100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10" name="Oval 162"/>
          <p:cNvSpPr>
            <a:spLocks noChangeArrowheads="1"/>
          </p:cNvSpPr>
          <p:nvPr/>
        </p:nvSpPr>
        <p:spPr bwMode="auto">
          <a:xfrm>
            <a:off x="7686675" y="645477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11" name="Oval 163"/>
          <p:cNvSpPr>
            <a:spLocks noChangeArrowheads="1"/>
          </p:cNvSpPr>
          <p:nvPr/>
        </p:nvSpPr>
        <p:spPr bwMode="auto">
          <a:xfrm>
            <a:off x="5984875" y="55086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12" name="Oval 164"/>
          <p:cNvSpPr>
            <a:spLocks noChangeArrowheads="1"/>
          </p:cNvSpPr>
          <p:nvPr/>
        </p:nvSpPr>
        <p:spPr bwMode="auto">
          <a:xfrm>
            <a:off x="5468938" y="5248275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13" name="Oval 165"/>
          <p:cNvSpPr>
            <a:spLocks noChangeArrowheads="1"/>
          </p:cNvSpPr>
          <p:nvPr/>
        </p:nvSpPr>
        <p:spPr bwMode="auto">
          <a:xfrm>
            <a:off x="4951413" y="6156325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14" name="Oval 166"/>
          <p:cNvSpPr>
            <a:spLocks noChangeArrowheads="1"/>
          </p:cNvSpPr>
          <p:nvPr/>
        </p:nvSpPr>
        <p:spPr bwMode="auto">
          <a:xfrm>
            <a:off x="5197475" y="62960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15" name="Oval 167"/>
          <p:cNvSpPr>
            <a:spLocks noChangeArrowheads="1"/>
          </p:cNvSpPr>
          <p:nvPr/>
        </p:nvSpPr>
        <p:spPr bwMode="auto">
          <a:xfrm>
            <a:off x="5565775" y="6265863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16" name="Oval 168"/>
          <p:cNvSpPr>
            <a:spLocks noChangeArrowheads="1"/>
          </p:cNvSpPr>
          <p:nvPr/>
        </p:nvSpPr>
        <p:spPr bwMode="auto">
          <a:xfrm>
            <a:off x="6016625" y="6184900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17" name="Oval 169"/>
          <p:cNvSpPr>
            <a:spLocks noChangeArrowheads="1"/>
          </p:cNvSpPr>
          <p:nvPr/>
        </p:nvSpPr>
        <p:spPr bwMode="auto">
          <a:xfrm>
            <a:off x="6327775" y="601027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18" name="Oval 170"/>
          <p:cNvSpPr>
            <a:spLocks noChangeArrowheads="1"/>
          </p:cNvSpPr>
          <p:nvPr/>
        </p:nvSpPr>
        <p:spPr bwMode="auto">
          <a:xfrm>
            <a:off x="6634163" y="6145213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19" name="Oval 171"/>
          <p:cNvSpPr>
            <a:spLocks noChangeArrowheads="1"/>
          </p:cNvSpPr>
          <p:nvPr/>
        </p:nvSpPr>
        <p:spPr bwMode="auto">
          <a:xfrm>
            <a:off x="5230813" y="470376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20" name="Oval 172"/>
          <p:cNvSpPr>
            <a:spLocks noChangeArrowheads="1"/>
          </p:cNvSpPr>
          <p:nvPr/>
        </p:nvSpPr>
        <p:spPr bwMode="auto">
          <a:xfrm>
            <a:off x="5524500" y="477837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21" name="Oval 173"/>
          <p:cNvSpPr>
            <a:spLocks noChangeArrowheads="1"/>
          </p:cNvSpPr>
          <p:nvPr/>
        </p:nvSpPr>
        <p:spPr bwMode="auto">
          <a:xfrm>
            <a:off x="4049713" y="397351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22" name="Oval 174"/>
          <p:cNvSpPr>
            <a:spLocks noChangeArrowheads="1"/>
          </p:cNvSpPr>
          <p:nvPr/>
        </p:nvSpPr>
        <p:spPr bwMode="auto">
          <a:xfrm>
            <a:off x="3492500" y="3984625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23" name="Oval 175"/>
          <p:cNvSpPr>
            <a:spLocks noChangeArrowheads="1"/>
          </p:cNvSpPr>
          <p:nvPr/>
        </p:nvSpPr>
        <p:spPr bwMode="auto">
          <a:xfrm>
            <a:off x="4037013" y="5395913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24" name="Oval 176"/>
          <p:cNvSpPr>
            <a:spLocks noChangeArrowheads="1"/>
          </p:cNvSpPr>
          <p:nvPr/>
        </p:nvSpPr>
        <p:spPr bwMode="auto">
          <a:xfrm>
            <a:off x="2955925" y="5448300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25" name="Oval 177"/>
          <p:cNvSpPr>
            <a:spLocks noChangeArrowheads="1"/>
          </p:cNvSpPr>
          <p:nvPr/>
        </p:nvSpPr>
        <p:spPr bwMode="auto">
          <a:xfrm>
            <a:off x="2346325" y="59150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26" name="Oval 178"/>
          <p:cNvSpPr>
            <a:spLocks noChangeArrowheads="1"/>
          </p:cNvSpPr>
          <p:nvPr/>
        </p:nvSpPr>
        <p:spPr bwMode="auto">
          <a:xfrm>
            <a:off x="2392363" y="4306888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27" name="Oval 179"/>
          <p:cNvSpPr>
            <a:spLocks noChangeArrowheads="1"/>
          </p:cNvSpPr>
          <p:nvPr/>
        </p:nvSpPr>
        <p:spPr bwMode="auto">
          <a:xfrm>
            <a:off x="5122863" y="531018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28" name="Oval 180"/>
          <p:cNvSpPr>
            <a:spLocks noChangeArrowheads="1"/>
          </p:cNvSpPr>
          <p:nvPr/>
        </p:nvSpPr>
        <p:spPr bwMode="auto">
          <a:xfrm>
            <a:off x="4476750" y="46831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29" name="Oval 181"/>
          <p:cNvSpPr>
            <a:spLocks noChangeArrowheads="1"/>
          </p:cNvSpPr>
          <p:nvPr/>
        </p:nvSpPr>
        <p:spPr bwMode="auto">
          <a:xfrm>
            <a:off x="4278313" y="411321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30" name="Oval 182"/>
          <p:cNvSpPr>
            <a:spLocks noChangeArrowheads="1"/>
          </p:cNvSpPr>
          <p:nvPr/>
        </p:nvSpPr>
        <p:spPr bwMode="auto">
          <a:xfrm>
            <a:off x="4135438" y="377031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31" name="Oval 183"/>
          <p:cNvSpPr>
            <a:spLocks noChangeArrowheads="1"/>
          </p:cNvSpPr>
          <p:nvPr/>
        </p:nvSpPr>
        <p:spPr bwMode="auto">
          <a:xfrm>
            <a:off x="4640263" y="398938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32" name="Oval 184"/>
          <p:cNvSpPr>
            <a:spLocks noChangeArrowheads="1"/>
          </p:cNvSpPr>
          <p:nvPr/>
        </p:nvSpPr>
        <p:spPr bwMode="auto">
          <a:xfrm>
            <a:off x="5080000" y="447516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33" name="Oval 185"/>
          <p:cNvSpPr>
            <a:spLocks noChangeArrowheads="1"/>
          </p:cNvSpPr>
          <p:nvPr/>
        </p:nvSpPr>
        <p:spPr bwMode="auto">
          <a:xfrm>
            <a:off x="5830888" y="461803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34" name="Oval 186"/>
          <p:cNvSpPr>
            <a:spLocks noChangeArrowheads="1"/>
          </p:cNvSpPr>
          <p:nvPr/>
        </p:nvSpPr>
        <p:spPr bwMode="auto">
          <a:xfrm>
            <a:off x="6194425" y="53816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35" name="Oval 187"/>
          <p:cNvSpPr>
            <a:spLocks noChangeArrowheads="1"/>
          </p:cNvSpPr>
          <p:nvPr/>
        </p:nvSpPr>
        <p:spPr bwMode="auto">
          <a:xfrm>
            <a:off x="6021388" y="518953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36" name="Oval 188"/>
          <p:cNvSpPr>
            <a:spLocks noChangeArrowheads="1"/>
          </p:cNvSpPr>
          <p:nvPr/>
        </p:nvSpPr>
        <p:spPr bwMode="auto">
          <a:xfrm>
            <a:off x="6592888" y="527526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37" name="Oval 189"/>
          <p:cNvSpPr>
            <a:spLocks noChangeArrowheads="1"/>
          </p:cNvSpPr>
          <p:nvPr/>
        </p:nvSpPr>
        <p:spPr bwMode="auto">
          <a:xfrm>
            <a:off x="7373938" y="437991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38" name="Oval 190"/>
          <p:cNvSpPr>
            <a:spLocks noChangeArrowheads="1"/>
          </p:cNvSpPr>
          <p:nvPr/>
        </p:nvSpPr>
        <p:spPr bwMode="auto">
          <a:xfrm>
            <a:off x="6678613" y="477996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39" name="Oval 191"/>
          <p:cNvSpPr>
            <a:spLocks noChangeArrowheads="1"/>
          </p:cNvSpPr>
          <p:nvPr/>
        </p:nvSpPr>
        <p:spPr bwMode="auto">
          <a:xfrm>
            <a:off x="4641850" y="33242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40" name="Oval 192"/>
          <p:cNvSpPr>
            <a:spLocks noChangeArrowheads="1"/>
          </p:cNvSpPr>
          <p:nvPr/>
        </p:nvSpPr>
        <p:spPr bwMode="auto">
          <a:xfrm>
            <a:off x="5280025" y="2495550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41" name="Oval 193"/>
          <p:cNvSpPr>
            <a:spLocks noChangeArrowheads="1"/>
          </p:cNvSpPr>
          <p:nvPr/>
        </p:nvSpPr>
        <p:spPr bwMode="auto">
          <a:xfrm>
            <a:off x="5657850" y="5067300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42" name="Oval 194"/>
          <p:cNvSpPr>
            <a:spLocks noChangeArrowheads="1"/>
          </p:cNvSpPr>
          <p:nvPr/>
        </p:nvSpPr>
        <p:spPr bwMode="auto">
          <a:xfrm>
            <a:off x="4775200" y="22193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43" name="Oval 195"/>
          <p:cNvSpPr>
            <a:spLocks noChangeArrowheads="1"/>
          </p:cNvSpPr>
          <p:nvPr/>
        </p:nvSpPr>
        <p:spPr bwMode="auto">
          <a:xfrm>
            <a:off x="6165850" y="2362200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44" name="Oval 196"/>
          <p:cNvSpPr>
            <a:spLocks noChangeArrowheads="1"/>
          </p:cNvSpPr>
          <p:nvPr/>
        </p:nvSpPr>
        <p:spPr bwMode="auto">
          <a:xfrm>
            <a:off x="6318250" y="273367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45" name="Oval 197"/>
          <p:cNvSpPr>
            <a:spLocks noChangeArrowheads="1"/>
          </p:cNvSpPr>
          <p:nvPr/>
        </p:nvSpPr>
        <p:spPr bwMode="auto">
          <a:xfrm>
            <a:off x="6211888" y="305593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46" name="Oval 198"/>
          <p:cNvSpPr>
            <a:spLocks noChangeArrowheads="1"/>
          </p:cNvSpPr>
          <p:nvPr/>
        </p:nvSpPr>
        <p:spPr bwMode="auto">
          <a:xfrm>
            <a:off x="6297613" y="334168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47" name="Oval 199"/>
          <p:cNvSpPr>
            <a:spLocks noChangeArrowheads="1"/>
          </p:cNvSpPr>
          <p:nvPr/>
        </p:nvSpPr>
        <p:spPr bwMode="auto">
          <a:xfrm>
            <a:off x="6773863" y="365601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48" name="Oval 200"/>
          <p:cNvSpPr>
            <a:spLocks noChangeArrowheads="1"/>
          </p:cNvSpPr>
          <p:nvPr/>
        </p:nvSpPr>
        <p:spPr bwMode="auto">
          <a:xfrm>
            <a:off x="5754688" y="382746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49" name="Oval 201"/>
          <p:cNvSpPr>
            <a:spLocks noChangeArrowheads="1"/>
          </p:cNvSpPr>
          <p:nvPr/>
        </p:nvSpPr>
        <p:spPr bwMode="auto">
          <a:xfrm>
            <a:off x="5811838" y="432276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50" name="Oval 202"/>
          <p:cNvSpPr>
            <a:spLocks noChangeArrowheads="1"/>
          </p:cNvSpPr>
          <p:nvPr/>
        </p:nvSpPr>
        <p:spPr bwMode="auto">
          <a:xfrm>
            <a:off x="5278438" y="417988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51" name="Oval 203"/>
          <p:cNvSpPr>
            <a:spLocks noChangeArrowheads="1"/>
          </p:cNvSpPr>
          <p:nvPr/>
        </p:nvSpPr>
        <p:spPr bwMode="auto">
          <a:xfrm>
            <a:off x="5867400" y="2733675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52" name="Oval 204"/>
          <p:cNvSpPr>
            <a:spLocks noChangeArrowheads="1"/>
          </p:cNvSpPr>
          <p:nvPr/>
        </p:nvSpPr>
        <p:spPr bwMode="auto">
          <a:xfrm>
            <a:off x="4606925" y="2894013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53" name="Oval 205"/>
          <p:cNvSpPr>
            <a:spLocks noChangeArrowheads="1"/>
          </p:cNvSpPr>
          <p:nvPr/>
        </p:nvSpPr>
        <p:spPr bwMode="auto">
          <a:xfrm>
            <a:off x="5495925" y="3341688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54" name="Oval 206"/>
          <p:cNvSpPr>
            <a:spLocks noChangeArrowheads="1"/>
          </p:cNvSpPr>
          <p:nvPr/>
        </p:nvSpPr>
        <p:spPr bwMode="auto">
          <a:xfrm>
            <a:off x="2473325" y="373697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55" name="Oval 207"/>
          <p:cNvSpPr>
            <a:spLocks noChangeArrowheads="1"/>
          </p:cNvSpPr>
          <p:nvPr/>
        </p:nvSpPr>
        <p:spPr bwMode="auto">
          <a:xfrm>
            <a:off x="3309938" y="370681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56" name="Oval 208"/>
          <p:cNvSpPr>
            <a:spLocks noChangeArrowheads="1"/>
          </p:cNvSpPr>
          <p:nvPr/>
        </p:nvSpPr>
        <p:spPr bwMode="auto">
          <a:xfrm>
            <a:off x="2835275" y="3717925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57" name="Oval 209"/>
          <p:cNvSpPr>
            <a:spLocks noChangeArrowheads="1"/>
          </p:cNvSpPr>
          <p:nvPr/>
        </p:nvSpPr>
        <p:spPr bwMode="auto">
          <a:xfrm>
            <a:off x="2586038" y="3968750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58" name="Oval 210"/>
          <p:cNvSpPr>
            <a:spLocks noChangeArrowheads="1"/>
          </p:cNvSpPr>
          <p:nvPr/>
        </p:nvSpPr>
        <p:spPr bwMode="auto">
          <a:xfrm>
            <a:off x="1781175" y="3241675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59" name="Oval 211"/>
          <p:cNvSpPr>
            <a:spLocks noChangeArrowheads="1"/>
          </p:cNvSpPr>
          <p:nvPr/>
        </p:nvSpPr>
        <p:spPr bwMode="auto">
          <a:xfrm>
            <a:off x="1654175" y="4957763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60" name="Oval 212"/>
          <p:cNvSpPr>
            <a:spLocks noChangeArrowheads="1"/>
          </p:cNvSpPr>
          <p:nvPr/>
        </p:nvSpPr>
        <p:spPr bwMode="auto">
          <a:xfrm>
            <a:off x="1617663" y="5938838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61" name="Oval 213"/>
          <p:cNvSpPr>
            <a:spLocks noChangeArrowheads="1"/>
          </p:cNvSpPr>
          <p:nvPr/>
        </p:nvSpPr>
        <p:spPr bwMode="auto">
          <a:xfrm>
            <a:off x="3824288" y="470693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62" name="Oval 214"/>
          <p:cNvSpPr>
            <a:spLocks noChangeArrowheads="1"/>
          </p:cNvSpPr>
          <p:nvPr/>
        </p:nvSpPr>
        <p:spPr bwMode="auto">
          <a:xfrm>
            <a:off x="3778250" y="2792413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63" name="Oval 215"/>
          <p:cNvSpPr>
            <a:spLocks noChangeArrowheads="1"/>
          </p:cNvSpPr>
          <p:nvPr/>
        </p:nvSpPr>
        <p:spPr bwMode="auto">
          <a:xfrm>
            <a:off x="2474913" y="1473200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2264" name="Oval 216"/>
          <p:cNvSpPr>
            <a:spLocks noChangeArrowheads="1"/>
          </p:cNvSpPr>
          <p:nvPr/>
        </p:nvSpPr>
        <p:spPr bwMode="auto">
          <a:xfrm>
            <a:off x="7242175" y="2076450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044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 257"/>
          <p:cNvSpPr/>
          <p:nvPr/>
        </p:nvSpPr>
        <p:spPr bwMode="auto">
          <a:xfrm>
            <a:off x="6642230" y="5904275"/>
            <a:ext cx="2501770" cy="953725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79238" name="Picture 262" descr="Europe-map-shotened-experiment"/>
          <p:cNvPicPr>
            <a:picLocks noChangeAspect="1" noChangeArrowheads="1"/>
          </p:cNvPicPr>
          <p:nvPr/>
        </p:nvPicPr>
        <p:blipFill>
          <a:blip r:embed="rId2" cstate="print">
            <a:lum bright="40000" contrast="-60000"/>
          </a:blip>
          <a:srcRect/>
          <a:stretch>
            <a:fillRect/>
          </a:stretch>
        </p:blipFill>
        <p:spPr bwMode="auto">
          <a:xfrm>
            <a:off x="1255713" y="1163638"/>
            <a:ext cx="6600825" cy="5419725"/>
          </a:xfrm>
          <a:prstGeom prst="rect">
            <a:avLst/>
          </a:prstGeom>
          <a:noFill/>
        </p:spPr>
      </p:pic>
      <p:sp>
        <p:nvSpPr>
          <p:cNvPr id="1279237" name="Freeform 261"/>
          <p:cNvSpPr>
            <a:spLocks/>
          </p:cNvSpPr>
          <p:nvPr/>
        </p:nvSpPr>
        <p:spPr bwMode="auto">
          <a:xfrm>
            <a:off x="1603375" y="1027113"/>
            <a:ext cx="2817813" cy="952500"/>
          </a:xfrm>
          <a:custGeom>
            <a:avLst/>
            <a:gdLst/>
            <a:ahLst/>
            <a:cxnLst>
              <a:cxn ang="0">
                <a:pos x="0" y="600"/>
              </a:cxn>
              <a:cxn ang="0">
                <a:pos x="615" y="118"/>
              </a:cxn>
              <a:cxn ang="0">
                <a:pos x="1775" y="0"/>
              </a:cxn>
            </a:cxnLst>
            <a:rect l="0" t="0" r="r" b="b"/>
            <a:pathLst>
              <a:path w="1775" h="600">
                <a:moveTo>
                  <a:pt x="0" y="600"/>
                </a:moveTo>
                <a:cubicBezTo>
                  <a:pt x="159" y="409"/>
                  <a:pt x="319" y="218"/>
                  <a:pt x="615" y="118"/>
                </a:cubicBezTo>
                <a:cubicBezTo>
                  <a:pt x="911" y="18"/>
                  <a:pt x="1343" y="9"/>
                  <a:pt x="1775" y="0"/>
                </a:cubicBezTo>
              </a:path>
            </a:pathLst>
          </a:cu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789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Constructing the dual graph</a:t>
            </a:r>
          </a:p>
        </p:txBody>
      </p:sp>
      <p:grpSp>
        <p:nvGrpSpPr>
          <p:cNvPr id="2" name="Group 255"/>
          <p:cNvGrpSpPr>
            <a:grpSpLocks/>
          </p:cNvGrpSpPr>
          <p:nvPr/>
        </p:nvGrpSpPr>
        <p:grpSpPr bwMode="auto">
          <a:xfrm>
            <a:off x="273050" y="955675"/>
            <a:ext cx="8685213" cy="5907088"/>
            <a:chOff x="172" y="602"/>
            <a:chExt cx="5471" cy="3721"/>
          </a:xfrm>
        </p:grpSpPr>
        <p:sp>
          <p:nvSpPr>
            <p:cNvPr id="1278981" name="Line 5"/>
            <p:cNvSpPr>
              <a:spLocks noChangeShapeType="1"/>
            </p:cNvSpPr>
            <p:nvPr/>
          </p:nvSpPr>
          <p:spPr bwMode="auto">
            <a:xfrm flipH="1">
              <a:off x="2578" y="2418"/>
              <a:ext cx="55" cy="1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8982" name="Line 6"/>
            <p:cNvSpPr>
              <a:spLocks noChangeShapeType="1"/>
            </p:cNvSpPr>
            <p:nvPr/>
          </p:nvSpPr>
          <p:spPr bwMode="auto">
            <a:xfrm flipV="1">
              <a:off x="2460" y="2992"/>
              <a:ext cx="384" cy="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8983" name="Line 7"/>
            <p:cNvSpPr>
              <a:spLocks noChangeShapeType="1"/>
            </p:cNvSpPr>
            <p:nvPr/>
          </p:nvSpPr>
          <p:spPr bwMode="auto">
            <a:xfrm>
              <a:off x="2448" y="3028"/>
              <a:ext cx="790" cy="3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8984" name="Line 8"/>
            <p:cNvSpPr>
              <a:spLocks noChangeShapeType="1"/>
            </p:cNvSpPr>
            <p:nvPr/>
          </p:nvSpPr>
          <p:spPr bwMode="auto">
            <a:xfrm flipV="1">
              <a:off x="1895" y="3010"/>
              <a:ext cx="523" cy="4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8985" name="Line 9"/>
            <p:cNvSpPr>
              <a:spLocks noChangeShapeType="1"/>
            </p:cNvSpPr>
            <p:nvPr/>
          </p:nvSpPr>
          <p:spPr bwMode="auto">
            <a:xfrm flipH="1">
              <a:off x="1532" y="3480"/>
              <a:ext cx="353" cy="26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8986" name="Line 10"/>
            <p:cNvSpPr>
              <a:spLocks noChangeShapeType="1"/>
            </p:cNvSpPr>
            <p:nvPr/>
          </p:nvSpPr>
          <p:spPr bwMode="auto">
            <a:xfrm flipV="1">
              <a:off x="2874" y="2844"/>
              <a:ext cx="348" cy="1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8987" name="Line 11"/>
            <p:cNvSpPr>
              <a:spLocks noChangeShapeType="1"/>
            </p:cNvSpPr>
            <p:nvPr/>
          </p:nvSpPr>
          <p:spPr bwMode="auto">
            <a:xfrm>
              <a:off x="2874" y="2998"/>
              <a:ext cx="388" cy="3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8988" name="Line 12"/>
            <p:cNvSpPr>
              <a:spLocks noChangeShapeType="1"/>
            </p:cNvSpPr>
            <p:nvPr/>
          </p:nvSpPr>
          <p:spPr bwMode="auto">
            <a:xfrm>
              <a:off x="3224" y="2846"/>
              <a:ext cx="106" cy="1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8989" name="Line 13"/>
            <p:cNvSpPr>
              <a:spLocks noChangeShapeType="1"/>
            </p:cNvSpPr>
            <p:nvPr/>
          </p:nvSpPr>
          <p:spPr bwMode="auto">
            <a:xfrm>
              <a:off x="3225" y="2862"/>
              <a:ext cx="29" cy="5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8990" name="Line 14"/>
            <p:cNvSpPr>
              <a:spLocks noChangeShapeType="1"/>
            </p:cNvSpPr>
            <p:nvPr/>
          </p:nvSpPr>
          <p:spPr bwMode="auto">
            <a:xfrm>
              <a:off x="2597" y="2548"/>
              <a:ext cx="135" cy="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8991" name="Line 15"/>
            <p:cNvSpPr>
              <a:spLocks noChangeShapeType="1"/>
            </p:cNvSpPr>
            <p:nvPr/>
          </p:nvSpPr>
          <p:spPr bwMode="auto">
            <a:xfrm flipH="1">
              <a:off x="2713" y="2562"/>
              <a:ext cx="231" cy="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8992" name="Line 16"/>
            <p:cNvSpPr>
              <a:spLocks noChangeShapeType="1"/>
            </p:cNvSpPr>
            <p:nvPr/>
          </p:nvSpPr>
          <p:spPr bwMode="auto">
            <a:xfrm flipH="1">
              <a:off x="2443" y="2630"/>
              <a:ext cx="272" cy="3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8993" name="Line 17"/>
            <p:cNvSpPr>
              <a:spLocks noChangeShapeType="1"/>
            </p:cNvSpPr>
            <p:nvPr/>
          </p:nvSpPr>
          <p:spPr bwMode="auto">
            <a:xfrm flipV="1">
              <a:off x="2854" y="2577"/>
              <a:ext cx="110" cy="3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8994" name="Line 18"/>
            <p:cNvSpPr>
              <a:spLocks noChangeShapeType="1"/>
            </p:cNvSpPr>
            <p:nvPr/>
          </p:nvSpPr>
          <p:spPr bwMode="auto">
            <a:xfrm flipH="1" flipV="1">
              <a:off x="2969" y="2547"/>
              <a:ext cx="381" cy="1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8995" name="Line 19"/>
            <p:cNvSpPr>
              <a:spLocks noChangeShapeType="1"/>
            </p:cNvSpPr>
            <p:nvPr/>
          </p:nvSpPr>
          <p:spPr bwMode="auto">
            <a:xfrm>
              <a:off x="2949" y="2152"/>
              <a:ext cx="0" cy="3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8996" name="Line 20"/>
            <p:cNvSpPr>
              <a:spLocks noChangeShapeType="1"/>
            </p:cNvSpPr>
            <p:nvPr/>
          </p:nvSpPr>
          <p:spPr bwMode="auto">
            <a:xfrm flipV="1">
              <a:off x="3395" y="2452"/>
              <a:ext cx="240" cy="2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8997" name="Line 21"/>
            <p:cNvSpPr>
              <a:spLocks noChangeShapeType="1"/>
            </p:cNvSpPr>
            <p:nvPr/>
          </p:nvSpPr>
          <p:spPr bwMode="auto">
            <a:xfrm flipH="1" flipV="1">
              <a:off x="3655" y="2477"/>
              <a:ext cx="61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8998" name="Line 22"/>
            <p:cNvSpPr>
              <a:spLocks noChangeShapeType="1"/>
            </p:cNvSpPr>
            <p:nvPr/>
          </p:nvSpPr>
          <p:spPr bwMode="auto">
            <a:xfrm>
              <a:off x="3395" y="2688"/>
              <a:ext cx="280" cy="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8999" name="Line 23"/>
            <p:cNvSpPr>
              <a:spLocks noChangeShapeType="1"/>
            </p:cNvSpPr>
            <p:nvPr/>
          </p:nvSpPr>
          <p:spPr bwMode="auto">
            <a:xfrm flipV="1">
              <a:off x="3700" y="2783"/>
              <a:ext cx="5" cy="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00" name="Line 24"/>
            <p:cNvSpPr>
              <a:spLocks noChangeShapeType="1"/>
            </p:cNvSpPr>
            <p:nvPr/>
          </p:nvSpPr>
          <p:spPr bwMode="auto">
            <a:xfrm>
              <a:off x="3245" y="2864"/>
              <a:ext cx="430" cy="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01" name="Line 25"/>
            <p:cNvSpPr>
              <a:spLocks noChangeShapeType="1"/>
            </p:cNvSpPr>
            <p:nvPr/>
          </p:nvSpPr>
          <p:spPr bwMode="auto">
            <a:xfrm flipV="1">
              <a:off x="3236" y="2783"/>
              <a:ext cx="439" cy="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02" name="Line 26"/>
            <p:cNvSpPr>
              <a:spLocks noChangeShapeType="1"/>
            </p:cNvSpPr>
            <p:nvPr/>
          </p:nvSpPr>
          <p:spPr bwMode="auto">
            <a:xfrm flipH="1">
              <a:off x="3239" y="2698"/>
              <a:ext cx="111" cy="1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03" name="Line 27"/>
            <p:cNvSpPr>
              <a:spLocks noChangeShapeType="1"/>
            </p:cNvSpPr>
            <p:nvPr/>
          </p:nvSpPr>
          <p:spPr bwMode="auto">
            <a:xfrm>
              <a:off x="2964" y="2572"/>
              <a:ext cx="259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04" name="Line 28"/>
            <p:cNvSpPr>
              <a:spLocks noChangeShapeType="1"/>
            </p:cNvSpPr>
            <p:nvPr/>
          </p:nvSpPr>
          <p:spPr bwMode="auto">
            <a:xfrm flipH="1">
              <a:off x="2458" y="2582"/>
              <a:ext cx="491" cy="4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05" name="Line 29"/>
            <p:cNvSpPr>
              <a:spLocks noChangeShapeType="1"/>
            </p:cNvSpPr>
            <p:nvPr/>
          </p:nvSpPr>
          <p:spPr bwMode="auto">
            <a:xfrm>
              <a:off x="3524" y="3049"/>
              <a:ext cx="56" cy="1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06" name="Line 30"/>
            <p:cNvSpPr>
              <a:spLocks noChangeShapeType="1"/>
            </p:cNvSpPr>
            <p:nvPr/>
          </p:nvSpPr>
          <p:spPr bwMode="auto">
            <a:xfrm>
              <a:off x="3349" y="3016"/>
              <a:ext cx="151" cy="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07" name="Line 31"/>
            <p:cNvSpPr>
              <a:spLocks noChangeShapeType="1"/>
            </p:cNvSpPr>
            <p:nvPr/>
          </p:nvSpPr>
          <p:spPr bwMode="auto">
            <a:xfrm flipH="1">
              <a:off x="3333" y="2948"/>
              <a:ext cx="342" cy="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08" name="Line 32"/>
            <p:cNvSpPr>
              <a:spLocks noChangeShapeType="1"/>
            </p:cNvSpPr>
            <p:nvPr/>
          </p:nvSpPr>
          <p:spPr bwMode="auto">
            <a:xfrm>
              <a:off x="3711" y="2968"/>
              <a:ext cx="105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09" name="Line 33"/>
            <p:cNvSpPr>
              <a:spLocks noChangeShapeType="1"/>
            </p:cNvSpPr>
            <p:nvPr/>
          </p:nvSpPr>
          <p:spPr bwMode="auto">
            <a:xfrm flipH="1" flipV="1">
              <a:off x="3523" y="3049"/>
              <a:ext cx="278" cy="2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10" name="Line 34"/>
            <p:cNvSpPr>
              <a:spLocks noChangeShapeType="1"/>
            </p:cNvSpPr>
            <p:nvPr/>
          </p:nvSpPr>
          <p:spPr bwMode="auto">
            <a:xfrm>
              <a:off x="3605" y="3254"/>
              <a:ext cx="196" cy="2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11" name="Line 35"/>
            <p:cNvSpPr>
              <a:spLocks noChangeShapeType="1"/>
            </p:cNvSpPr>
            <p:nvPr/>
          </p:nvSpPr>
          <p:spPr bwMode="auto">
            <a:xfrm>
              <a:off x="3846" y="3314"/>
              <a:ext cx="70" cy="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12" name="Line 36"/>
            <p:cNvSpPr>
              <a:spLocks noChangeShapeType="1"/>
            </p:cNvSpPr>
            <p:nvPr/>
          </p:nvSpPr>
          <p:spPr bwMode="auto">
            <a:xfrm flipH="1">
              <a:off x="3806" y="3324"/>
              <a:ext cx="20" cy="1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13" name="Freeform 37"/>
            <p:cNvSpPr>
              <a:spLocks/>
            </p:cNvSpPr>
            <p:nvPr/>
          </p:nvSpPr>
          <p:spPr bwMode="auto">
            <a:xfrm>
              <a:off x="3818" y="3533"/>
              <a:ext cx="184" cy="28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6" y="267"/>
                </a:cxn>
              </a:cxnLst>
              <a:rect l="0" t="0" r="r" b="b"/>
              <a:pathLst>
                <a:path w="196" h="267">
                  <a:moveTo>
                    <a:pt x="0" y="0"/>
                  </a:moveTo>
                  <a:lnTo>
                    <a:pt x="196" y="267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14" name="Freeform 38"/>
            <p:cNvSpPr>
              <a:spLocks/>
            </p:cNvSpPr>
            <p:nvPr/>
          </p:nvSpPr>
          <p:spPr bwMode="auto">
            <a:xfrm>
              <a:off x="3939" y="3435"/>
              <a:ext cx="81" cy="3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9" y="349"/>
                </a:cxn>
              </a:cxnLst>
              <a:rect l="0" t="0" r="r" b="b"/>
              <a:pathLst>
                <a:path w="69" h="349">
                  <a:moveTo>
                    <a:pt x="0" y="0"/>
                  </a:moveTo>
                  <a:lnTo>
                    <a:pt x="69" y="349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15" name="Line 39"/>
            <p:cNvSpPr>
              <a:spLocks noChangeShapeType="1"/>
            </p:cNvSpPr>
            <p:nvPr/>
          </p:nvSpPr>
          <p:spPr bwMode="auto">
            <a:xfrm flipV="1">
              <a:off x="3956" y="3364"/>
              <a:ext cx="225" cy="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16" name="Freeform 40"/>
            <p:cNvSpPr>
              <a:spLocks/>
            </p:cNvSpPr>
            <p:nvPr/>
          </p:nvSpPr>
          <p:spPr bwMode="auto">
            <a:xfrm>
              <a:off x="4026" y="3374"/>
              <a:ext cx="166" cy="448"/>
            </a:xfrm>
            <a:custGeom>
              <a:avLst/>
              <a:gdLst/>
              <a:ahLst/>
              <a:cxnLst>
                <a:cxn ang="0">
                  <a:pos x="166" y="0"/>
                </a:cxn>
                <a:cxn ang="0">
                  <a:pos x="0" y="448"/>
                </a:cxn>
              </a:cxnLst>
              <a:rect l="0" t="0" r="r" b="b"/>
              <a:pathLst>
                <a:path w="166" h="448">
                  <a:moveTo>
                    <a:pt x="166" y="0"/>
                  </a:moveTo>
                  <a:lnTo>
                    <a:pt x="0" y="448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17" name="Line 41"/>
            <p:cNvSpPr>
              <a:spLocks noChangeShapeType="1"/>
            </p:cNvSpPr>
            <p:nvPr/>
          </p:nvSpPr>
          <p:spPr bwMode="auto">
            <a:xfrm>
              <a:off x="2664" y="2417"/>
              <a:ext cx="260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18" name="Line 42"/>
            <p:cNvSpPr>
              <a:spLocks noChangeShapeType="1"/>
            </p:cNvSpPr>
            <p:nvPr/>
          </p:nvSpPr>
          <p:spPr bwMode="auto">
            <a:xfrm>
              <a:off x="4011" y="2152"/>
              <a:ext cx="260" cy="1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19" name="Line 43"/>
            <p:cNvSpPr>
              <a:spLocks noChangeShapeType="1"/>
            </p:cNvSpPr>
            <p:nvPr/>
          </p:nvSpPr>
          <p:spPr bwMode="auto">
            <a:xfrm flipH="1">
              <a:off x="3685" y="2162"/>
              <a:ext cx="306" cy="2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20" name="Line 44"/>
            <p:cNvSpPr>
              <a:spLocks noChangeShapeType="1"/>
            </p:cNvSpPr>
            <p:nvPr/>
          </p:nvSpPr>
          <p:spPr bwMode="auto">
            <a:xfrm>
              <a:off x="3685" y="2457"/>
              <a:ext cx="982" cy="3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21" name="Line 45"/>
            <p:cNvSpPr>
              <a:spLocks noChangeShapeType="1"/>
            </p:cNvSpPr>
            <p:nvPr/>
          </p:nvSpPr>
          <p:spPr bwMode="auto">
            <a:xfrm>
              <a:off x="4322" y="2357"/>
              <a:ext cx="340" cy="4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22" name="Line 46"/>
            <p:cNvSpPr>
              <a:spLocks noChangeShapeType="1"/>
            </p:cNvSpPr>
            <p:nvPr/>
          </p:nvSpPr>
          <p:spPr bwMode="auto">
            <a:xfrm flipH="1">
              <a:off x="3660" y="2342"/>
              <a:ext cx="621" cy="1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23" name="Line 47"/>
            <p:cNvSpPr>
              <a:spLocks noChangeShapeType="1"/>
            </p:cNvSpPr>
            <p:nvPr/>
          </p:nvSpPr>
          <p:spPr bwMode="auto">
            <a:xfrm flipV="1">
              <a:off x="4196" y="3078"/>
              <a:ext cx="55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24" name="Line 48"/>
            <p:cNvSpPr>
              <a:spLocks noChangeShapeType="1"/>
            </p:cNvSpPr>
            <p:nvPr/>
          </p:nvSpPr>
          <p:spPr bwMode="auto">
            <a:xfrm flipV="1">
              <a:off x="4261" y="2927"/>
              <a:ext cx="192" cy="1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25" name="Freeform 49"/>
            <p:cNvSpPr>
              <a:spLocks/>
            </p:cNvSpPr>
            <p:nvPr/>
          </p:nvSpPr>
          <p:spPr bwMode="auto">
            <a:xfrm>
              <a:off x="4468" y="2803"/>
              <a:ext cx="184" cy="109"/>
            </a:xfrm>
            <a:custGeom>
              <a:avLst/>
              <a:gdLst/>
              <a:ahLst/>
              <a:cxnLst>
                <a:cxn ang="0">
                  <a:pos x="0" y="109"/>
                </a:cxn>
                <a:cxn ang="0">
                  <a:pos x="184" y="0"/>
                </a:cxn>
              </a:cxnLst>
              <a:rect l="0" t="0" r="r" b="b"/>
              <a:pathLst>
                <a:path w="184" h="109">
                  <a:moveTo>
                    <a:pt x="0" y="109"/>
                  </a:moveTo>
                  <a:lnTo>
                    <a:pt x="184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26" name="Line 50"/>
            <p:cNvSpPr>
              <a:spLocks noChangeShapeType="1"/>
            </p:cNvSpPr>
            <p:nvPr/>
          </p:nvSpPr>
          <p:spPr bwMode="auto">
            <a:xfrm>
              <a:off x="3731" y="2953"/>
              <a:ext cx="485" cy="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27" name="Line 51"/>
            <p:cNvSpPr>
              <a:spLocks noChangeShapeType="1"/>
            </p:cNvSpPr>
            <p:nvPr/>
          </p:nvSpPr>
          <p:spPr bwMode="auto">
            <a:xfrm flipV="1">
              <a:off x="3871" y="3058"/>
              <a:ext cx="340" cy="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28" name="Line 52"/>
            <p:cNvSpPr>
              <a:spLocks noChangeShapeType="1"/>
            </p:cNvSpPr>
            <p:nvPr/>
          </p:nvSpPr>
          <p:spPr bwMode="auto">
            <a:xfrm>
              <a:off x="3851" y="3314"/>
              <a:ext cx="320" cy="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29" name="Line 53"/>
            <p:cNvSpPr>
              <a:spLocks noChangeShapeType="1"/>
            </p:cNvSpPr>
            <p:nvPr/>
          </p:nvSpPr>
          <p:spPr bwMode="auto">
            <a:xfrm flipH="1" flipV="1">
              <a:off x="3948" y="1954"/>
              <a:ext cx="73" cy="1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30" name="Line 54"/>
            <p:cNvSpPr>
              <a:spLocks noChangeShapeType="1"/>
            </p:cNvSpPr>
            <p:nvPr/>
          </p:nvSpPr>
          <p:spPr bwMode="auto">
            <a:xfrm flipV="1">
              <a:off x="3953" y="1749"/>
              <a:ext cx="56" cy="1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31" name="Line 55"/>
            <p:cNvSpPr>
              <a:spLocks noChangeShapeType="1"/>
            </p:cNvSpPr>
            <p:nvPr/>
          </p:nvSpPr>
          <p:spPr bwMode="auto">
            <a:xfrm flipV="1">
              <a:off x="4018" y="1344"/>
              <a:ext cx="581" cy="38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32" name="Line 56"/>
            <p:cNvSpPr>
              <a:spLocks noChangeShapeType="1"/>
            </p:cNvSpPr>
            <p:nvPr/>
          </p:nvSpPr>
          <p:spPr bwMode="auto">
            <a:xfrm flipH="1">
              <a:off x="3924" y="1349"/>
              <a:ext cx="643" cy="17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33" name="Line 57"/>
            <p:cNvSpPr>
              <a:spLocks noChangeShapeType="1"/>
            </p:cNvSpPr>
            <p:nvPr/>
          </p:nvSpPr>
          <p:spPr bwMode="auto">
            <a:xfrm flipH="1">
              <a:off x="3351" y="1529"/>
              <a:ext cx="563" cy="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34" name="Line 58"/>
            <p:cNvSpPr>
              <a:spLocks noChangeShapeType="1"/>
            </p:cNvSpPr>
            <p:nvPr/>
          </p:nvSpPr>
          <p:spPr bwMode="auto">
            <a:xfrm flipH="1" flipV="1">
              <a:off x="3055" y="1451"/>
              <a:ext cx="304" cy="1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35" name="Freeform 59"/>
            <p:cNvSpPr>
              <a:spLocks/>
            </p:cNvSpPr>
            <p:nvPr/>
          </p:nvSpPr>
          <p:spPr bwMode="auto">
            <a:xfrm>
              <a:off x="4266" y="2798"/>
              <a:ext cx="416" cy="233"/>
            </a:xfrm>
            <a:custGeom>
              <a:avLst/>
              <a:gdLst/>
              <a:ahLst/>
              <a:cxnLst>
                <a:cxn ang="0">
                  <a:pos x="0" y="233"/>
                </a:cxn>
                <a:cxn ang="0">
                  <a:pos x="134" y="66"/>
                </a:cxn>
                <a:cxn ang="0">
                  <a:pos x="416" y="0"/>
                </a:cxn>
              </a:cxnLst>
              <a:rect l="0" t="0" r="r" b="b"/>
              <a:pathLst>
                <a:path w="416" h="233">
                  <a:moveTo>
                    <a:pt x="0" y="233"/>
                  </a:moveTo>
                  <a:cubicBezTo>
                    <a:pt x="22" y="205"/>
                    <a:pt x="65" y="105"/>
                    <a:pt x="134" y="66"/>
                  </a:cubicBezTo>
                  <a:cubicBezTo>
                    <a:pt x="203" y="27"/>
                    <a:pt x="357" y="14"/>
                    <a:pt x="416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36" name="Line 60"/>
            <p:cNvSpPr>
              <a:spLocks noChangeShapeType="1"/>
            </p:cNvSpPr>
            <p:nvPr/>
          </p:nvSpPr>
          <p:spPr bwMode="auto">
            <a:xfrm flipH="1">
              <a:off x="3721" y="2788"/>
              <a:ext cx="931" cy="1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37" name="Line 61"/>
            <p:cNvSpPr>
              <a:spLocks noChangeShapeType="1"/>
            </p:cNvSpPr>
            <p:nvPr/>
          </p:nvSpPr>
          <p:spPr bwMode="auto">
            <a:xfrm flipH="1" flipV="1">
              <a:off x="3716" y="2763"/>
              <a:ext cx="941" cy="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38" name="Line 62"/>
            <p:cNvSpPr>
              <a:spLocks noChangeShapeType="1"/>
            </p:cNvSpPr>
            <p:nvPr/>
          </p:nvSpPr>
          <p:spPr bwMode="auto">
            <a:xfrm flipH="1">
              <a:off x="2979" y="2422"/>
              <a:ext cx="676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39" name="Line 63"/>
            <p:cNvSpPr>
              <a:spLocks noChangeShapeType="1"/>
            </p:cNvSpPr>
            <p:nvPr/>
          </p:nvSpPr>
          <p:spPr bwMode="auto">
            <a:xfrm flipV="1">
              <a:off x="3511" y="2953"/>
              <a:ext cx="184" cy="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40" name="Line 64"/>
            <p:cNvSpPr>
              <a:spLocks noChangeShapeType="1"/>
            </p:cNvSpPr>
            <p:nvPr/>
          </p:nvSpPr>
          <p:spPr bwMode="auto">
            <a:xfrm>
              <a:off x="3610" y="3239"/>
              <a:ext cx="186" cy="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41" name="Line 65"/>
            <p:cNvSpPr>
              <a:spLocks noChangeShapeType="1"/>
            </p:cNvSpPr>
            <p:nvPr/>
          </p:nvSpPr>
          <p:spPr bwMode="auto">
            <a:xfrm flipV="1">
              <a:off x="2598" y="2532"/>
              <a:ext cx="326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42" name="Line 66"/>
            <p:cNvSpPr>
              <a:spLocks noChangeShapeType="1"/>
            </p:cNvSpPr>
            <p:nvPr/>
          </p:nvSpPr>
          <p:spPr bwMode="auto">
            <a:xfrm flipH="1">
              <a:off x="2443" y="2553"/>
              <a:ext cx="142" cy="4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43" name="Line 67"/>
            <p:cNvSpPr>
              <a:spLocks noChangeShapeType="1"/>
            </p:cNvSpPr>
            <p:nvPr/>
          </p:nvSpPr>
          <p:spPr bwMode="auto">
            <a:xfrm flipV="1">
              <a:off x="3715" y="1508"/>
              <a:ext cx="217" cy="2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44" name="Line 68"/>
            <p:cNvSpPr>
              <a:spLocks noChangeShapeType="1"/>
            </p:cNvSpPr>
            <p:nvPr/>
          </p:nvSpPr>
          <p:spPr bwMode="auto">
            <a:xfrm flipH="1" flipV="1">
              <a:off x="3348" y="1602"/>
              <a:ext cx="362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45" name="Line 69"/>
            <p:cNvSpPr>
              <a:spLocks noChangeShapeType="1"/>
            </p:cNvSpPr>
            <p:nvPr/>
          </p:nvSpPr>
          <p:spPr bwMode="auto">
            <a:xfrm flipV="1">
              <a:off x="3736" y="1343"/>
              <a:ext cx="838" cy="4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46" name="Line 70"/>
            <p:cNvSpPr>
              <a:spLocks noChangeShapeType="1"/>
            </p:cNvSpPr>
            <p:nvPr/>
          </p:nvSpPr>
          <p:spPr bwMode="auto">
            <a:xfrm flipV="1">
              <a:off x="3485" y="1766"/>
              <a:ext cx="241" cy="3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47" name="Line 71"/>
            <p:cNvSpPr>
              <a:spLocks noChangeShapeType="1"/>
            </p:cNvSpPr>
            <p:nvPr/>
          </p:nvSpPr>
          <p:spPr bwMode="auto">
            <a:xfrm flipV="1">
              <a:off x="3721" y="1749"/>
              <a:ext cx="287" cy="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48" name="Line 72"/>
            <p:cNvSpPr>
              <a:spLocks noChangeShapeType="1"/>
            </p:cNvSpPr>
            <p:nvPr/>
          </p:nvSpPr>
          <p:spPr bwMode="auto">
            <a:xfrm flipV="1">
              <a:off x="3497" y="1746"/>
              <a:ext cx="516" cy="3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49" name="Line 73"/>
            <p:cNvSpPr>
              <a:spLocks noChangeShapeType="1"/>
            </p:cNvSpPr>
            <p:nvPr/>
          </p:nvSpPr>
          <p:spPr bwMode="auto">
            <a:xfrm flipV="1">
              <a:off x="3492" y="1976"/>
              <a:ext cx="462" cy="16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50" name="Line 74"/>
            <p:cNvSpPr>
              <a:spLocks noChangeShapeType="1"/>
            </p:cNvSpPr>
            <p:nvPr/>
          </p:nvSpPr>
          <p:spPr bwMode="auto">
            <a:xfrm flipV="1">
              <a:off x="3450" y="2142"/>
              <a:ext cx="551" cy="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51" name="Line 75"/>
            <p:cNvSpPr>
              <a:spLocks noChangeShapeType="1"/>
            </p:cNvSpPr>
            <p:nvPr/>
          </p:nvSpPr>
          <p:spPr bwMode="auto">
            <a:xfrm>
              <a:off x="3515" y="2157"/>
              <a:ext cx="135" cy="2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52" name="Line 76"/>
            <p:cNvSpPr>
              <a:spLocks noChangeShapeType="1"/>
            </p:cNvSpPr>
            <p:nvPr/>
          </p:nvSpPr>
          <p:spPr bwMode="auto">
            <a:xfrm flipH="1">
              <a:off x="2959" y="2147"/>
              <a:ext cx="521" cy="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53" name="Line 77"/>
            <p:cNvSpPr>
              <a:spLocks noChangeShapeType="1"/>
            </p:cNvSpPr>
            <p:nvPr/>
          </p:nvSpPr>
          <p:spPr bwMode="auto">
            <a:xfrm flipH="1">
              <a:off x="2959" y="2142"/>
              <a:ext cx="52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54" name="Line 78"/>
            <p:cNvSpPr>
              <a:spLocks noChangeShapeType="1"/>
            </p:cNvSpPr>
            <p:nvPr/>
          </p:nvSpPr>
          <p:spPr bwMode="auto">
            <a:xfrm flipH="1">
              <a:off x="2930" y="1781"/>
              <a:ext cx="786" cy="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55" name="Line 79"/>
            <p:cNvSpPr>
              <a:spLocks noChangeShapeType="1"/>
            </p:cNvSpPr>
            <p:nvPr/>
          </p:nvSpPr>
          <p:spPr bwMode="auto">
            <a:xfrm flipH="1" flipV="1">
              <a:off x="2914" y="1851"/>
              <a:ext cx="571" cy="2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56" name="Line 80"/>
            <p:cNvSpPr>
              <a:spLocks noChangeShapeType="1"/>
            </p:cNvSpPr>
            <p:nvPr/>
          </p:nvSpPr>
          <p:spPr bwMode="auto">
            <a:xfrm>
              <a:off x="2914" y="1859"/>
              <a:ext cx="35" cy="2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57" name="Line 81"/>
            <p:cNvSpPr>
              <a:spLocks noChangeShapeType="1"/>
            </p:cNvSpPr>
            <p:nvPr/>
          </p:nvSpPr>
          <p:spPr bwMode="auto">
            <a:xfrm flipH="1" flipV="1">
              <a:off x="2418" y="1791"/>
              <a:ext cx="493" cy="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58" name="Line 82"/>
            <p:cNvSpPr>
              <a:spLocks noChangeShapeType="1"/>
            </p:cNvSpPr>
            <p:nvPr/>
          </p:nvSpPr>
          <p:spPr bwMode="auto">
            <a:xfrm flipV="1">
              <a:off x="2931" y="1611"/>
              <a:ext cx="427" cy="2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59" name="Line 83"/>
            <p:cNvSpPr>
              <a:spLocks noChangeShapeType="1"/>
            </p:cNvSpPr>
            <p:nvPr/>
          </p:nvSpPr>
          <p:spPr bwMode="auto">
            <a:xfrm flipV="1">
              <a:off x="2926" y="1448"/>
              <a:ext cx="114" cy="4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60" name="Line 84"/>
            <p:cNvSpPr>
              <a:spLocks noChangeShapeType="1"/>
            </p:cNvSpPr>
            <p:nvPr/>
          </p:nvSpPr>
          <p:spPr bwMode="auto">
            <a:xfrm>
              <a:off x="2418" y="1811"/>
              <a:ext cx="531" cy="7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61" name="Line 85"/>
            <p:cNvSpPr>
              <a:spLocks noChangeShapeType="1"/>
            </p:cNvSpPr>
            <p:nvPr/>
          </p:nvSpPr>
          <p:spPr bwMode="auto">
            <a:xfrm>
              <a:off x="2428" y="1796"/>
              <a:ext cx="511" cy="3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62" name="Line 86"/>
            <p:cNvSpPr>
              <a:spLocks noChangeShapeType="1"/>
            </p:cNvSpPr>
            <p:nvPr/>
          </p:nvSpPr>
          <p:spPr bwMode="auto">
            <a:xfrm flipH="1">
              <a:off x="2238" y="1776"/>
              <a:ext cx="185" cy="7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63" name="Line 87"/>
            <p:cNvSpPr>
              <a:spLocks noChangeShapeType="1"/>
            </p:cNvSpPr>
            <p:nvPr/>
          </p:nvSpPr>
          <p:spPr bwMode="auto">
            <a:xfrm flipV="1">
              <a:off x="2253" y="2416"/>
              <a:ext cx="366" cy="1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64" name="Line 88"/>
            <p:cNvSpPr>
              <a:spLocks noChangeShapeType="1"/>
            </p:cNvSpPr>
            <p:nvPr/>
          </p:nvSpPr>
          <p:spPr bwMode="auto">
            <a:xfrm>
              <a:off x="2398" y="1816"/>
              <a:ext cx="241" cy="5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65" name="Line 89"/>
            <p:cNvSpPr>
              <a:spLocks noChangeShapeType="1"/>
            </p:cNvSpPr>
            <p:nvPr/>
          </p:nvSpPr>
          <p:spPr bwMode="auto">
            <a:xfrm flipV="1">
              <a:off x="2239" y="2536"/>
              <a:ext cx="331" cy="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66" name="Line 90"/>
            <p:cNvSpPr>
              <a:spLocks noChangeShapeType="1"/>
            </p:cNvSpPr>
            <p:nvPr/>
          </p:nvSpPr>
          <p:spPr bwMode="auto">
            <a:xfrm flipH="1">
              <a:off x="1567" y="2567"/>
              <a:ext cx="651" cy="1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67" name="Line 91"/>
            <p:cNvSpPr>
              <a:spLocks noChangeShapeType="1"/>
            </p:cNvSpPr>
            <p:nvPr/>
          </p:nvSpPr>
          <p:spPr bwMode="auto">
            <a:xfrm flipH="1" flipV="1">
              <a:off x="2138" y="2392"/>
              <a:ext cx="100" cy="1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68" name="Line 92"/>
            <p:cNvSpPr>
              <a:spLocks noChangeShapeType="1"/>
            </p:cNvSpPr>
            <p:nvPr/>
          </p:nvSpPr>
          <p:spPr bwMode="auto">
            <a:xfrm flipH="1">
              <a:off x="1834" y="2363"/>
              <a:ext cx="291" cy="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69" name="Line 93"/>
            <p:cNvSpPr>
              <a:spLocks noChangeShapeType="1"/>
            </p:cNvSpPr>
            <p:nvPr/>
          </p:nvSpPr>
          <p:spPr bwMode="auto">
            <a:xfrm flipH="1" flipV="1">
              <a:off x="1167" y="2082"/>
              <a:ext cx="951" cy="2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70" name="Line 94"/>
            <p:cNvSpPr>
              <a:spLocks noChangeShapeType="1"/>
            </p:cNvSpPr>
            <p:nvPr/>
          </p:nvSpPr>
          <p:spPr bwMode="auto">
            <a:xfrm flipH="1" flipV="1">
              <a:off x="1191" y="1676"/>
              <a:ext cx="932" cy="6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71" name="Line 95"/>
            <p:cNvSpPr>
              <a:spLocks noChangeShapeType="1"/>
            </p:cNvSpPr>
            <p:nvPr/>
          </p:nvSpPr>
          <p:spPr bwMode="auto">
            <a:xfrm flipV="1">
              <a:off x="2133" y="1781"/>
              <a:ext cx="280" cy="5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72" name="Line 96"/>
            <p:cNvSpPr>
              <a:spLocks noChangeShapeType="1"/>
            </p:cNvSpPr>
            <p:nvPr/>
          </p:nvSpPr>
          <p:spPr bwMode="auto">
            <a:xfrm flipH="1" flipV="1">
              <a:off x="1617" y="975"/>
              <a:ext cx="766" cy="7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73" name="Freeform 97"/>
            <p:cNvSpPr>
              <a:spLocks/>
            </p:cNvSpPr>
            <p:nvPr/>
          </p:nvSpPr>
          <p:spPr bwMode="auto">
            <a:xfrm>
              <a:off x="1014" y="961"/>
              <a:ext cx="568" cy="293"/>
            </a:xfrm>
            <a:custGeom>
              <a:avLst/>
              <a:gdLst/>
              <a:ahLst/>
              <a:cxnLst>
                <a:cxn ang="0">
                  <a:pos x="568" y="0"/>
                </a:cxn>
                <a:cxn ang="0">
                  <a:pos x="0" y="269"/>
                </a:cxn>
              </a:cxnLst>
              <a:rect l="0" t="0" r="r" b="b"/>
              <a:pathLst>
                <a:path w="568" h="269">
                  <a:moveTo>
                    <a:pt x="568" y="0"/>
                  </a:moveTo>
                  <a:lnTo>
                    <a:pt x="0" y="269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74" name="Freeform 98"/>
            <p:cNvSpPr>
              <a:spLocks/>
            </p:cNvSpPr>
            <p:nvPr/>
          </p:nvSpPr>
          <p:spPr bwMode="auto">
            <a:xfrm>
              <a:off x="1014" y="1272"/>
              <a:ext cx="138" cy="3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8" y="369"/>
                </a:cxn>
              </a:cxnLst>
              <a:rect l="0" t="0" r="r" b="b"/>
              <a:pathLst>
                <a:path w="138" h="369">
                  <a:moveTo>
                    <a:pt x="0" y="0"/>
                  </a:moveTo>
                  <a:lnTo>
                    <a:pt x="138" y="369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75" name="Line 99"/>
            <p:cNvSpPr>
              <a:spLocks noChangeShapeType="1"/>
            </p:cNvSpPr>
            <p:nvPr/>
          </p:nvSpPr>
          <p:spPr bwMode="auto">
            <a:xfrm flipV="1">
              <a:off x="1181" y="1000"/>
              <a:ext cx="406" cy="6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76" name="Line 100"/>
            <p:cNvSpPr>
              <a:spLocks noChangeShapeType="1"/>
            </p:cNvSpPr>
            <p:nvPr/>
          </p:nvSpPr>
          <p:spPr bwMode="auto">
            <a:xfrm>
              <a:off x="1164" y="1652"/>
              <a:ext cx="1234" cy="1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77" name="Line 101"/>
            <p:cNvSpPr>
              <a:spLocks noChangeShapeType="1"/>
            </p:cNvSpPr>
            <p:nvPr/>
          </p:nvSpPr>
          <p:spPr bwMode="auto">
            <a:xfrm flipV="1">
              <a:off x="1155" y="1701"/>
              <a:ext cx="16" cy="3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78" name="Line 102"/>
            <p:cNvSpPr>
              <a:spLocks noChangeShapeType="1"/>
            </p:cNvSpPr>
            <p:nvPr/>
          </p:nvSpPr>
          <p:spPr bwMode="auto">
            <a:xfrm>
              <a:off x="1141" y="2072"/>
              <a:ext cx="445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79" name="Line 103"/>
            <p:cNvSpPr>
              <a:spLocks noChangeShapeType="1"/>
            </p:cNvSpPr>
            <p:nvPr/>
          </p:nvSpPr>
          <p:spPr bwMode="auto">
            <a:xfrm flipH="1">
              <a:off x="1586" y="2378"/>
              <a:ext cx="254" cy="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80" name="Line 104"/>
            <p:cNvSpPr>
              <a:spLocks noChangeShapeType="1"/>
            </p:cNvSpPr>
            <p:nvPr/>
          </p:nvSpPr>
          <p:spPr bwMode="auto">
            <a:xfrm>
              <a:off x="1150" y="2085"/>
              <a:ext cx="66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81" name="Line 105"/>
            <p:cNvSpPr>
              <a:spLocks noChangeShapeType="1"/>
            </p:cNvSpPr>
            <p:nvPr/>
          </p:nvSpPr>
          <p:spPr bwMode="auto">
            <a:xfrm>
              <a:off x="1586" y="2388"/>
              <a:ext cx="76" cy="1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82" name="Line 106"/>
            <p:cNvSpPr>
              <a:spLocks noChangeShapeType="1"/>
            </p:cNvSpPr>
            <p:nvPr/>
          </p:nvSpPr>
          <p:spPr bwMode="auto">
            <a:xfrm flipH="1">
              <a:off x="1650" y="2370"/>
              <a:ext cx="158" cy="1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83" name="Line 107"/>
            <p:cNvSpPr>
              <a:spLocks noChangeShapeType="1"/>
            </p:cNvSpPr>
            <p:nvPr/>
          </p:nvSpPr>
          <p:spPr bwMode="auto">
            <a:xfrm flipH="1">
              <a:off x="1517" y="2552"/>
              <a:ext cx="135" cy="1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84" name="Line 108"/>
            <p:cNvSpPr>
              <a:spLocks noChangeShapeType="1"/>
            </p:cNvSpPr>
            <p:nvPr/>
          </p:nvSpPr>
          <p:spPr bwMode="auto">
            <a:xfrm flipV="1">
              <a:off x="1702" y="2382"/>
              <a:ext cx="406" cy="1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85" name="Line 109"/>
            <p:cNvSpPr>
              <a:spLocks noChangeShapeType="1"/>
            </p:cNvSpPr>
            <p:nvPr/>
          </p:nvSpPr>
          <p:spPr bwMode="auto">
            <a:xfrm flipH="1">
              <a:off x="1552" y="2392"/>
              <a:ext cx="556" cy="3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86" name="Line 110"/>
            <p:cNvSpPr>
              <a:spLocks noChangeShapeType="1"/>
            </p:cNvSpPr>
            <p:nvPr/>
          </p:nvSpPr>
          <p:spPr bwMode="auto">
            <a:xfrm flipH="1">
              <a:off x="1071" y="2763"/>
              <a:ext cx="476" cy="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87" name="Line 111"/>
            <p:cNvSpPr>
              <a:spLocks noChangeShapeType="1"/>
            </p:cNvSpPr>
            <p:nvPr/>
          </p:nvSpPr>
          <p:spPr bwMode="auto">
            <a:xfrm flipH="1">
              <a:off x="1036" y="3193"/>
              <a:ext cx="40" cy="5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88" name="Line 112"/>
            <p:cNvSpPr>
              <a:spLocks noChangeShapeType="1"/>
            </p:cNvSpPr>
            <p:nvPr/>
          </p:nvSpPr>
          <p:spPr bwMode="auto">
            <a:xfrm>
              <a:off x="2258" y="2542"/>
              <a:ext cx="180" cy="4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89" name="Line 113"/>
            <p:cNvSpPr>
              <a:spLocks noChangeShapeType="1"/>
            </p:cNvSpPr>
            <p:nvPr/>
          </p:nvSpPr>
          <p:spPr bwMode="auto">
            <a:xfrm>
              <a:off x="1532" y="2773"/>
              <a:ext cx="921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90" name="Line 114"/>
            <p:cNvSpPr>
              <a:spLocks noChangeShapeType="1"/>
            </p:cNvSpPr>
            <p:nvPr/>
          </p:nvSpPr>
          <p:spPr bwMode="auto">
            <a:xfrm flipV="1">
              <a:off x="1081" y="3003"/>
              <a:ext cx="1322" cy="1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91" name="Line 115"/>
            <p:cNvSpPr>
              <a:spLocks noChangeShapeType="1"/>
            </p:cNvSpPr>
            <p:nvPr/>
          </p:nvSpPr>
          <p:spPr bwMode="auto">
            <a:xfrm flipV="1">
              <a:off x="1066" y="3484"/>
              <a:ext cx="821" cy="2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92" name="Line 116"/>
            <p:cNvSpPr>
              <a:spLocks noChangeShapeType="1"/>
            </p:cNvSpPr>
            <p:nvPr/>
          </p:nvSpPr>
          <p:spPr bwMode="auto">
            <a:xfrm flipV="1">
              <a:off x="1066" y="3779"/>
              <a:ext cx="446" cy="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93" name="Line 117"/>
            <p:cNvSpPr>
              <a:spLocks noChangeShapeType="1"/>
            </p:cNvSpPr>
            <p:nvPr/>
          </p:nvSpPr>
          <p:spPr bwMode="auto">
            <a:xfrm>
              <a:off x="1091" y="3183"/>
              <a:ext cx="826" cy="2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94" name="Line 118"/>
            <p:cNvSpPr>
              <a:spLocks noChangeShapeType="1"/>
            </p:cNvSpPr>
            <p:nvPr/>
          </p:nvSpPr>
          <p:spPr bwMode="auto">
            <a:xfrm flipV="1">
              <a:off x="1892" y="3429"/>
              <a:ext cx="702" cy="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95" name="Line 119"/>
            <p:cNvSpPr>
              <a:spLocks noChangeShapeType="1"/>
            </p:cNvSpPr>
            <p:nvPr/>
          </p:nvSpPr>
          <p:spPr bwMode="auto">
            <a:xfrm flipV="1">
              <a:off x="2605" y="3382"/>
              <a:ext cx="631" cy="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96" name="Line 120"/>
            <p:cNvSpPr>
              <a:spLocks noChangeShapeType="1"/>
            </p:cNvSpPr>
            <p:nvPr/>
          </p:nvSpPr>
          <p:spPr bwMode="auto">
            <a:xfrm flipH="1" flipV="1">
              <a:off x="2458" y="3018"/>
              <a:ext cx="126" cy="4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97" name="Freeform 121"/>
            <p:cNvSpPr>
              <a:spLocks/>
            </p:cNvSpPr>
            <p:nvPr/>
          </p:nvSpPr>
          <p:spPr bwMode="auto">
            <a:xfrm>
              <a:off x="3299" y="3988"/>
              <a:ext cx="203" cy="2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43" y="0"/>
                </a:cxn>
              </a:cxnLst>
              <a:rect l="0" t="0" r="r" b="b"/>
              <a:pathLst>
                <a:path w="143" h="22">
                  <a:moveTo>
                    <a:pt x="0" y="22"/>
                  </a:moveTo>
                  <a:lnTo>
                    <a:pt x="143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98" name="Line 122"/>
            <p:cNvSpPr>
              <a:spLocks noChangeShapeType="1"/>
            </p:cNvSpPr>
            <p:nvPr/>
          </p:nvSpPr>
          <p:spPr bwMode="auto">
            <a:xfrm flipV="1">
              <a:off x="3303" y="3338"/>
              <a:ext cx="182" cy="6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099" name="Line 123"/>
            <p:cNvSpPr>
              <a:spLocks noChangeShapeType="1"/>
            </p:cNvSpPr>
            <p:nvPr/>
          </p:nvSpPr>
          <p:spPr bwMode="auto">
            <a:xfrm flipH="1">
              <a:off x="3472" y="3034"/>
              <a:ext cx="38" cy="2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00" name="Freeform 124"/>
            <p:cNvSpPr>
              <a:spLocks/>
            </p:cNvSpPr>
            <p:nvPr/>
          </p:nvSpPr>
          <p:spPr bwMode="auto">
            <a:xfrm>
              <a:off x="3536" y="3923"/>
              <a:ext cx="261" cy="61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281" y="0"/>
                </a:cxn>
              </a:cxnLst>
              <a:rect l="0" t="0" r="r" b="b"/>
              <a:pathLst>
                <a:path w="281" h="49">
                  <a:moveTo>
                    <a:pt x="0" y="49"/>
                  </a:moveTo>
                  <a:lnTo>
                    <a:pt x="281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01" name="Line 125"/>
            <p:cNvSpPr>
              <a:spLocks noChangeShapeType="1"/>
            </p:cNvSpPr>
            <p:nvPr/>
          </p:nvSpPr>
          <p:spPr bwMode="auto">
            <a:xfrm flipH="1" flipV="1">
              <a:off x="4698" y="3978"/>
              <a:ext cx="180" cy="1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02" name="Line 126"/>
            <p:cNvSpPr>
              <a:spLocks noChangeShapeType="1"/>
            </p:cNvSpPr>
            <p:nvPr/>
          </p:nvSpPr>
          <p:spPr bwMode="auto">
            <a:xfrm flipH="1" flipV="1">
              <a:off x="4216" y="3911"/>
              <a:ext cx="476" cy="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03" name="Freeform 127"/>
            <p:cNvSpPr>
              <a:spLocks/>
            </p:cNvSpPr>
            <p:nvPr/>
          </p:nvSpPr>
          <p:spPr bwMode="auto">
            <a:xfrm>
              <a:off x="4026" y="3834"/>
              <a:ext cx="171" cy="66"/>
            </a:xfrm>
            <a:custGeom>
              <a:avLst/>
              <a:gdLst/>
              <a:ahLst/>
              <a:cxnLst>
                <a:cxn ang="0">
                  <a:pos x="171" y="66"/>
                </a:cxn>
                <a:cxn ang="0">
                  <a:pos x="0" y="0"/>
                </a:cxn>
              </a:cxnLst>
              <a:rect l="0" t="0" r="r" b="b"/>
              <a:pathLst>
                <a:path w="171" h="66">
                  <a:moveTo>
                    <a:pt x="171" y="66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04" name="Line 128"/>
            <p:cNvSpPr>
              <a:spLocks noChangeShapeType="1"/>
            </p:cNvSpPr>
            <p:nvPr/>
          </p:nvSpPr>
          <p:spPr bwMode="auto">
            <a:xfrm flipH="1" flipV="1">
              <a:off x="4652" y="3283"/>
              <a:ext cx="135" cy="4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05" name="Line 129"/>
            <p:cNvSpPr>
              <a:spLocks noChangeShapeType="1"/>
            </p:cNvSpPr>
            <p:nvPr/>
          </p:nvSpPr>
          <p:spPr bwMode="auto">
            <a:xfrm flipV="1">
              <a:off x="4637" y="2783"/>
              <a:ext cx="47" cy="4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06" name="Line 130"/>
            <p:cNvSpPr>
              <a:spLocks noChangeShapeType="1"/>
            </p:cNvSpPr>
            <p:nvPr/>
          </p:nvSpPr>
          <p:spPr bwMode="auto">
            <a:xfrm flipH="1" flipV="1">
              <a:off x="4251" y="3058"/>
              <a:ext cx="406" cy="2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07" name="Line 131"/>
            <p:cNvSpPr>
              <a:spLocks noChangeShapeType="1"/>
            </p:cNvSpPr>
            <p:nvPr/>
          </p:nvSpPr>
          <p:spPr bwMode="auto">
            <a:xfrm flipH="1">
              <a:off x="4201" y="3283"/>
              <a:ext cx="426" cy="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08" name="Freeform 132"/>
            <p:cNvSpPr>
              <a:spLocks/>
            </p:cNvSpPr>
            <p:nvPr/>
          </p:nvSpPr>
          <p:spPr bwMode="auto">
            <a:xfrm>
              <a:off x="4247" y="2813"/>
              <a:ext cx="411" cy="245"/>
            </a:xfrm>
            <a:custGeom>
              <a:avLst/>
              <a:gdLst/>
              <a:ahLst/>
              <a:cxnLst>
                <a:cxn ang="0">
                  <a:pos x="411" y="0"/>
                </a:cxn>
                <a:cxn ang="0">
                  <a:pos x="285" y="205"/>
                </a:cxn>
                <a:cxn ang="0">
                  <a:pos x="0" y="240"/>
                </a:cxn>
              </a:cxnLst>
              <a:rect l="0" t="0" r="r" b="b"/>
              <a:pathLst>
                <a:path w="411" h="245">
                  <a:moveTo>
                    <a:pt x="411" y="0"/>
                  </a:moveTo>
                  <a:cubicBezTo>
                    <a:pt x="390" y="34"/>
                    <a:pt x="353" y="165"/>
                    <a:pt x="285" y="205"/>
                  </a:cubicBezTo>
                  <a:cubicBezTo>
                    <a:pt x="217" y="245"/>
                    <a:pt x="59" y="233"/>
                    <a:pt x="0" y="24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09" name="Oval 133"/>
            <p:cNvSpPr>
              <a:spLocks noChangeArrowheads="1"/>
            </p:cNvSpPr>
            <p:nvPr/>
          </p:nvSpPr>
          <p:spPr bwMode="auto">
            <a:xfrm>
              <a:off x="4428" y="2884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10" name="Line 134"/>
            <p:cNvSpPr>
              <a:spLocks noChangeShapeType="1"/>
            </p:cNvSpPr>
            <p:nvPr/>
          </p:nvSpPr>
          <p:spPr bwMode="auto">
            <a:xfrm flipH="1" flipV="1">
              <a:off x="4206" y="3924"/>
              <a:ext cx="662" cy="1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11" name="Line 135"/>
            <p:cNvSpPr>
              <a:spLocks noChangeShapeType="1"/>
            </p:cNvSpPr>
            <p:nvPr/>
          </p:nvSpPr>
          <p:spPr bwMode="auto">
            <a:xfrm flipV="1">
              <a:off x="4206" y="3744"/>
              <a:ext cx="561" cy="1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12" name="Line 136"/>
            <p:cNvSpPr>
              <a:spLocks noChangeShapeType="1"/>
            </p:cNvSpPr>
            <p:nvPr/>
          </p:nvSpPr>
          <p:spPr bwMode="auto">
            <a:xfrm flipV="1">
              <a:off x="4693" y="3734"/>
              <a:ext cx="89" cy="2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13" name="Freeform 137"/>
            <p:cNvSpPr>
              <a:spLocks/>
            </p:cNvSpPr>
            <p:nvPr/>
          </p:nvSpPr>
          <p:spPr bwMode="auto">
            <a:xfrm>
              <a:off x="4020" y="3734"/>
              <a:ext cx="757" cy="94"/>
            </a:xfrm>
            <a:custGeom>
              <a:avLst/>
              <a:gdLst/>
              <a:ahLst/>
              <a:cxnLst>
                <a:cxn ang="0">
                  <a:pos x="0" y="94"/>
                </a:cxn>
                <a:cxn ang="0">
                  <a:pos x="757" y="0"/>
                </a:cxn>
              </a:cxnLst>
              <a:rect l="0" t="0" r="r" b="b"/>
              <a:pathLst>
                <a:path w="757" h="94">
                  <a:moveTo>
                    <a:pt x="0" y="94"/>
                  </a:moveTo>
                  <a:lnTo>
                    <a:pt x="757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14" name="Line 138"/>
            <p:cNvSpPr>
              <a:spLocks noChangeShapeType="1"/>
            </p:cNvSpPr>
            <p:nvPr/>
          </p:nvSpPr>
          <p:spPr bwMode="auto">
            <a:xfrm>
              <a:off x="4191" y="3359"/>
              <a:ext cx="591" cy="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15" name="Freeform 139"/>
            <p:cNvSpPr>
              <a:spLocks/>
            </p:cNvSpPr>
            <p:nvPr/>
          </p:nvSpPr>
          <p:spPr bwMode="auto">
            <a:xfrm>
              <a:off x="3807" y="3840"/>
              <a:ext cx="213" cy="110"/>
            </a:xfrm>
            <a:custGeom>
              <a:avLst/>
              <a:gdLst/>
              <a:ahLst/>
              <a:cxnLst>
                <a:cxn ang="0">
                  <a:pos x="0" y="110"/>
                </a:cxn>
                <a:cxn ang="0">
                  <a:pos x="213" y="0"/>
                </a:cxn>
              </a:cxnLst>
              <a:rect l="0" t="0" r="r" b="b"/>
              <a:pathLst>
                <a:path w="213" h="110">
                  <a:moveTo>
                    <a:pt x="0" y="110"/>
                  </a:moveTo>
                  <a:lnTo>
                    <a:pt x="213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16" name="Line 140"/>
            <p:cNvSpPr>
              <a:spLocks noChangeShapeType="1"/>
            </p:cNvSpPr>
            <p:nvPr/>
          </p:nvSpPr>
          <p:spPr bwMode="auto">
            <a:xfrm>
              <a:off x="3801" y="3513"/>
              <a:ext cx="41" cy="4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17" name="Freeform 141"/>
            <p:cNvSpPr>
              <a:spLocks/>
            </p:cNvSpPr>
            <p:nvPr/>
          </p:nvSpPr>
          <p:spPr bwMode="auto">
            <a:xfrm>
              <a:off x="3544" y="3529"/>
              <a:ext cx="238" cy="445"/>
            </a:xfrm>
            <a:custGeom>
              <a:avLst/>
              <a:gdLst/>
              <a:ahLst/>
              <a:cxnLst>
                <a:cxn ang="0">
                  <a:pos x="278" y="0"/>
                </a:cxn>
                <a:cxn ang="0">
                  <a:pos x="0" y="497"/>
                </a:cxn>
              </a:cxnLst>
              <a:rect l="0" t="0" r="r" b="b"/>
              <a:pathLst>
                <a:path w="278" h="497">
                  <a:moveTo>
                    <a:pt x="278" y="0"/>
                  </a:moveTo>
                  <a:lnTo>
                    <a:pt x="0" y="497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18" name="Freeform 142"/>
            <p:cNvSpPr>
              <a:spLocks/>
            </p:cNvSpPr>
            <p:nvPr/>
          </p:nvSpPr>
          <p:spPr bwMode="auto">
            <a:xfrm>
              <a:off x="3536" y="3258"/>
              <a:ext cx="59" cy="714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0" y="774"/>
                </a:cxn>
              </a:cxnLst>
              <a:rect l="0" t="0" r="r" b="b"/>
              <a:pathLst>
                <a:path w="79" h="774">
                  <a:moveTo>
                    <a:pt x="79" y="0"/>
                  </a:moveTo>
                  <a:lnTo>
                    <a:pt x="0" y="77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19" name="Freeform 143"/>
            <p:cNvSpPr>
              <a:spLocks/>
            </p:cNvSpPr>
            <p:nvPr/>
          </p:nvSpPr>
          <p:spPr bwMode="auto">
            <a:xfrm>
              <a:off x="3488" y="3351"/>
              <a:ext cx="43" cy="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657"/>
                </a:cxn>
              </a:cxnLst>
              <a:rect l="0" t="0" r="r" b="b"/>
              <a:pathLst>
                <a:path w="10" h="657">
                  <a:moveTo>
                    <a:pt x="0" y="0"/>
                  </a:moveTo>
                  <a:lnTo>
                    <a:pt x="10" y="657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20" name="Line 144"/>
            <p:cNvSpPr>
              <a:spLocks noChangeShapeType="1"/>
            </p:cNvSpPr>
            <p:nvPr/>
          </p:nvSpPr>
          <p:spPr bwMode="auto">
            <a:xfrm flipH="1">
              <a:off x="3487" y="3232"/>
              <a:ext cx="85" cy="1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21" name="Line 145"/>
            <p:cNvSpPr>
              <a:spLocks noChangeShapeType="1"/>
            </p:cNvSpPr>
            <p:nvPr/>
          </p:nvSpPr>
          <p:spPr bwMode="auto">
            <a:xfrm flipH="1" flipV="1">
              <a:off x="3158" y="3928"/>
              <a:ext cx="154" cy="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22" name="Line 146"/>
            <p:cNvSpPr>
              <a:spLocks noChangeShapeType="1"/>
            </p:cNvSpPr>
            <p:nvPr/>
          </p:nvSpPr>
          <p:spPr bwMode="auto">
            <a:xfrm flipV="1">
              <a:off x="3145" y="3399"/>
              <a:ext cx="107" cy="5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23" name="Line 147"/>
            <p:cNvSpPr>
              <a:spLocks noChangeShapeType="1"/>
            </p:cNvSpPr>
            <p:nvPr/>
          </p:nvSpPr>
          <p:spPr bwMode="auto">
            <a:xfrm flipH="1" flipV="1">
              <a:off x="3331" y="3027"/>
              <a:ext cx="141" cy="3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24" name="Line 148"/>
            <p:cNvSpPr>
              <a:spLocks noChangeShapeType="1"/>
            </p:cNvSpPr>
            <p:nvPr/>
          </p:nvSpPr>
          <p:spPr bwMode="auto">
            <a:xfrm flipH="1">
              <a:off x="3265" y="3343"/>
              <a:ext cx="199" cy="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25" name="Line 149"/>
            <p:cNvSpPr>
              <a:spLocks noChangeShapeType="1"/>
            </p:cNvSpPr>
            <p:nvPr/>
          </p:nvSpPr>
          <p:spPr bwMode="auto">
            <a:xfrm flipH="1">
              <a:off x="3173" y="3357"/>
              <a:ext cx="297" cy="5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26" name="Freeform 150"/>
            <p:cNvSpPr>
              <a:spLocks/>
            </p:cNvSpPr>
            <p:nvPr/>
          </p:nvSpPr>
          <p:spPr bwMode="auto">
            <a:xfrm>
              <a:off x="221" y="1254"/>
              <a:ext cx="775" cy="1224"/>
            </a:xfrm>
            <a:custGeom>
              <a:avLst/>
              <a:gdLst/>
              <a:ahLst/>
              <a:cxnLst>
                <a:cxn ang="0">
                  <a:pos x="0" y="1200"/>
                </a:cxn>
                <a:cxn ang="0">
                  <a:pos x="775" y="0"/>
                </a:cxn>
              </a:cxnLst>
              <a:rect l="0" t="0" r="r" b="b"/>
              <a:pathLst>
                <a:path w="775" h="1200">
                  <a:moveTo>
                    <a:pt x="0" y="1200"/>
                  </a:moveTo>
                  <a:cubicBezTo>
                    <a:pt x="129" y="1000"/>
                    <a:pt x="646" y="200"/>
                    <a:pt x="775" y="0"/>
                  </a:cubicBezTo>
                </a:path>
              </a:pathLst>
            </a:cu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27" name="Oval 151"/>
            <p:cNvSpPr>
              <a:spLocks noChangeArrowheads="1"/>
            </p:cNvSpPr>
            <p:nvPr/>
          </p:nvSpPr>
          <p:spPr bwMode="auto">
            <a:xfrm>
              <a:off x="1128" y="1629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28" name="Freeform 152"/>
            <p:cNvSpPr>
              <a:spLocks/>
            </p:cNvSpPr>
            <p:nvPr/>
          </p:nvSpPr>
          <p:spPr bwMode="auto">
            <a:xfrm>
              <a:off x="222" y="1674"/>
              <a:ext cx="912" cy="816"/>
            </a:xfrm>
            <a:custGeom>
              <a:avLst/>
              <a:gdLst/>
              <a:ahLst/>
              <a:cxnLst>
                <a:cxn ang="0">
                  <a:pos x="0" y="822"/>
                </a:cxn>
                <a:cxn ang="0">
                  <a:pos x="546" y="0"/>
                </a:cxn>
              </a:cxnLst>
              <a:rect l="0" t="0" r="r" b="b"/>
              <a:pathLst>
                <a:path w="546" h="822">
                  <a:moveTo>
                    <a:pt x="0" y="822"/>
                  </a:moveTo>
                  <a:cubicBezTo>
                    <a:pt x="223" y="483"/>
                    <a:pt x="447" y="145"/>
                    <a:pt x="546" y="0"/>
                  </a:cubicBezTo>
                </a:path>
              </a:pathLst>
            </a:cu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29" name="Line 153"/>
            <p:cNvSpPr>
              <a:spLocks noChangeShapeType="1"/>
            </p:cNvSpPr>
            <p:nvPr/>
          </p:nvSpPr>
          <p:spPr bwMode="auto">
            <a:xfrm flipV="1">
              <a:off x="246" y="2082"/>
              <a:ext cx="894" cy="41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30" name="Line 154"/>
            <p:cNvSpPr>
              <a:spLocks noChangeShapeType="1"/>
            </p:cNvSpPr>
            <p:nvPr/>
          </p:nvSpPr>
          <p:spPr bwMode="auto">
            <a:xfrm flipV="1">
              <a:off x="258" y="2388"/>
              <a:ext cx="1320" cy="12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31" name="Line 155"/>
            <p:cNvSpPr>
              <a:spLocks noChangeShapeType="1"/>
            </p:cNvSpPr>
            <p:nvPr/>
          </p:nvSpPr>
          <p:spPr bwMode="auto">
            <a:xfrm>
              <a:off x="234" y="2526"/>
              <a:ext cx="1422" cy="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32" name="Line 156"/>
            <p:cNvSpPr>
              <a:spLocks noChangeShapeType="1"/>
            </p:cNvSpPr>
            <p:nvPr/>
          </p:nvSpPr>
          <p:spPr bwMode="auto">
            <a:xfrm>
              <a:off x="216" y="2520"/>
              <a:ext cx="1320" cy="22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33" name="Line 157"/>
            <p:cNvSpPr>
              <a:spLocks noChangeShapeType="1"/>
            </p:cNvSpPr>
            <p:nvPr/>
          </p:nvSpPr>
          <p:spPr bwMode="auto">
            <a:xfrm>
              <a:off x="234" y="2532"/>
              <a:ext cx="858" cy="6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34" name="Line 158"/>
            <p:cNvSpPr>
              <a:spLocks noChangeShapeType="1"/>
            </p:cNvSpPr>
            <p:nvPr/>
          </p:nvSpPr>
          <p:spPr bwMode="auto">
            <a:xfrm>
              <a:off x="204" y="2490"/>
              <a:ext cx="822" cy="130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35" name="Line 159"/>
            <p:cNvSpPr>
              <a:spLocks noChangeShapeType="1"/>
            </p:cNvSpPr>
            <p:nvPr/>
          </p:nvSpPr>
          <p:spPr bwMode="auto">
            <a:xfrm>
              <a:off x="1044" y="3798"/>
              <a:ext cx="1876" cy="46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36" name="Line 160"/>
            <p:cNvSpPr>
              <a:spLocks noChangeShapeType="1"/>
            </p:cNvSpPr>
            <p:nvPr/>
          </p:nvSpPr>
          <p:spPr bwMode="auto">
            <a:xfrm>
              <a:off x="1524" y="3768"/>
              <a:ext cx="1386" cy="475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37" name="Line 161"/>
            <p:cNvSpPr>
              <a:spLocks noChangeShapeType="1"/>
            </p:cNvSpPr>
            <p:nvPr/>
          </p:nvSpPr>
          <p:spPr bwMode="auto">
            <a:xfrm>
              <a:off x="1914" y="3468"/>
              <a:ext cx="1002" cy="787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38" name="Line 162"/>
            <p:cNvSpPr>
              <a:spLocks noChangeShapeType="1"/>
            </p:cNvSpPr>
            <p:nvPr/>
          </p:nvSpPr>
          <p:spPr bwMode="auto">
            <a:xfrm>
              <a:off x="2574" y="3432"/>
              <a:ext cx="354" cy="887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39" name="Line 163"/>
            <p:cNvSpPr>
              <a:spLocks noChangeShapeType="1"/>
            </p:cNvSpPr>
            <p:nvPr/>
          </p:nvSpPr>
          <p:spPr bwMode="auto">
            <a:xfrm flipH="1">
              <a:off x="2926" y="3390"/>
              <a:ext cx="314" cy="861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40" name="Line 164"/>
            <p:cNvSpPr>
              <a:spLocks noChangeShapeType="1"/>
            </p:cNvSpPr>
            <p:nvPr/>
          </p:nvSpPr>
          <p:spPr bwMode="auto">
            <a:xfrm flipH="1">
              <a:off x="2926" y="3924"/>
              <a:ext cx="230" cy="3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41" name="Line 165"/>
            <p:cNvSpPr>
              <a:spLocks noChangeShapeType="1"/>
            </p:cNvSpPr>
            <p:nvPr/>
          </p:nvSpPr>
          <p:spPr bwMode="auto">
            <a:xfrm flipH="1">
              <a:off x="2938" y="4006"/>
              <a:ext cx="378" cy="237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42" name="Freeform 166"/>
            <p:cNvSpPr>
              <a:spLocks/>
            </p:cNvSpPr>
            <p:nvPr/>
          </p:nvSpPr>
          <p:spPr bwMode="auto">
            <a:xfrm>
              <a:off x="2938" y="3994"/>
              <a:ext cx="576" cy="262"/>
            </a:xfrm>
            <a:custGeom>
              <a:avLst/>
              <a:gdLst/>
              <a:ahLst/>
              <a:cxnLst>
                <a:cxn ang="0">
                  <a:pos x="564" y="0"/>
                </a:cxn>
                <a:cxn ang="0">
                  <a:pos x="0" y="294"/>
                </a:cxn>
              </a:cxnLst>
              <a:rect l="0" t="0" r="r" b="b"/>
              <a:pathLst>
                <a:path w="564" h="294">
                  <a:moveTo>
                    <a:pt x="564" y="0"/>
                  </a:moveTo>
                  <a:cubicBezTo>
                    <a:pt x="470" y="49"/>
                    <a:pt x="94" y="245"/>
                    <a:pt x="0" y="294"/>
                  </a:cubicBezTo>
                </a:path>
              </a:pathLst>
            </a:cu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43" name="Line 167"/>
            <p:cNvSpPr>
              <a:spLocks noChangeShapeType="1"/>
            </p:cNvSpPr>
            <p:nvPr/>
          </p:nvSpPr>
          <p:spPr bwMode="auto">
            <a:xfrm flipH="1">
              <a:off x="2952" y="3942"/>
              <a:ext cx="876" cy="32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44" name="Freeform 168"/>
            <p:cNvSpPr>
              <a:spLocks/>
            </p:cNvSpPr>
            <p:nvPr/>
          </p:nvSpPr>
          <p:spPr bwMode="auto">
            <a:xfrm>
              <a:off x="2928" y="3810"/>
              <a:ext cx="1104" cy="458"/>
            </a:xfrm>
            <a:custGeom>
              <a:avLst/>
              <a:gdLst/>
              <a:ahLst/>
              <a:cxnLst>
                <a:cxn ang="0">
                  <a:pos x="0" y="458"/>
                </a:cxn>
                <a:cxn ang="0">
                  <a:pos x="816" y="264"/>
                </a:cxn>
                <a:cxn ang="0">
                  <a:pos x="1104" y="0"/>
                </a:cxn>
              </a:cxnLst>
              <a:rect l="0" t="0" r="r" b="b"/>
              <a:pathLst>
                <a:path w="1104" h="458">
                  <a:moveTo>
                    <a:pt x="0" y="458"/>
                  </a:moveTo>
                  <a:cubicBezTo>
                    <a:pt x="136" y="426"/>
                    <a:pt x="632" y="340"/>
                    <a:pt x="816" y="264"/>
                  </a:cubicBezTo>
                  <a:cubicBezTo>
                    <a:pt x="1000" y="188"/>
                    <a:pt x="1044" y="55"/>
                    <a:pt x="1104" y="0"/>
                  </a:cubicBezTo>
                </a:path>
              </a:pathLst>
            </a:cu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45" name="Freeform 169"/>
            <p:cNvSpPr>
              <a:spLocks/>
            </p:cNvSpPr>
            <p:nvPr/>
          </p:nvSpPr>
          <p:spPr bwMode="auto">
            <a:xfrm>
              <a:off x="2940" y="3912"/>
              <a:ext cx="1278" cy="364"/>
            </a:xfrm>
            <a:custGeom>
              <a:avLst/>
              <a:gdLst/>
              <a:ahLst/>
              <a:cxnLst>
                <a:cxn ang="0">
                  <a:pos x="0" y="364"/>
                </a:cxn>
                <a:cxn ang="0">
                  <a:pos x="900" y="222"/>
                </a:cxn>
                <a:cxn ang="0">
                  <a:pos x="1278" y="0"/>
                </a:cxn>
              </a:cxnLst>
              <a:rect l="0" t="0" r="r" b="b"/>
              <a:pathLst>
                <a:path w="1278" h="364">
                  <a:moveTo>
                    <a:pt x="0" y="364"/>
                  </a:moveTo>
                  <a:cubicBezTo>
                    <a:pt x="150" y="340"/>
                    <a:pt x="687" y="283"/>
                    <a:pt x="900" y="222"/>
                  </a:cubicBezTo>
                  <a:cubicBezTo>
                    <a:pt x="1113" y="161"/>
                    <a:pt x="1199" y="46"/>
                    <a:pt x="1278" y="0"/>
                  </a:cubicBezTo>
                </a:path>
              </a:pathLst>
            </a:cu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46" name="Freeform 170"/>
            <p:cNvSpPr>
              <a:spLocks/>
            </p:cNvSpPr>
            <p:nvPr/>
          </p:nvSpPr>
          <p:spPr bwMode="auto">
            <a:xfrm>
              <a:off x="2940" y="4104"/>
              <a:ext cx="1932" cy="176"/>
            </a:xfrm>
            <a:custGeom>
              <a:avLst/>
              <a:gdLst/>
              <a:ahLst/>
              <a:cxnLst>
                <a:cxn ang="0">
                  <a:pos x="0" y="176"/>
                </a:cxn>
                <a:cxn ang="0">
                  <a:pos x="1932" y="0"/>
                </a:cxn>
              </a:cxnLst>
              <a:rect l="0" t="0" r="r" b="b"/>
              <a:pathLst>
                <a:path w="1932" h="176">
                  <a:moveTo>
                    <a:pt x="0" y="176"/>
                  </a:moveTo>
                  <a:lnTo>
                    <a:pt x="1932" y="0"/>
                  </a:lnTo>
                </a:path>
              </a:pathLst>
            </a:cu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47" name="Line 171"/>
            <p:cNvSpPr>
              <a:spLocks noChangeShapeType="1"/>
            </p:cNvSpPr>
            <p:nvPr/>
          </p:nvSpPr>
          <p:spPr bwMode="auto">
            <a:xfrm flipV="1">
              <a:off x="1584" y="654"/>
              <a:ext cx="1200" cy="28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48" name="Line 172"/>
            <p:cNvSpPr>
              <a:spLocks noChangeShapeType="1"/>
            </p:cNvSpPr>
            <p:nvPr/>
          </p:nvSpPr>
          <p:spPr bwMode="auto">
            <a:xfrm flipV="1">
              <a:off x="2418" y="678"/>
              <a:ext cx="360" cy="109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49" name="Freeform 173"/>
            <p:cNvSpPr>
              <a:spLocks/>
            </p:cNvSpPr>
            <p:nvPr/>
          </p:nvSpPr>
          <p:spPr bwMode="auto">
            <a:xfrm flipH="1">
              <a:off x="2790" y="696"/>
              <a:ext cx="138" cy="1170"/>
            </a:xfrm>
            <a:custGeom>
              <a:avLst/>
              <a:gdLst/>
              <a:ahLst/>
              <a:cxnLst>
                <a:cxn ang="0">
                  <a:pos x="0" y="1218"/>
                </a:cxn>
                <a:cxn ang="0">
                  <a:pos x="78" y="0"/>
                </a:cxn>
              </a:cxnLst>
              <a:rect l="0" t="0" r="r" b="b"/>
              <a:pathLst>
                <a:path w="78" h="1218">
                  <a:moveTo>
                    <a:pt x="0" y="1218"/>
                  </a:moveTo>
                  <a:lnTo>
                    <a:pt x="78" y="0"/>
                  </a:lnTo>
                </a:path>
              </a:pathLst>
            </a:cu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50" name="Freeform 174"/>
            <p:cNvSpPr>
              <a:spLocks/>
            </p:cNvSpPr>
            <p:nvPr/>
          </p:nvSpPr>
          <p:spPr bwMode="auto">
            <a:xfrm>
              <a:off x="2796" y="666"/>
              <a:ext cx="258" cy="768"/>
            </a:xfrm>
            <a:custGeom>
              <a:avLst/>
              <a:gdLst/>
              <a:ahLst/>
              <a:cxnLst>
                <a:cxn ang="0">
                  <a:pos x="78" y="960"/>
                </a:cxn>
                <a:cxn ang="0">
                  <a:pos x="0" y="0"/>
                </a:cxn>
              </a:cxnLst>
              <a:rect l="0" t="0" r="r" b="b"/>
              <a:pathLst>
                <a:path w="78" h="960">
                  <a:moveTo>
                    <a:pt x="78" y="96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51" name="Line 175"/>
            <p:cNvSpPr>
              <a:spLocks noChangeShapeType="1"/>
            </p:cNvSpPr>
            <p:nvPr/>
          </p:nvSpPr>
          <p:spPr bwMode="auto">
            <a:xfrm flipH="1" flipV="1">
              <a:off x="2808" y="648"/>
              <a:ext cx="1752" cy="67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52" name="Line 176"/>
            <p:cNvSpPr>
              <a:spLocks noChangeShapeType="1"/>
            </p:cNvSpPr>
            <p:nvPr/>
          </p:nvSpPr>
          <p:spPr bwMode="auto">
            <a:xfrm>
              <a:off x="3048" y="1440"/>
              <a:ext cx="864" cy="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53" name="Line 177"/>
            <p:cNvSpPr>
              <a:spLocks noChangeShapeType="1"/>
            </p:cNvSpPr>
            <p:nvPr/>
          </p:nvSpPr>
          <p:spPr bwMode="auto">
            <a:xfrm flipV="1">
              <a:off x="3054" y="1332"/>
              <a:ext cx="151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54" name="Line 178"/>
            <p:cNvSpPr>
              <a:spLocks noChangeShapeType="1"/>
            </p:cNvSpPr>
            <p:nvPr/>
          </p:nvSpPr>
          <p:spPr bwMode="auto">
            <a:xfrm flipH="1">
              <a:off x="3978" y="1350"/>
              <a:ext cx="606" cy="6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55" name="Line 179"/>
            <p:cNvSpPr>
              <a:spLocks noChangeShapeType="1"/>
            </p:cNvSpPr>
            <p:nvPr/>
          </p:nvSpPr>
          <p:spPr bwMode="auto">
            <a:xfrm flipH="1">
              <a:off x="4320" y="1356"/>
              <a:ext cx="300" cy="9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56" name="Freeform 180"/>
            <p:cNvSpPr>
              <a:spLocks/>
            </p:cNvSpPr>
            <p:nvPr/>
          </p:nvSpPr>
          <p:spPr bwMode="auto">
            <a:xfrm>
              <a:off x="3990" y="1362"/>
              <a:ext cx="600" cy="780"/>
            </a:xfrm>
            <a:custGeom>
              <a:avLst/>
              <a:gdLst/>
              <a:ahLst/>
              <a:cxnLst>
                <a:cxn ang="0">
                  <a:pos x="600" y="0"/>
                </a:cxn>
                <a:cxn ang="0">
                  <a:pos x="0" y="780"/>
                </a:cxn>
              </a:cxnLst>
              <a:rect l="0" t="0" r="r" b="b"/>
              <a:pathLst>
                <a:path w="600" h="780">
                  <a:moveTo>
                    <a:pt x="600" y="0"/>
                  </a:moveTo>
                  <a:cubicBezTo>
                    <a:pt x="500" y="130"/>
                    <a:pt x="100" y="650"/>
                    <a:pt x="0" y="78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57" name="Line 181"/>
            <p:cNvSpPr>
              <a:spLocks noChangeShapeType="1"/>
            </p:cNvSpPr>
            <p:nvPr/>
          </p:nvSpPr>
          <p:spPr bwMode="auto">
            <a:xfrm>
              <a:off x="4614" y="1368"/>
              <a:ext cx="72" cy="1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58" name="Line 182"/>
            <p:cNvSpPr>
              <a:spLocks noChangeShapeType="1"/>
            </p:cNvSpPr>
            <p:nvPr/>
          </p:nvSpPr>
          <p:spPr bwMode="auto">
            <a:xfrm flipH="1" flipV="1">
              <a:off x="4608" y="1320"/>
              <a:ext cx="972" cy="126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59" name="Line 183"/>
            <p:cNvSpPr>
              <a:spLocks noChangeShapeType="1"/>
            </p:cNvSpPr>
            <p:nvPr/>
          </p:nvSpPr>
          <p:spPr bwMode="auto">
            <a:xfrm flipH="1">
              <a:off x="4686" y="2598"/>
              <a:ext cx="906" cy="19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60" name="Line 184"/>
            <p:cNvSpPr>
              <a:spLocks noChangeShapeType="1"/>
            </p:cNvSpPr>
            <p:nvPr/>
          </p:nvSpPr>
          <p:spPr bwMode="auto">
            <a:xfrm flipH="1">
              <a:off x="4674" y="2604"/>
              <a:ext cx="906" cy="67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61" name="Line 185"/>
            <p:cNvSpPr>
              <a:spLocks noChangeShapeType="1"/>
            </p:cNvSpPr>
            <p:nvPr/>
          </p:nvSpPr>
          <p:spPr bwMode="auto">
            <a:xfrm flipH="1">
              <a:off x="4794" y="2610"/>
              <a:ext cx="780" cy="112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62" name="Freeform 186"/>
            <p:cNvSpPr>
              <a:spLocks/>
            </p:cNvSpPr>
            <p:nvPr/>
          </p:nvSpPr>
          <p:spPr bwMode="auto">
            <a:xfrm>
              <a:off x="4710" y="2646"/>
              <a:ext cx="870" cy="1332"/>
            </a:xfrm>
            <a:custGeom>
              <a:avLst/>
              <a:gdLst/>
              <a:ahLst/>
              <a:cxnLst>
                <a:cxn ang="0">
                  <a:pos x="888" y="0"/>
                </a:cxn>
                <a:cxn ang="0">
                  <a:pos x="0" y="1386"/>
                </a:cxn>
              </a:cxnLst>
              <a:rect l="0" t="0" r="r" b="b"/>
              <a:pathLst>
                <a:path w="888" h="1386">
                  <a:moveTo>
                    <a:pt x="888" y="0"/>
                  </a:moveTo>
                  <a:cubicBezTo>
                    <a:pt x="740" y="231"/>
                    <a:pt x="148" y="1155"/>
                    <a:pt x="0" y="1386"/>
                  </a:cubicBezTo>
                </a:path>
              </a:pathLst>
            </a:cu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63" name="Freeform 187"/>
            <p:cNvSpPr>
              <a:spLocks/>
            </p:cNvSpPr>
            <p:nvPr/>
          </p:nvSpPr>
          <p:spPr bwMode="auto">
            <a:xfrm>
              <a:off x="4890" y="2628"/>
              <a:ext cx="708" cy="1452"/>
            </a:xfrm>
            <a:custGeom>
              <a:avLst/>
              <a:gdLst/>
              <a:ahLst/>
              <a:cxnLst>
                <a:cxn ang="0">
                  <a:pos x="726" y="0"/>
                </a:cxn>
                <a:cxn ang="0">
                  <a:pos x="0" y="1452"/>
                </a:cxn>
              </a:cxnLst>
              <a:rect l="0" t="0" r="r" b="b"/>
              <a:pathLst>
                <a:path w="726" h="1452">
                  <a:moveTo>
                    <a:pt x="726" y="0"/>
                  </a:moveTo>
                  <a:cubicBezTo>
                    <a:pt x="605" y="242"/>
                    <a:pt x="121" y="1210"/>
                    <a:pt x="0" y="1452"/>
                  </a:cubicBezTo>
                </a:path>
              </a:pathLst>
            </a:cu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64" name="Line 188"/>
            <p:cNvSpPr>
              <a:spLocks noChangeShapeType="1"/>
            </p:cNvSpPr>
            <p:nvPr/>
          </p:nvSpPr>
          <p:spPr bwMode="auto">
            <a:xfrm flipV="1">
              <a:off x="3792" y="3436"/>
              <a:ext cx="134" cy="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65" name="Oval 189"/>
            <p:cNvSpPr>
              <a:spLocks noChangeArrowheads="1"/>
            </p:cNvSpPr>
            <p:nvPr/>
          </p:nvSpPr>
          <p:spPr bwMode="auto">
            <a:xfrm>
              <a:off x="974" y="121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66" name="Line 190"/>
            <p:cNvSpPr>
              <a:spLocks noChangeShapeType="1"/>
            </p:cNvSpPr>
            <p:nvPr/>
          </p:nvSpPr>
          <p:spPr bwMode="auto">
            <a:xfrm flipV="1">
              <a:off x="3257" y="3004"/>
              <a:ext cx="55" cy="3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79167" name="Oval 191"/>
            <p:cNvSpPr>
              <a:spLocks noChangeArrowheads="1"/>
            </p:cNvSpPr>
            <p:nvPr/>
          </p:nvSpPr>
          <p:spPr bwMode="auto">
            <a:xfrm>
              <a:off x="172" y="2463"/>
              <a:ext cx="102" cy="1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68" name="Oval 192"/>
            <p:cNvSpPr>
              <a:spLocks noChangeArrowheads="1"/>
            </p:cNvSpPr>
            <p:nvPr/>
          </p:nvSpPr>
          <p:spPr bwMode="auto">
            <a:xfrm>
              <a:off x="2739" y="602"/>
              <a:ext cx="102" cy="1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69" name="Oval 193"/>
            <p:cNvSpPr>
              <a:spLocks noChangeArrowheads="1"/>
            </p:cNvSpPr>
            <p:nvPr/>
          </p:nvSpPr>
          <p:spPr bwMode="auto">
            <a:xfrm>
              <a:off x="2883" y="4221"/>
              <a:ext cx="102" cy="1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70" name="Oval 194"/>
            <p:cNvSpPr>
              <a:spLocks noChangeArrowheads="1"/>
            </p:cNvSpPr>
            <p:nvPr/>
          </p:nvSpPr>
          <p:spPr bwMode="auto">
            <a:xfrm>
              <a:off x="5541" y="2546"/>
              <a:ext cx="102" cy="1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71" name="Oval 195"/>
            <p:cNvSpPr>
              <a:spLocks noChangeArrowheads="1"/>
            </p:cNvSpPr>
            <p:nvPr/>
          </p:nvSpPr>
          <p:spPr bwMode="auto">
            <a:xfrm>
              <a:off x="4612" y="3238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72" name="Oval 196"/>
            <p:cNvSpPr>
              <a:spLocks noChangeArrowheads="1"/>
            </p:cNvSpPr>
            <p:nvPr/>
          </p:nvSpPr>
          <p:spPr bwMode="auto">
            <a:xfrm>
              <a:off x="4744" y="370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73" name="Oval 197"/>
            <p:cNvSpPr>
              <a:spLocks noChangeArrowheads="1"/>
            </p:cNvSpPr>
            <p:nvPr/>
          </p:nvSpPr>
          <p:spPr bwMode="auto">
            <a:xfrm>
              <a:off x="4667" y="3944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74" name="Oval 198"/>
            <p:cNvSpPr>
              <a:spLocks noChangeArrowheads="1"/>
            </p:cNvSpPr>
            <p:nvPr/>
          </p:nvSpPr>
          <p:spPr bwMode="auto">
            <a:xfrm>
              <a:off x="4842" y="406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75" name="Oval 199"/>
            <p:cNvSpPr>
              <a:spLocks noChangeArrowheads="1"/>
            </p:cNvSpPr>
            <p:nvPr/>
          </p:nvSpPr>
          <p:spPr bwMode="auto">
            <a:xfrm>
              <a:off x="3770" y="347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76" name="Oval 200"/>
            <p:cNvSpPr>
              <a:spLocks noChangeArrowheads="1"/>
            </p:cNvSpPr>
            <p:nvPr/>
          </p:nvSpPr>
          <p:spPr bwMode="auto">
            <a:xfrm>
              <a:off x="3445" y="3306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77" name="Oval 201"/>
            <p:cNvSpPr>
              <a:spLocks noChangeArrowheads="1"/>
            </p:cNvSpPr>
            <p:nvPr/>
          </p:nvSpPr>
          <p:spPr bwMode="auto">
            <a:xfrm>
              <a:off x="3119" y="3878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78" name="Oval 202"/>
            <p:cNvSpPr>
              <a:spLocks noChangeArrowheads="1"/>
            </p:cNvSpPr>
            <p:nvPr/>
          </p:nvSpPr>
          <p:spPr bwMode="auto">
            <a:xfrm>
              <a:off x="3274" y="396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79" name="Oval 203"/>
            <p:cNvSpPr>
              <a:spLocks noChangeArrowheads="1"/>
            </p:cNvSpPr>
            <p:nvPr/>
          </p:nvSpPr>
          <p:spPr bwMode="auto">
            <a:xfrm>
              <a:off x="3506" y="3947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80" name="Oval 204"/>
            <p:cNvSpPr>
              <a:spLocks noChangeArrowheads="1"/>
            </p:cNvSpPr>
            <p:nvPr/>
          </p:nvSpPr>
          <p:spPr bwMode="auto">
            <a:xfrm>
              <a:off x="3790" y="3896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81" name="Oval 205"/>
            <p:cNvSpPr>
              <a:spLocks noChangeArrowheads="1"/>
            </p:cNvSpPr>
            <p:nvPr/>
          </p:nvSpPr>
          <p:spPr bwMode="auto">
            <a:xfrm>
              <a:off x="3986" y="378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82" name="Oval 206"/>
            <p:cNvSpPr>
              <a:spLocks noChangeArrowheads="1"/>
            </p:cNvSpPr>
            <p:nvPr/>
          </p:nvSpPr>
          <p:spPr bwMode="auto">
            <a:xfrm>
              <a:off x="4179" y="3871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83" name="Oval 207"/>
            <p:cNvSpPr>
              <a:spLocks noChangeArrowheads="1"/>
            </p:cNvSpPr>
            <p:nvPr/>
          </p:nvSpPr>
          <p:spPr bwMode="auto">
            <a:xfrm>
              <a:off x="3295" y="296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84" name="Oval 208"/>
            <p:cNvSpPr>
              <a:spLocks noChangeArrowheads="1"/>
            </p:cNvSpPr>
            <p:nvPr/>
          </p:nvSpPr>
          <p:spPr bwMode="auto">
            <a:xfrm>
              <a:off x="3480" y="301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85" name="Oval 209"/>
            <p:cNvSpPr>
              <a:spLocks noChangeArrowheads="1"/>
            </p:cNvSpPr>
            <p:nvPr/>
          </p:nvSpPr>
          <p:spPr bwMode="auto">
            <a:xfrm>
              <a:off x="2551" y="250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86" name="Oval 210"/>
            <p:cNvSpPr>
              <a:spLocks noChangeArrowheads="1"/>
            </p:cNvSpPr>
            <p:nvPr/>
          </p:nvSpPr>
          <p:spPr bwMode="auto">
            <a:xfrm>
              <a:off x="2200" y="2510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87" name="Oval 211"/>
            <p:cNvSpPr>
              <a:spLocks noChangeArrowheads="1"/>
            </p:cNvSpPr>
            <p:nvPr/>
          </p:nvSpPr>
          <p:spPr bwMode="auto">
            <a:xfrm>
              <a:off x="2543" y="3399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88" name="Oval 212"/>
            <p:cNvSpPr>
              <a:spLocks noChangeArrowheads="1"/>
            </p:cNvSpPr>
            <p:nvPr/>
          </p:nvSpPr>
          <p:spPr bwMode="auto">
            <a:xfrm>
              <a:off x="1862" y="343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89" name="Oval 213"/>
            <p:cNvSpPr>
              <a:spLocks noChangeArrowheads="1"/>
            </p:cNvSpPr>
            <p:nvPr/>
          </p:nvSpPr>
          <p:spPr bwMode="auto">
            <a:xfrm>
              <a:off x="1478" y="372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90" name="Oval 214"/>
            <p:cNvSpPr>
              <a:spLocks noChangeArrowheads="1"/>
            </p:cNvSpPr>
            <p:nvPr/>
          </p:nvSpPr>
          <p:spPr bwMode="auto">
            <a:xfrm>
              <a:off x="1507" y="2713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91" name="Oval 215"/>
            <p:cNvSpPr>
              <a:spLocks noChangeArrowheads="1"/>
            </p:cNvSpPr>
            <p:nvPr/>
          </p:nvSpPr>
          <p:spPr bwMode="auto">
            <a:xfrm>
              <a:off x="3227" y="334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92" name="Oval 216"/>
            <p:cNvSpPr>
              <a:spLocks noChangeArrowheads="1"/>
            </p:cNvSpPr>
            <p:nvPr/>
          </p:nvSpPr>
          <p:spPr bwMode="auto">
            <a:xfrm>
              <a:off x="2820" y="295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93" name="Oval 217"/>
            <p:cNvSpPr>
              <a:spLocks noChangeArrowheads="1"/>
            </p:cNvSpPr>
            <p:nvPr/>
          </p:nvSpPr>
          <p:spPr bwMode="auto">
            <a:xfrm>
              <a:off x="2695" y="2591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94" name="Oval 218"/>
            <p:cNvSpPr>
              <a:spLocks noChangeArrowheads="1"/>
            </p:cNvSpPr>
            <p:nvPr/>
          </p:nvSpPr>
          <p:spPr bwMode="auto">
            <a:xfrm>
              <a:off x="2605" y="237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95" name="Oval 219"/>
            <p:cNvSpPr>
              <a:spLocks noChangeArrowheads="1"/>
            </p:cNvSpPr>
            <p:nvPr/>
          </p:nvSpPr>
          <p:spPr bwMode="auto">
            <a:xfrm>
              <a:off x="2923" y="251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96" name="Oval 220"/>
            <p:cNvSpPr>
              <a:spLocks noChangeArrowheads="1"/>
            </p:cNvSpPr>
            <p:nvPr/>
          </p:nvSpPr>
          <p:spPr bwMode="auto">
            <a:xfrm>
              <a:off x="3200" y="281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97" name="Oval 221"/>
            <p:cNvSpPr>
              <a:spLocks noChangeArrowheads="1"/>
            </p:cNvSpPr>
            <p:nvPr/>
          </p:nvSpPr>
          <p:spPr bwMode="auto">
            <a:xfrm>
              <a:off x="3673" y="290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98" name="Oval 222"/>
            <p:cNvSpPr>
              <a:spLocks noChangeArrowheads="1"/>
            </p:cNvSpPr>
            <p:nvPr/>
          </p:nvSpPr>
          <p:spPr bwMode="auto">
            <a:xfrm>
              <a:off x="3902" y="339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199" name="Oval 223"/>
            <p:cNvSpPr>
              <a:spLocks noChangeArrowheads="1"/>
            </p:cNvSpPr>
            <p:nvPr/>
          </p:nvSpPr>
          <p:spPr bwMode="auto">
            <a:xfrm>
              <a:off x="3793" y="326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00" name="Oval 224"/>
            <p:cNvSpPr>
              <a:spLocks noChangeArrowheads="1"/>
            </p:cNvSpPr>
            <p:nvPr/>
          </p:nvSpPr>
          <p:spPr bwMode="auto">
            <a:xfrm>
              <a:off x="4153" y="332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01" name="Oval 225"/>
            <p:cNvSpPr>
              <a:spLocks noChangeArrowheads="1"/>
            </p:cNvSpPr>
            <p:nvPr/>
          </p:nvSpPr>
          <p:spPr bwMode="auto">
            <a:xfrm>
              <a:off x="4645" y="275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02" name="Oval 226"/>
            <p:cNvSpPr>
              <a:spLocks noChangeArrowheads="1"/>
            </p:cNvSpPr>
            <p:nvPr/>
          </p:nvSpPr>
          <p:spPr bwMode="auto">
            <a:xfrm>
              <a:off x="4207" y="3011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03" name="Oval 227"/>
            <p:cNvSpPr>
              <a:spLocks noChangeArrowheads="1"/>
            </p:cNvSpPr>
            <p:nvPr/>
          </p:nvSpPr>
          <p:spPr bwMode="auto">
            <a:xfrm>
              <a:off x="2924" y="2094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04" name="Oval 228"/>
            <p:cNvSpPr>
              <a:spLocks noChangeArrowheads="1"/>
            </p:cNvSpPr>
            <p:nvPr/>
          </p:nvSpPr>
          <p:spPr bwMode="auto">
            <a:xfrm>
              <a:off x="3326" y="157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05" name="Oval 229"/>
            <p:cNvSpPr>
              <a:spLocks noChangeArrowheads="1"/>
            </p:cNvSpPr>
            <p:nvPr/>
          </p:nvSpPr>
          <p:spPr bwMode="auto">
            <a:xfrm>
              <a:off x="3564" y="319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06" name="Oval 230"/>
            <p:cNvSpPr>
              <a:spLocks noChangeArrowheads="1"/>
            </p:cNvSpPr>
            <p:nvPr/>
          </p:nvSpPr>
          <p:spPr bwMode="auto">
            <a:xfrm>
              <a:off x="3008" y="139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07" name="Oval 231"/>
            <p:cNvSpPr>
              <a:spLocks noChangeArrowheads="1"/>
            </p:cNvSpPr>
            <p:nvPr/>
          </p:nvSpPr>
          <p:spPr bwMode="auto">
            <a:xfrm>
              <a:off x="3884" y="148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08" name="Oval 232"/>
            <p:cNvSpPr>
              <a:spLocks noChangeArrowheads="1"/>
            </p:cNvSpPr>
            <p:nvPr/>
          </p:nvSpPr>
          <p:spPr bwMode="auto">
            <a:xfrm>
              <a:off x="3980" y="172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09" name="Oval 233"/>
            <p:cNvSpPr>
              <a:spLocks noChangeArrowheads="1"/>
            </p:cNvSpPr>
            <p:nvPr/>
          </p:nvSpPr>
          <p:spPr bwMode="auto">
            <a:xfrm>
              <a:off x="3913" y="192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10" name="Oval 234"/>
            <p:cNvSpPr>
              <a:spLocks noChangeArrowheads="1"/>
            </p:cNvSpPr>
            <p:nvPr/>
          </p:nvSpPr>
          <p:spPr bwMode="auto">
            <a:xfrm>
              <a:off x="3967" y="210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11" name="Oval 235"/>
            <p:cNvSpPr>
              <a:spLocks noChangeArrowheads="1"/>
            </p:cNvSpPr>
            <p:nvPr/>
          </p:nvSpPr>
          <p:spPr bwMode="auto">
            <a:xfrm>
              <a:off x="4267" y="230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12" name="Oval 236"/>
            <p:cNvSpPr>
              <a:spLocks noChangeArrowheads="1"/>
            </p:cNvSpPr>
            <p:nvPr/>
          </p:nvSpPr>
          <p:spPr bwMode="auto">
            <a:xfrm>
              <a:off x="3625" y="2411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13" name="Oval 237"/>
            <p:cNvSpPr>
              <a:spLocks noChangeArrowheads="1"/>
            </p:cNvSpPr>
            <p:nvPr/>
          </p:nvSpPr>
          <p:spPr bwMode="auto">
            <a:xfrm>
              <a:off x="3661" y="272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14" name="Oval 238"/>
            <p:cNvSpPr>
              <a:spLocks noChangeArrowheads="1"/>
            </p:cNvSpPr>
            <p:nvPr/>
          </p:nvSpPr>
          <p:spPr bwMode="auto">
            <a:xfrm>
              <a:off x="3325" y="263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15" name="Oval 239"/>
            <p:cNvSpPr>
              <a:spLocks noChangeArrowheads="1"/>
            </p:cNvSpPr>
            <p:nvPr/>
          </p:nvSpPr>
          <p:spPr bwMode="auto">
            <a:xfrm>
              <a:off x="3696" y="1722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16" name="Oval 240"/>
            <p:cNvSpPr>
              <a:spLocks noChangeArrowheads="1"/>
            </p:cNvSpPr>
            <p:nvPr/>
          </p:nvSpPr>
          <p:spPr bwMode="auto">
            <a:xfrm>
              <a:off x="2902" y="1823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17" name="Oval 241"/>
            <p:cNvSpPr>
              <a:spLocks noChangeArrowheads="1"/>
            </p:cNvSpPr>
            <p:nvPr/>
          </p:nvSpPr>
          <p:spPr bwMode="auto">
            <a:xfrm>
              <a:off x="3462" y="2105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18" name="Oval 242"/>
            <p:cNvSpPr>
              <a:spLocks noChangeArrowheads="1"/>
            </p:cNvSpPr>
            <p:nvPr/>
          </p:nvSpPr>
          <p:spPr bwMode="auto">
            <a:xfrm>
              <a:off x="1558" y="2354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19" name="Oval 243"/>
            <p:cNvSpPr>
              <a:spLocks noChangeArrowheads="1"/>
            </p:cNvSpPr>
            <p:nvPr/>
          </p:nvSpPr>
          <p:spPr bwMode="auto">
            <a:xfrm>
              <a:off x="2085" y="233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20" name="Oval 244"/>
            <p:cNvSpPr>
              <a:spLocks noChangeArrowheads="1"/>
            </p:cNvSpPr>
            <p:nvPr/>
          </p:nvSpPr>
          <p:spPr bwMode="auto">
            <a:xfrm>
              <a:off x="1786" y="2342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21" name="Oval 245"/>
            <p:cNvSpPr>
              <a:spLocks noChangeArrowheads="1"/>
            </p:cNvSpPr>
            <p:nvPr/>
          </p:nvSpPr>
          <p:spPr bwMode="auto">
            <a:xfrm>
              <a:off x="1629" y="2500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22" name="Oval 246"/>
            <p:cNvSpPr>
              <a:spLocks noChangeArrowheads="1"/>
            </p:cNvSpPr>
            <p:nvPr/>
          </p:nvSpPr>
          <p:spPr bwMode="auto">
            <a:xfrm>
              <a:off x="1122" y="2042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23" name="Oval 247"/>
            <p:cNvSpPr>
              <a:spLocks noChangeArrowheads="1"/>
            </p:cNvSpPr>
            <p:nvPr/>
          </p:nvSpPr>
          <p:spPr bwMode="auto">
            <a:xfrm>
              <a:off x="1042" y="3123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24" name="Oval 248"/>
            <p:cNvSpPr>
              <a:spLocks noChangeArrowheads="1"/>
            </p:cNvSpPr>
            <p:nvPr/>
          </p:nvSpPr>
          <p:spPr bwMode="auto">
            <a:xfrm>
              <a:off x="1019" y="3741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25" name="Oval 249"/>
            <p:cNvSpPr>
              <a:spLocks noChangeArrowheads="1"/>
            </p:cNvSpPr>
            <p:nvPr/>
          </p:nvSpPr>
          <p:spPr bwMode="auto">
            <a:xfrm>
              <a:off x="2409" y="296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26" name="Oval 250"/>
            <p:cNvSpPr>
              <a:spLocks noChangeArrowheads="1"/>
            </p:cNvSpPr>
            <p:nvPr/>
          </p:nvSpPr>
          <p:spPr bwMode="auto">
            <a:xfrm>
              <a:off x="2380" y="1759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27" name="Oval 251"/>
            <p:cNvSpPr>
              <a:spLocks noChangeArrowheads="1"/>
            </p:cNvSpPr>
            <p:nvPr/>
          </p:nvSpPr>
          <p:spPr bwMode="auto">
            <a:xfrm>
              <a:off x="1559" y="928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228" name="Oval 252"/>
            <p:cNvSpPr>
              <a:spLocks noChangeArrowheads="1"/>
            </p:cNvSpPr>
            <p:nvPr/>
          </p:nvSpPr>
          <p:spPr bwMode="auto">
            <a:xfrm>
              <a:off x="4562" y="130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79232" name="Oval 256"/>
          <p:cNvSpPr>
            <a:spLocks noChangeArrowheads="1"/>
          </p:cNvSpPr>
          <p:nvPr/>
        </p:nvSpPr>
        <p:spPr bwMode="auto">
          <a:xfrm>
            <a:off x="254000" y="3881438"/>
            <a:ext cx="252413" cy="25241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W</a:t>
            </a:r>
          </a:p>
        </p:txBody>
      </p:sp>
      <p:sp>
        <p:nvSpPr>
          <p:cNvPr id="1279233" name="Oval 257"/>
          <p:cNvSpPr>
            <a:spLocks noChangeArrowheads="1"/>
          </p:cNvSpPr>
          <p:nvPr/>
        </p:nvSpPr>
        <p:spPr bwMode="auto">
          <a:xfrm>
            <a:off x="8739188" y="4013200"/>
            <a:ext cx="252412" cy="2524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E</a:t>
            </a:r>
          </a:p>
        </p:txBody>
      </p:sp>
      <p:sp>
        <p:nvSpPr>
          <p:cNvPr id="1279235" name="Oval 259"/>
          <p:cNvSpPr>
            <a:spLocks noChangeArrowheads="1"/>
          </p:cNvSpPr>
          <p:nvPr/>
        </p:nvSpPr>
        <p:spPr bwMode="auto">
          <a:xfrm>
            <a:off x="4538663" y="6605588"/>
            <a:ext cx="252412" cy="25241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279234" name="Oval 258"/>
          <p:cNvSpPr>
            <a:spLocks noChangeArrowheads="1"/>
          </p:cNvSpPr>
          <p:nvPr/>
        </p:nvSpPr>
        <p:spPr bwMode="auto">
          <a:xfrm>
            <a:off x="4310063" y="908050"/>
            <a:ext cx="252412" cy="2524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330492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Rectangle 259"/>
          <p:cNvSpPr/>
          <p:nvPr/>
        </p:nvSpPr>
        <p:spPr bwMode="auto">
          <a:xfrm>
            <a:off x="6642230" y="5904275"/>
            <a:ext cx="2501770" cy="953725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21222" name="Picture 262" descr="Europe-map-shotened-experiment"/>
          <p:cNvPicPr>
            <a:picLocks noChangeAspect="1" noChangeArrowheads="1"/>
          </p:cNvPicPr>
          <p:nvPr/>
        </p:nvPicPr>
        <p:blipFill>
          <a:blip r:embed="rId2" cstate="print">
            <a:lum bright="40000" contrast="-60000"/>
          </a:blip>
          <a:srcRect/>
          <a:stretch>
            <a:fillRect/>
          </a:stretch>
        </p:blipFill>
        <p:spPr bwMode="auto">
          <a:xfrm>
            <a:off x="1255713" y="1163638"/>
            <a:ext cx="6600825" cy="5419725"/>
          </a:xfrm>
          <a:prstGeom prst="rect">
            <a:avLst/>
          </a:prstGeom>
          <a:noFill/>
        </p:spPr>
      </p:pic>
      <p:sp>
        <p:nvSpPr>
          <p:cNvPr id="1321221" name="Freeform 261"/>
          <p:cNvSpPr>
            <a:spLocks/>
          </p:cNvSpPr>
          <p:nvPr/>
        </p:nvSpPr>
        <p:spPr bwMode="auto">
          <a:xfrm>
            <a:off x="1603375" y="1027113"/>
            <a:ext cx="2817813" cy="952500"/>
          </a:xfrm>
          <a:custGeom>
            <a:avLst/>
            <a:gdLst/>
            <a:ahLst/>
            <a:cxnLst>
              <a:cxn ang="0">
                <a:pos x="0" y="600"/>
              </a:cxn>
              <a:cxn ang="0">
                <a:pos x="615" y="118"/>
              </a:cxn>
              <a:cxn ang="0">
                <a:pos x="1775" y="0"/>
              </a:cxn>
            </a:cxnLst>
            <a:rect l="0" t="0" r="r" b="b"/>
            <a:pathLst>
              <a:path w="1775" h="600">
                <a:moveTo>
                  <a:pt x="0" y="600"/>
                </a:moveTo>
                <a:cubicBezTo>
                  <a:pt x="159" y="409"/>
                  <a:pt x="319" y="218"/>
                  <a:pt x="615" y="118"/>
                </a:cubicBezTo>
                <a:cubicBezTo>
                  <a:pt x="911" y="18"/>
                  <a:pt x="1343" y="9"/>
                  <a:pt x="1775" y="0"/>
                </a:cubicBezTo>
              </a:path>
            </a:pathLst>
          </a:cu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09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Constructing the dual graph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73050" y="955675"/>
            <a:ext cx="8685213" cy="5907088"/>
            <a:chOff x="172" y="602"/>
            <a:chExt cx="5471" cy="3721"/>
          </a:xfrm>
        </p:grpSpPr>
        <p:sp>
          <p:nvSpPr>
            <p:cNvPr id="1320965" name="Line 5"/>
            <p:cNvSpPr>
              <a:spLocks noChangeShapeType="1"/>
            </p:cNvSpPr>
            <p:nvPr/>
          </p:nvSpPr>
          <p:spPr bwMode="auto">
            <a:xfrm flipH="1">
              <a:off x="2578" y="2418"/>
              <a:ext cx="55" cy="1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66" name="Line 6"/>
            <p:cNvSpPr>
              <a:spLocks noChangeShapeType="1"/>
            </p:cNvSpPr>
            <p:nvPr/>
          </p:nvSpPr>
          <p:spPr bwMode="auto">
            <a:xfrm flipV="1">
              <a:off x="2460" y="2992"/>
              <a:ext cx="384" cy="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67" name="Line 7"/>
            <p:cNvSpPr>
              <a:spLocks noChangeShapeType="1"/>
            </p:cNvSpPr>
            <p:nvPr/>
          </p:nvSpPr>
          <p:spPr bwMode="auto">
            <a:xfrm>
              <a:off x="2448" y="3028"/>
              <a:ext cx="790" cy="3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68" name="Line 8"/>
            <p:cNvSpPr>
              <a:spLocks noChangeShapeType="1"/>
            </p:cNvSpPr>
            <p:nvPr/>
          </p:nvSpPr>
          <p:spPr bwMode="auto">
            <a:xfrm flipV="1">
              <a:off x="1895" y="3010"/>
              <a:ext cx="523" cy="4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69" name="Line 9"/>
            <p:cNvSpPr>
              <a:spLocks noChangeShapeType="1"/>
            </p:cNvSpPr>
            <p:nvPr/>
          </p:nvSpPr>
          <p:spPr bwMode="auto">
            <a:xfrm flipH="1">
              <a:off x="1532" y="3480"/>
              <a:ext cx="353" cy="26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70" name="Line 10"/>
            <p:cNvSpPr>
              <a:spLocks noChangeShapeType="1"/>
            </p:cNvSpPr>
            <p:nvPr/>
          </p:nvSpPr>
          <p:spPr bwMode="auto">
            <a:xfrm flipV="1">
              <a:off x="2874" y="2844"/>
              <a:ext cx="348" cy="1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71" name="Line 11"/>
            <p:cNvSpPr>
              <a:spLocks noChangeShapeType="1"/>
            </p:cNvSpPr>
            <p:nvPr/>
          </p:nvSpPr>
          <p:spPr bwMode="auto">
            <a:xfrm>
              <a:off x="2874" y="2998"/>
              <a:ext cx="388" cy="3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72" name="Line 12"/>
            <p:cNvSpPr>
              <a:spLocks noChangeShapeType="1"/>
            </p:cNvSpPr>
            <p:nvPr/>
          </p:nvSpPr>
          <p:spPr bwMode="auto">
            <a:xfrm>
              <a:off x="3224" y="2846"/>
              <a:ext cx="106" cy="1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73" name="Line 13"/>
            <p:cNvSpPr>
              <a:spLocks noChangeShapeType="1"/>
            </p:cNvSpPr>
            <p:nvPr/>
          </p:nvSpPr>
          <p:spPr bwMode="auto">
            <a:xfrm>
              <a:off x="3225" y="2862"/>
              <a:ext cx="29" cy="5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74" name="Line 14"/>
            <p:cNvSpPr>
              <a:spLocks noChangeShapeType="1"/>
            </p:cNvSpPr>
            <p:nvPr/>
          </p:nvSpPr>
          <p:spPr bwMode="auto">
            <a:xfrm>
              <a:off x="2597" y="2548"/>
              <a:ext cx="135" cy="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75" name="Line 15"/>
            <p:cNvSpPr>
              <a:spLocks noChangeShapeType="1"/>
            </p:cNvSpPr>
            <p:nvPr/>
          </p:nvSpPr>
          <p:spPr bwMode="auto">
            <a:xfrm flipH="1">
              <a:off x="2713" y="2562"/>
              <a:ext cx="231" cy="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76" name="Line 16"/>
            <p:cNvSpPr>
              <a:spLocks noChangeShapeType="1"/>
            </p:cNvSpPr>
            <p:nvPr/>
          </p:nvSpPr>
          <p:spPr bwMode="auto">
            <a:xfrm flipH="1">
              <a:off x="2443" y="2630"/>
              <a:ext cx="272" cy="3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77" name="Line 17"/>
            <p:cNvSpPr>
              <a:spLocks noChangeShapeType="1"/>
            </p:cNvSpPr>
            <p:nvPr/>
          </p:nvSpPr>
          <p:spPr bwMode="auto">
            <a:xfrm flipV="1">
              <a:off x="2854" y="2577"/>
              <a:ext cx="110" cy="3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78" name="Line 18"/>
            <p:cNvSpPr>
              <a:spLocks noChangeShapeType="1"/>
            </p:cNvSpPr>
            <p:nvPr/>
          </p:nvSpPr>
          <p:spPr bwMode="auto">
            <a:xfrm flipH="1" flipV="1">
              <a:off x="2969" y="2547"/>
              <a:ext cx="381" cy="1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79" name="Line 19"/>
            <p:cNvSpPr>
              <a:spLocks noChangeShapeType="1"/>
            </p:cNvSpPr>
            <p:nvPr/>
          </p:nvSpPr>
          <p:spPr bwMode="auto">
            <a:xfrm>
              <a:off x="2949" y="2152"/>
              <a:ext cx="0" cy="3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80" name="Line 20"/>
            <p:cNvSpPr>
              <a:spLocks noChangeShapeType="1"/>
            </p:cNvSpPr>
            <p:nvPr/>
          </p:nvSpPr>
          <p:spPr bwMode="auto">
            <a:xfrm flipV="1">
              <a:off x="3395" y="2452"/>
              <a:ext cx="240" cy="2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81" name="Line 21"/>
            <p:cNvSpPr>
              <a:spLocks noChangeShapeType="1"/>
            </p:cNvSpPr>
            <p:nvPr/>
          </p:nvSpPr>
          <p:spPr bwMode="auto">
            <a:xfrm flipH="1" flipV="1">
              <a:off x="3655" y="2477"/>
              <a:ext cx="61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82" name="Line 22"/>
            <p:cNvSpPr>
              <a:spLocks noChangeShapeType="1"/>
            </p:cNvSpPr>
            <p:nvPr/>
          </p:nvSpPr>
          <p:spPr bwMode="auto">
            <a:xfrm>
              <a:off x="3395" y="2688"/>
              <a:ext cx="280" cy="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83" name="Line 23"/>
            <p:cNvSpPr>
              <a:spLocks noChangeShapeType="1"/>
            </p:cNvSpPr>
            <p:nvPr/>
          </p:nvSpPr>
          <p:spPr bwMode="auto">
            <a:xfrm flipV="1">
              <a:off x="3700" y="2783"/>
              <a:ext cx="5" cy="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84" name="Line 24"/>
            <p:cNvSpPr>
              <a:spLocks noChangeShapeType="1"/>
            </p:cNvSpPr>
            <p:nvPr/>
          </p:nvSpPr>
          <p:spPr bwMode="auto">
            <a:xfrm>
              <a:off x="3245" y="2864"/>
              <a:ext cx="430" cy="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85" name="Line 25"/>
            <p:cNvSpPr>
              <a:spLocks noChangeShapeType="1"/>
            </p:cNvSpPr>
            <p:nvPr/>
          </p:nvSpPr>
          <p:spPr bwMode="auto">
            <a:xfrm flipV="1">
              <a:off x="3236" y="2783"/>
              <a:ext cx="439" cy="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86" name="Line 26"/>
            <p:cNvSpPr>
              <a:spLocks noChangeShapeType="1"/>
            </p:cNvSpPr>
            <p:nvPr/>
          </p:nvSpPr>
          <p:spPr bwMode="auto">
            <a:xfrm flipH="1">
              <a:off x="3239" y="2698"/>
              <a:ext cx="111" cy="1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87" name="Line 27"/>
            <p:cNvSpPr>
              <a:spLocks noChangeShapeType="1"/>
            </p:cNvSpPr>
            <p:nvPr/>
          </p:nvSpPr>
          <p:spPr bwMode="auto">
            <a:xfrm>
              <a:off x="2964" y="2572"/>
              <a:ext cx="259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88" name="Line 28"/>
            <p:cNvSpPr>
              <a:spLocks noChangeShapeType="1"/>
            </p:cNvSpPr>
            <p:nvPr/>
          </p:nvSpPr>
          <p:spPr bwMode="auto">
            <a:xfrm flipH="1">
              <a:off x="2458" y="2582"/>
              <a:ext cx="491" cy="416"/>
            </a:xfrm>
            <a:prstGeom prst="line">
              <a:avLst/>
            </a:prstGeom>
            <a:noFill/>
            <a:ln w="5715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89" name="Line 29"/>
            <p:cNvSpPr>
              <a:spLocks noChangeShapeType="1"/>
            </p:cNvSpPr>
            <p:nvPr/>
          </p:nvSpPr>
          <p:spPr bwMode="auto">
            <a:xfrm>
              <a:off x="3524" y="3049"/>
              <a:ext cx="56" cy="1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90" name="Line 30"/>
            <p:cNvSpPr>
              <a:spLocks noChangeShapeType="1"/>
            </p:cNvSpPr>
            <p:nvPr/>
          </p:nvSpPr>
          <p:spPr bwMode="auto">
            <a:xfrm>
              <a:off x="3349" y="3016"/>
              <a:ext cx="151" cy="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91" name="Line 31"/>
            <p:cNvSpPr>
              <a:spLocks noChangeShapeType="1"/>
            </p:cNvSpPr>
            <p:nvPr/>
          </p:nvSpPr>
          <p:spPr bwMode="auto">
            <a:xfrm flipH="1">
              <a:off x="3333" y="2948"/>
              <a:ext cx="342" cy="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92" name="Line 32"/>
            <p:cNvSpPr>
              <a:spLocks noChangeShapeType="1"/>
            </p:cNvSpPr>
            <p:nvPr/>
          </p:nvSpPr>
          <p:spPr bwMode="auto">
            <a:xfrm>
              <a:off x="3711" y="2968"/>
              <a:ext cx="105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93" name="Line 33"/>
            <p:cNvSpPr>
              <a:spLocks noChangeShapeType="1"/>
            </p:cNvSpPr>
            <p:nvPr/>
          </p:nvSpPr>
          <p:spPr bwMode="auto">
            <a:xfrm flipH="1" flipV="1">
              <a:off x="3523" y="3049"/>
              <a:ext cx="278" cy="2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94" name="Line 34"/>
            <p:cNvSpPr>
              <a:spLocks noChangeShapeType="1"/>
            </p:cNvSpPr>
            <p:nvPr/>
          </p:nvSpPr>
          <p:spPr bwMode="auto">
            <a:xfrm>
              <a:off x="3605" y="3254"/>
              <a:ext cx="196" cy="2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95" name="Line 35"/>
            <p:cNvSpPr>
              <a:spLocks noChangeShapeType="1"/>
            </p:cNvSpPr>
            <p:nvPr/>
          </p:nvSpPr>
          <p:spPr bwMode="auto">
            <a:xfrm>
              <a:off x="3846" y="3314"/>
              <a:ext cx="70" cy="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96" name="Line 36"/>
            <p:cNvSpPr>
              <a:spLocks noChangeShapeType="1"/>
            </p:cNvSpPr>
            <p:nvPr/>
          </p:nvSpPr>
          <p:spPr bwMode="auto">
            <a:xfrm flipH="1">
              <a:off x="3806" y="3324"/>
              <a:ext cx="20" cy="1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97" name="Freeform 37"/>
            <p:cNvSpPr>
              <a:spLocks/>
            </p:cNvSpPr>
            <p:nvPr/>
          </p:nvSpPr>
          <p:spPr bwMode="auto">
            <a:xfrm>
              <a:off x="3818" y="3533"/>
              <a:ext cx="184" cy="28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6" y="267"/>
                </a:cxn>
              </a:cxnLst>
              <a:rect l="0" t="0" r="r" b="b"/>
              <a:pathLst>
                <a:path w="196" h="267">
                  <a:moveTo>
                    <a:pt x="0" y="0"/>
                  </a:moveTo>
                  <a:lnTo>
                    <a:pt x="196" y="267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98" name="Freeform 38"/>
            <p:cNvSpPr>
              <a:spLocks/>
            </p:cNvSpPr>
            <p:nvPr/>
          </p:nvSpPr>
          <p:spPr bwMode="auto">
            <a:xfrm>
              <a:off x="3939" y="3435"/>
              <a:ext cx="81" cy="3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9" y="349"/>
                </a:cxn>
              </a:cxnLst>
              <a:rect l="0" t="0" r="r" b="b"/>
              <a:pathLst>
                <a:path w="69" h="349">
                  <a:moveTo>
                    <a:pt x="0" y="0"/>
                  </a:moveTo>
                  <a:lnTo>
                    <a:pt x="69" y="349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0999" name="Line 39"/>
            <p:cNvSpPr>
              <a:spLocks noChangeShapeType="1"/>
            </p:cNvSpPr>
            <p:nvPr/>
          </p:nvSpPr>
          <p:spPr bwMode="auto">
            <a:xfrm flipV="1">
              <a:off x="3956" y="3364"/>
              <a:ext cx="225" cy="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00" name="Freeform 40"/>
            <p:cNvSpPr>
              <a:spLocks/>
            </p:cNvSpPr>
            <p:nvPr/>
          </p:nvSpPr>
          <p:spPr bwMode="auto">
            <a:xfrm>
              <a:off x="4026" y="3374"/>
              <a:ext cx="166" cy="448"/>
            </a:xfrm>
            <a:custGeom>
              <a:avLst/>
              <a:gdLst/>
              <a:ahLst/>
              <a:cxnLst>
                <a:cxn ang="0">
                  <a:pos x="166" y="0"/>
                </a:cxn>
                <a:cxn ang="0">
                  <a:pos x="0" y="448"/>
                </a:cxn>
              </a:cxnLst>
              <a:rect l="0" t="0" r="r" b="b"/>
              <a:pathLst>
                <a:path w="166" h="448">
                  <a:moveTo>
                    <a:pt x="166" y="0"/>
                  </a:moveTo>
                  <a:lnTo>
                    <a:pt x="0" y="448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01" name="Line 41"/>
            <p:cNvSpPr>
              <a:spLocks noChangeShapeType="1"/>
            </p:cNvSpPr>
            <p:nvPr/>
          </p:nvSpPr>
          <p:spPr bwMode="auto">
            <a:xfrm>
              <a:off x="2664" y="2417"/>
              <a:ext cx="260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02" name="Line 42"/>
            <p:cNvSpPr>
              <a:spLocks noChangeShapeType="1"/>
            </p:cNvSpPr>
            <p:nvPr/>
          </p:nvSpPr>
          <p:spPr bwMode="auto">
            <a:xfrm>
              <a:off x="4011" y="2152"/>
              <a:ext cx="260" cy="1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03" name="Line 43"/>
            <p:cNvSpPr>
              <a:spLocks noChangeShapeType="1"/>
            </p:cNvSpPr>
            <p:nvPr/>
          </p:nvSpPr>
          <p:spPr bwMode="auto">
            <a:xfrm flipH="1">
              <a:off x="3685" y="2162"/>
              <a:ext cx="306" cy="2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04" name="Line 44"/>
            <p:cNvSpPr>
              <a:spLocks noChangeShapeType="1"/>
            </p:cNvSpPr>
            <p:nvPr/>
          </p:nvSpPr>
          <p:spPr bwMode="auto">
            <a:xfrm>
              <a:off x="3685" y="2457"/>
              <a:ext cx="982" cy="3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05" name="Line 45"/>
            <p:cNvSpPr>
              <a:spLocks noChangeShapeType="1"/>
            </p:cNvSpPr>
            <p:nvPr/>
          </p:nvSpPr>
          <p:spPr bwMode="auto">
            <a:xfrm>
              <a:off x="4322" y="2357"/>
              <a:ext cx="340" cy="4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06" name="Line 46"/>
            <p:cNvSpPr>
              <a:spLocks noChangeShapeType="1"/>
            </p:cNvSpPr>
            <p:nvPr/>
          </p:nvSpPr>
          <p:spPr bwMode="auto">
            <a:xfrm flipH="1">
              <a:off x="3660" y="2342"/>
              <a:ext cx="621" cy="1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07" name="Line 47"/>
            <p:cNvSpPr>
              <a:spLocks noChangeShapeType="1"/>
            </p:cNvSpPr>
            <p:nvPr/>
          </p:nvSpPr>
          <p:spPr bwMode="auto">
            <a:xfrm flipV="1">
              <a:off x="4196" y="3078"/>
              <a:ext cx="55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08" name="Line 48"/>
            <p:cNvSpPr>
              <a:spLocks noChangeShapeType="1"/>
            </p:cNvSpPr>
            <p:nvPr/>
          </p:nvSpPr>
          <p:spPr bwMode="auto">
            <a:xfrm flipV="1">
              <a:off x="4261" y="2927"/>
              <a:ext cx="192" cy="1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09" name="Freeform 49"/>
            <p:cNvSpPr>
              <a:spLocks/>
            </p:cNvSpPr>
            <p:nvPr/>
          </p:nvSpPr>
          <p:spPr bwMode="auto">
            <a:xfrm>
              <a:off x="4468" y="2803"/>
              <a:ext cx="184" cy="109"/>
            </a:xfrm>
            <a:custGeom>
              <a:avLst/>
              <a:gdLst/>
              <a:ahLst/>
              <a:cxnLst>
                <a:cxn ang="0">
                  <a:pos x="0" y="109"/>
                </a:cxn>
                <a:cxn ang="0">
                  <a:pos x="184" y="0"/>
                </a:cxn>
              </a:cxnLst>
              <a:rect l="0" t="0" r="r" b="b"/>
              <a:pathLst>
                <a:path w="184" h="109">
                  <a:moveTo>
                    <a:pt x="0" y="109"/>
                  </a:moveTo>
                  <a:lnTo>
                    <a:pt x="184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10" name="Line 50"/>
            <p:cNvSpPr>
              <a:spLocks noChangeShapeType="1"/>
            </p:cNvSpPr>
            <p:nvPr/>
          </p:nvSpPr>
          <p:spPr bwMode="auto">
            <a:xfrm>
              <a:off x="3731" y="2953"/>
              <a:ext cx="485" cy="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11" name="Line 51"/>
            <p:cNvSpPr>
              <a:spLocks noChangeShapeType="1"/>
            </p:cNvSpPr>
            <p:nvPr/>
          </p:nvSpPr>
          <p:spPr bwMode="auto">
            <a:xfrm flipV="1">
              <a:off x="3871" y="3058"/>
              <a:ext cx="340" cy="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12" name="Line 52"/>
            <p:cNvSpPr>
              <a:spLocks noChangeShapeType="1"/>
            </p:cNvSpPr>
            <p:nvPr/>
          </p:nvSpPr>
          <p:spPr bwMode="auto">
            <a:xfrm>
              <a:off x="3851" y="3314"/>
              <a:ext cx="320" cy="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13" name="Line 53"/>
            <p:cNvSpPr>
              <a:spLocks noChangeShapeType="1"/>
            </p:cNvSpPr>
            <p:nvPr/>
          </p:nvSpPr>
          <p:spPr bwMode="auto">
            <a:xfrm flipH="1" flipV="1">
              <a:off x="3948" y="1954"/>
              <a:ext cx="73" cy="1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14" name="Line 54"/>
            <p:cNvSpPr>
              <a:spLocks noChangeShapeType="1"/>
            </p:cNvSpPr>
            <p:nvPr/>
          </p:nvSpPr>
          <p:spPr bwMode="auto">
            <a:xfrm flipV="1">
              <a:off x="3953" y="1749"/>
              <a:ext cx="56" cy="1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15" name="Line 55"/>
            <p:cNvSpPr>
              <a:spLocks noChangeShapeType="1"/>
            </p:cNvSpPr>
            <p:nvPr/>
          </p:nvSpPr>
          <p:spPr bwMode="auto">
            <a:xfrm flipV="1">
              <a:off x="4018" y="1344"/>
              <a:ext cx="581" cy="38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16" name="Line 56"/>
            <p:cNvSpPr>
              <a:spLocks noChangeShapeType="1"/>
            </p:cNvSpPr>
            <p:nvPr/>
          </p:nvSpPr>
          <p:spPr bwMode="auto">
            <a:xfrm flipH="1">
              <a:off x="3924" y="1349"/>
              <a:ext cx="643" cy="17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17" name="Line 57"/>
            <p:cNvSpPr>
              <a:spLocks noChangeShapeType="1"/>
            </p:cNvSpPr>
            <p:nvPr/>
          </p:nvSpPr>
          <p:spPr bwMode="auto">
            <a:xfrm flipH="1">
              <a:off x="3351" y="1529"/>
              <a:ext cx="563" cy="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18" name="Line 58"/>
            <p:cNvSpPr>
              <a:spLocks noChangeShapeType="1"/>
            </p:cNvSpPr>
            <p:nvPr/>
          </p:nvSpPr>
          <p:spPr bwMode="auto">
            <a:xfrm flipH="1" flipV="1">
              <a:off x="3055" y="1451"/>
              <a:ext cx="304" cy="1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19" name="Freeform 59"/>
            <p:cNvSpPr>
              <a:spLocks/>
            </p:cNvSpPr>
            <p:nvPr/>
          </p:nvSpPr>
          <p:spPr bwMode="auto">
            <a:xfrm>
              <a:off x="4266" y="2798"/>
              <a:ext cx="416" cy="233"/>
            </a:xfrm>
            <a:custGeom>
              <a:avLst/>
              <a:gdLst/>
              <a:ahLst/>
              <a:cxnLst>
                <a:cxn ang="0">
                  <a:pos x="0" y="233"/>
                </a:cxn>
                <a:cxn ang="0">
                  <a:pos x="134" y="66"/>
                </a:cxn>
                <a:cxn ang="0">
                  <a:pos x="416" y="0"/>
                </a:cxn>
              </a:cxnLst>
              <a:rect l="0" t="0" r="r" b="b"/>
              <a:pathLst>
                <a:path w="416" h="233">
                  <a:moveTo>
                    <a:pt x="0" y="233"/>
                  </a:moveTo>
                  <a:cubicBezTo>
                    <a:pt x="22" y="205"/>
                    <a:pt x="65" y="105"/>
                    <a:pt x="134" y="66"/>
                  </a:cubicBezTo>
                  <a:cubicBezTo>
                    <a:pt x="203" y="27"/>
                    <a:pt x="357" y="14"/>
                    <a:pt x="416" y="0"/>
                  </a:cubicBezTo>
                </a:path>
              </a:pathLst>
            </a:custGeom>
            <a:noFill/>
            <a:ln w="5715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20" name="Line 60"/>
            <p:cNvSpPr>
              <a:spLocks noChangeShapeType="1"/>
            </p:cNvSpPr>
            <p:nvPr/>
          </p:nvSpPr>
          <p:spPr bwMode="auto">
            <a:xfrm flipH="1">
              <a:off x="3721" y="2788"/>
              <a:ext cx="931" cy="1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21" name="Line 61"/>
            <p:cNvSpPr>
              <a:spLocks noChangeShapeType="1"/>
            </p:cNvSpPr>
            <p:nvPr/>
          </p:nvSpPr>
          <p:spPr bwMode="auto">
            <a:xfrm flipH="1" flipV="1">
              <a:off x="3716" y="2763"/>
              <a:ext cx="941" cy="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22" name="Line 62"/>
            <p:cNvSpPr>
              <a:spLocks noChangeShapeType="1"/>
            </p:cNvSpPr>
            <p:nvPr/>
          </p:nvSpPr>
          <p:spPr bwMode="auto">
            <a:xfrm flipH="1">
              <a:off x="2979" y="2422"/>
              <a:ext cx="676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23" name="Line 63"/>
            <p:cNvSpPr>
              <a:spLocks noChangeShapeType="1"/>
            </p:cNvSpPr>
            <p:nvPr/>
          </p:nvSpPr>
          <p:spPr bwMode="auto">
            <a:xfrm flipV="1">
              <a:off x="3511" y="2953"/>
              <a:ext cx="184" cy="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24" name="Line 64"/>
            <p:cNvSpPr>
              <a:spLocks noChangeShapeType="1"/>
            </p:cNvSpPr>
            <p:nvPr/>
          </p:nvSpPr>
          <p:spPr bwMode="auto">
            <a:xfrm>
              <a:off x="3610" y="3239"/>
              <a:ext cx="186" cy="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25" name="Line 65"/>
            <p:cNvSpPr>
              <a:spLocks noChangeShapeType="1"/>
            </p:cNvSpPr>
            <p:nvPr/>
          </p:nvSpPr>
          <p:spPr bwMode="auto">
            <a:xfrm flipV="1">
              <a:off x="2598" y="2532"/>
              <a:ext cx="326" cy="9"/>
            </a:xfrm>
            <a:prstGeom prst="line">
              <a:avLst/>
            </a:prstGeom>
            <a:noFill/>
            <a:ln w="5715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26" name="Line 66"/>
            <p:cNvSpPr>
              <a:spLocks noChangeShapeType="1"/>
            </p:cNvSpPr>
            <p:nvPr/>
          </p:nvSpPr>
          <p:spPr bwMode="auto">
            <a:xfrm flipH="1">
              <a:off x="2443" y="2553"/>
              <a:ext cx="142" cy="430"/>
            </a:xfrm>
            <a:prstGeom prst="line">
              <a:avLst/>
            </a:prstGeom>
            <a:noFill/>
            <a:ln w="5715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27" name="Line 67"/>
            <p:cNvSpPr>
              <a:spLocks noChangeShapeType="1"/>
            </p:cNvSpPr>
            <p:nvPr/>
          </p:nvSpPr>
          <p:spPr bwMode="auto">
            <a:xfrm flipV="1">
              <a:off x="3715" y="1508"/>
              <a:ext cx="217" cy="2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28" name="Line 68"/>
            <p:cNvSpPr>
              <a:spLocks noChangeShapeType="1"/>
            </p:cNvSpPr>
            <p:nvPr/>
          </p:nvSpPr>
          <p:spPr bwMode="auto">
            <a:xfrm flipH="1" flipV="1">
              <a:off x="3348" y="1602"/>
              <a:ext cx="362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29" name="Line 69"/>
            <p:cNvSpPr>
              <a:spLocks noChangeShapeType="1"/>
            </p:cNvSpPr>
            <p:nvPr/>
          </p:nvSpPr>
          <p:spPr bwMode="auto">
            <a:xfrm flipV="1">
              <a:off x="3736" y="1343"/>
              <a:ext cx="838" cy="4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30" name="Line 70"/>
            <p:cNvSpPr>
              <a:spLocks noChangeShapeType="1"/>
            </p:cNvSpPr>
            <p:nvPr/>
          </p:nvSpPr>
          <p:spPr bwMode="auto">
            <a:xfrm flipV="1">
              <a:off x="3485" y="1766"/>
              <a:ext cx="241" cy="3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31" name="Line 71"/>
            <p:cNvSpPr>
              <a:spLocks noChangeShapeType="1"/>
            </p:cNvSpPr>
            <p:nvPr/>
          </p:nvSpPr>
          <p:spPr bwMode="auto">
            <a:xfrm flipV="1">
              <a:off x="3721" y="1749"/>
              <a:ext cx="287" cy="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32" name="Line 72"/>
            <p:cNvSpPr>
              <a:spLocks noChangeShapeType="1"/>
            </p:cNvSpPr>
            <p:nvPr/>
          </p:nvSpPr>
          <p:spPr bwMode="auto">
            <a:xfrm flipV="1">
              <a:off x="3497" y="1746"/>
              <a:ext cx="516" cy="3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33" name="Line 73"/>
            <p:cNvSpPr>
              <a:spLocks noChangeShapeType="1"/>
            </p:cNvSpPr>
            <p:nvPr/>
          </p:nvSpPr>
          <p:spPr bwMode="auto">
            <a:xfrm flipV="1">
              <a:off x="3492" y="1976"/>
              <a:ext cx="462" cy="16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34" name="Line 74"/>
            <p:cNvSpPr>
              <a:spLocks noChangeShapeType="1"/>
            </p:cNvSpPr>
            <p:nvPr/>
          </p:nvSpPr>
          <p:spPr bwMode="auto">
            <a:xfrm flipV="1">
              <a:off x="3450" y="2142"/>
              <a:ext cx="551" cy="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35" name="Line 75"/>
            <p:cNvSpPr>
              <a:spLocks noChangeShapeType="1"/>
            </p:cNvSpPr>
            <p:nvPr/>
          </p:nvSpPr>
          <p:spPr bwMode="auto">
            <a:xfrm>
              <a:off x="3515" y="2157"/>
              <a:ext cx="135" cy="2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36" name="Line 76"/>
            <p:cNvSpPr>
              <a:spLocks noChangeShapeType="1"/>
            </p:cNvSpPr>
            <p:nvPr/>
          </p:nvSpPr>
          <p:spPr bwMode="auto">
            <a:xfrm flipH="1">
              <a:off x="2959" y="2147"/>
              <a:ext cx="521" cy="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37" name="Line 77"/>
            <p:cNvSpPr>
              <a:spLocks noChangeShapeType="1"/>
            </p:cNvSpPr>
            <p:nvPr/>
          </p:nvSpPr>
          <p:spPr bwMode="auto">
            <a:xfrm flipH="1">
              <a:off x="2959" y="2142"/>
              <a:ext cx="52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38" name="Line 78"/>
            <p:cNvSpPr>
              <a:spLocks noChangeShapeType="1"/>
            </p:cNvSpPr>
            <p:nvPr/>
          </p:nvSpPr>
          <p:spPr bwMode="auto">
            <a:xfrm flipH="1">
              <a:off x="2930" y="1781"/>
              <a:ext cx="786" cy="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39" name="Line 79"/>
            <p:cNvSpPr>
              <a:spLocks noChangeShapeType="1"/>
            </p:cNvSpPr>
            <p:nvPr/>
          </p:nvSpPr>
          <p:spPr bwMode="auto">
            <a:xfrm flipH="1" flipV="1">
              <a:off x="2914" y="1851"/>
              <a:ext cx="571" cy="2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40" name="Line 80"/>
            <p:cNvSpPr>
              <a:spLocks noChangeShapeType="1"/>
            </p:cNvSpPr>
            <p:nvPr/>
          </p:nvSpPr>
          <p:spPr bwMode="auto">
            <a:xfrm>
              <a:off x="2914" y="1859"/>
              <a:ext cx="35" cy="2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41" name="Line 81"/>
            <p:cNvSpPr>
              <a:spLocks noChangeShapeType="1"/>
            </p:cNvSpPr>
            <p:nvPr/>
          </p:nvSpPr>
          <p:spPr bwMode="auto">
            <a:xfrm flipH="1" flipV="1">
              <a:off x="2418" y="1791"/>
              <a:ext cx="493" cy="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42" name="Line 82"/>
            <p:cNvSpPr>
              <a:spLocks noChangeShapeType="1"/>
            </p:cNvSpPr>
            <p:nvPr/>
          </p:nvSpPr>
          <p:spPr bwMode="auto">
            <a:xfrm flipV="1">
              <a:off x="2931" y="1611"/>
              <a:ext cx="427" cy="2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43" name="Line 83"/>
            <p:cNvSpPr>
              <a:spLocks noChangeShapeType="1"/>
            </p:cNvSpPr>
            <p:nvPr/>
          </p:nvSpPr>
          <p:spPr bwMode="auto">
            <a:xfrm flipV="1">
              <a:off x="2926" y="1448"/>
              <a:ext cx="114" cy="4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44" name="Line 84"/>
            <p:cNvSpPr>
              <a:spLocks noChangeShapeType="1"/>
            </p:cNvSpPr>
            <p:nvPr/>
          </p:nvSpPr>
          <p:spPr bwMode="auto">
            <a:xfrm>
              <a:off x="2418" y="1811"/>
              <a:ext cx="531" cy="7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45" name="Line 85"/>
            <p:cNvSpPr>
              <a:spLocks noChangeShapeType="1"/>
            </p:cNvSpPr>
            <p:nvPr/>
          </p:nvSpPr>
          <p:spPr bwMode="auto">
            <a:xfrm>
              <a:off x="2428" y="1796"/>
              <a:ext cx="511" cy="3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46" name="Line 86"/>
            <p:cNvSpPr>
              <a:spLocks noChangeShapeType="1"/>
            </p:cNvSpPr>
            <p:nvPr/>
          </p:nvSpPr>
          <p:spPr bwMode="auto">
            <a:xfrm flipH="1">
              <a:off x="2238" y="1776"/>
              <a:ext cx="185" cy="7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47" name="Line 87"/>
            <p:cNvSpPr>
              <a:spLocks noChangeShapeType="1"/>
            </p:cNvSpPr>
            <p:nvPr/>
          </p:nvSpPr>
          <p:spPr bwMode="auto">
            <a:xfrm flipV="1">
              <a:off x="2253" y="2416"/>
              <a:ext cx="366" cy="1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48" name="Line 88"/>
            <p:cNvSpPr>
              <a:spLocks noChangeShapeType="1"/>
            </p:cNvSpPr>
            <p:nvPr/>
          </p:nvSpPr>
          <p:spPr bwMode="auto">
            <a:xfrm>
              <a:off x="2398" y="1816"/>
              <a:ext cx="241" cy="5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49" name="Line 89"/>
            <p:cNvSpPr>
              <a:spLocks noChangeShapeType="1"/>
            </p:cNvSpPr>
            <p:nvPr/>
          </p:nvSpPr>
          <p:spPr bwMode="auto">
            <a:xfrm flipV="1">
              <a:off x="2239" y="2536"/>
              <a:ext cx="331" cy="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50" name="Line 90"/>
            <p:cNvSpPr>
              <a:spLocks noChangeShapeType="1"/>
            </p:cNvSpPr>
            <p:nvPr/>
          </p:nvSpPr>
          <p:spPr bwMode="auto">
            <a:xfrm flipH="1">
              <a:off x="1567" y="2567"/>
              <a:ext cx="651" cy="1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51" name="Line 91"/>
            <p:cNvSpPr>
              <a:spLocks noChangeShapeType="1"/>
            </p:cNvSpPr>
            <p:nvPr/>
          </p:nvSpPr>
          <p:spPr bwMode="auto">
            <a:xfrm flipH="1" flipV="1">
              <a:off x="2138" y="2392"/>
              <a:ext cx="100" cy="1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52" name="Line 92"/>
            <p:cNvSpPr>
              <a:spLocks noChangeShapeType="1"/>
            </p:cNvSpPr>
            <p:nvPr/>
          </p:nvSpPr>
          <p:spPr bwMode="auto">
            <a:xfrm flipH="1">
              <a:off x="1834" y="2363"/>
              <a:ext cx="291" cy="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53" name="Line 93"/>
            <p:cNvSpPr>
              <a:spLocks noChangeShapeType="1"/>
            </p:cNvSpPr>
            <p:nvPr/>
          </p:nvSpPr>
          <p:spPr bwMode="auto">
            <a:xfrm flipH="1" flipV="1">
              <a:off x="1167" y="2082"/>
              <a:ext cx="951" cy="2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54" name="Line 94"/>
            <p:cNvSpPr>
              <a:spLocks noChangeShapeType="1"/>
            </p:cNvSpPr>
            <p:nvPr/>
          </p:nvSpPr>
          <p:spPr bwMode="auto">
            <a:xfrm flipH="1" flipV="1">
              <a:off x="1191" y="1676"/>
              <a:ext cx="932" cy="6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55" name="Line 95"/>
            <p:cNvSpPr>
              <a:spLocks noChangeShapeType="1"/>
            </p:cNvSpPr>
            <p:nvPr/>
          </p:nvSpPr>
          <p:spPr bwMode="auto">
            <a:xfrm flipV="1">
              <a:off x="2133" y="1781"/>
              <a:ext cx="280" cy="5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56" name="Line 96"/>
            <p:cNvSpPr>
              <a:spLocks noChangeShapeType="1"/>
            </p:cNvSpPr>
            <p:nvPr/>
          </p:nvSpPr>
          <p:spPr bwMode="auto">
            <a:xfrm flipH="1" flipV="1">
              <a:off x="1617" y="975"/>
              <a:ext cx="766" cy="7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57" name="Freeform 97"/>
            <p:cNvSpPr>
              <a:spLocks/>
            </p:cNvSpPr>
            <p:nvPr/>
          </p:nvSpPr>
          <p:spPr bwMode="auto">
            <a:xfrm>
              <a:off x="1014" y="961"/>
              <a:ext cx="568" cy="293"/>
            </a:xfrm>
            <a:custGeom>
              <a:avLst/>
              <a:gdLst/>
              <a:ahLst/>
              <a:cxnLst>
                <a:cxn ang="0">
                  <a:pos x="568" y="0"/>
                </a:cxn>
                <a:cxn ang="0">
                  <a:pos x="0" y="269"/>
                </a:cxn>
              </a:cxnLst>
              <a:rect l="0" t="0" r="r" b="b"/>
              <a:pathLst>
                <a:path w="568" h="269">
                  <a:moveTo>
                    <a:pt x="568" y="0"/>
                  </a:moveTo>
                  <a:lnTo>
                    <a:pt x="0" y="269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58" name="Freeform 98"/>
            <p:cNvSpPr>
              <a:spLocks/>
            </p:cNvSpPr>
            <p:nvPr/>
          </p:nvSpPr>
          <p:spPr bwMode="auto">
            <a:xfrm>
              <a:off x="1014" y="1272"/>
              <a:ext cx="138" cy="3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8" y="369"/>
                </a:cxn>
              </a:cxnLst>
              <a:rect l="0" t="0" r="r" b="b"/>
              <a:pathLst>
                <a:path w="138" h="369">
                  <a:moveTo>
                    <a:pt x="0" y="0"/>
                  </a:moveTo>
                  <a:lnTo>
                    <a:pt x="138" y="369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59" name="Line 99"/>
            <p:cNvSpPr>
              <a:spLocks noChangeShapeType="1"/>
            </p:cNvSpPr>
            <p:nvPr/>
          </p:nvSpPr>
          <p:spPr bwMode="auto">
            <a:xfrm flipV="1">
              <a:off x="1181" y="1000"/>
              <a:ext cx="406" cy="6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60" name="Line 100"/>
            <p:cNvSpPr>
              <a:spLocks noChangeShapeType="1"/>
            </p:cNvSpPr>
            <p:nvPr/>
          </p:nvSpPr>
          <p:spPr bwMode="auto">
            <a:xfrm>
              <a:off x="1164" y="1652"/>
              <a:ext cx="1234" cy="1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61" name="Line 101"/>
            <p:cNvSpPr>
              <a:spLocks noChangeShapeType="1"/>
            </p:cNvSpPr>
            <p:nvPr/>
          </p:nvSpPr>
          <p:spPr bwMode="auto">
            <a:xfrm flipV="1">
              <a:off x="1155" y="1701"/>
              <a:ext cx="16" cy="3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62" name="Line 102"/>
            <p:cNvSpPr>
              <a:spLocks noChangeShapeType="1"/>
            </p:cNvSpPr>
            <p:nvPr/>
          </p:nvSpPr>
          <p:spPr bwMode="auto">
            <a:xfrm>
              <a:off x="1141" y="2072"/>
              <a:ext cx="445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63" name="Line 103"/>
            <p:cNvSpPr>
              <a:spLocks noChangeShapeType="1"/>
            </p:cNvSpPr>
            <p:nvPr/>
          </p:nvSpPr>
          <p:spPr bwMode="auto">
            <a:xfrm flipH="1">
              <a:off x="1586" y="2378"/>
              <a:ext cx="254" cy="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64" name="Line 104"/>
            <p:cNvSpPr>
              <a:spLocks noChangeShapeType="1"/>
            </p:cNvSpPr>
            <p:nvPr/>
          </p:nvSpPr>
          <p:spPr bwMode="auto">
            <a:xfrm>
              <a:off x="1150" y="2085"/>
              <a:ext cx="66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65" name="Line 105"/>
            <p:cNvSpPr>
              <a:spLocks noChangeShapeType="1"/>
            </p:cNvSpPr>
            <p:nvPr/>
          </p:nvSpPr>
          <p:spPr bwMode="auto">
            <a:xfrm>
              <a:off x="1586" y="2388"/>
              <a:ext cx="76" cy="1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66" name="Line 106"/>
            <p:cNvSpPr>
              <a:spLocks noChangeShapeType="1"/>
            </p:cNvSpPr>
            <p:nvPr/>
          </p:nvSpPr>
          <p:spPr bwMode="auto">
            <a:xfrm flipH="1">
              <a:off x="1650" y="2370"/>
              <a:ext cx="158" cy="1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67" name="Line 107"/>
            <p:cNvSpPr>
              <a:spLocks noChangeShapeType="1"/>
            </p:cNvSpPr>
            <p:nvPr/>
          </p:nvSpPr>
          <p:spPr bwMode="auto">
            <a:xfrm flipH="1">
              <a:off x="1517" y="2552"/>
              <a:ext cx="135" cy="1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68" name="Line 108"/>
            <p:cNvSpPr>
              <a:spLocks noChangeShapeType="1"/>
            </p:cNvSpPr>
            <p:nvPr/>
          </p:nvSpPr>
          <p:spPr bwMode="auto">
            <a:xfrm flipV="1">
              <a:off x="1702" y="2382"/>
              <a:ext cx="406" cy="1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69" name="Line 109"/>
            <p:cNvSpPr>
              <a:spLocks noChangeShapeType="1"/>
            </p:cNvSpPr>
            <p:nvPr/>
          </p:nvSpPr>
          <p:spPr bwMode="auto">
            <a:xfrm flipH="1">
              <a:off x="1552" y="2392"/>
              <a:ext cx="556" cy="3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70" name="Line 110"/>
            <p:cNvSpPr>
              <a:spLocks noChangeShapeType="1"/>
            </p:cNvSpPr>
            <p:nvPr/>
          </p:nvSpPr>
          <p:spPr bwMode="auto">
            <a:xfrm flipH="1">
              <a:off x="1071" y="2763"/>
              <a:ext cx="476" cy="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71" name="Line 111"/>
            <p:cNvSpPr>
              <a:spLocks noChangeShapeType="1"/>
            </p:cNvSpPr>
            <p:nvPr/>
          </p:nvSpPr>
          <p:spPr bwMode="auto">
            <a:xfrm flipH="1">
              <a:off x="1036" y="3193"/>
              <a:ext cx="40" cy="5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72" name="Line 112"/>
            <p:cNvSpPr>
              <a:spLocks noChangeShapeType="1"/>
            </p:cNvSpPr>
            <p:nvPr/>
          </p:nvSpPr>
          <p:spPr bwMode="auto">
            <a:xfrm>
              <a:off x="2258" y="2542"/>
              <a:ext cx="180" cy="4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73" name="Line 113"/>
            <p:cNvSpPr>
              <a:spLocks noChangeShapeType="1"/>
            </p:cNvSpPr>
            <p:nvPr/>
          </p:nvSpPr>
          <p:spPr bwMode="auto">
            <a:xfrm>
              <a:off x="1532" y="2773"/>
              <a:ext cx="921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74" name="Line 114"/>
            <p:cNvSpPr>
              <a:spLocks noChangeShapeType="1"/>
            </p:cNvSpPr>
            <p:nvPr/>
          </p:nvSpPr>
          <p:spPr bwMode="auto">
            <a:xfrm flipV="1">
              <a:off x="1081" y="3003"/>
              <a:ext cx="1322" cy="1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75" name="Line 115"/>
            <p:cNvSpPr>
              <a:spLocks noChangeShapeType="1"/>
            </p:cNvSpPr>
            <p:nvPr/>
          </p:nvSpPr>
          <p:spPr bwMode="auto">
            <a:xfrm flipV="1">
              <a:off x="1066" y="3484"/>
              <a:ext cx="821" cy="2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76" name="Line 116"/>
            <p:cNvSpPr>
              <a:spLocks noChangeShapeType="1"/>
            </p:cNvSpPr>
            <p:nvPr/>
          </p:nvSpPr>
          <p:spPr bwMode="auto">
            <a:xfrm flipV="1">
              <a:off x="1066" y="3779"/>
              <a:ext cx="446" cy="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77" name="Line 117"/>
            <p:cNvSpPr>
              <a:spLocks noChangeShapeType="1"/>
            </p:cNvSpPr>
            <p:nvPr/>
          </p:nvSpPr>
          <p:spPr bwMode="auto">
            <a:xfrm>
              <a:off x="1091" y="3183"/>
              <a:ext cx="826" cy="2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78" name="Line 118"/>
            <p:cNvSpPr>
              <a:spLocks noChangeShapeType="1"/>
            </p:cNvSpPr>
            <p:nvPr/>
          </p:nvSpPr>
          <p:spPr bwMode="auto">
            <a:xfrm flipV="1">
              <a:off x="1892" y="3429"/>
              <a:ext cx="702" cy="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79" name="Line 119"/>
            <p:cNvSpPr>
              <a:spLocks noChangeShapeType="1"/>
            </p:cNvSpPr>
            <p:nvPr/>
          </p:nvSpPr>
          <p:spPr bwMode="auto">
            <a:xfrm flipV="1">
              <a:off x="2605" y="3382"/>
              <a:ext cx="631" cy="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80" name="Line 120"/>
            <p:cNvSpPr>
              <a:spLocks noChangeShapeType="1"/>
            </p:cNvSpPr>
            <p:nvPr/>
          </p:nvSpPr>
          <p:spPr bwMode="auto">
            <a:xfrm flipH="1" flipV="1">
              <a:off x="2458" y="3018"/>
              <a:ext cx="126" cy="4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81" name="Freeform 121"/>
            <p:cNvSpPr>
              <a:spLocks/>
            </p:cNvSpPr>
            <p:nvPr/>
          </p:nvSpPr>
          <p:spPr bwMode="auto">
            <a:xfrm>
              <a:off x="3299" y="3988"/>
              <a:ext cx="203" cy="2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43" y="0"/>
                </a:cxn>
              </a:cxnLst>
              <a:rect l="0" t="0" r="r" b="b"/>
              <a:pathLst>
                <a:path w="143" h="22">
                  <a:moveTo>
                    <a:pt x="0" y="22"/>
                  </a:moveTo>
                  <a:lnTo>
                    <a:pt x="143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82" name="Line 122"/>
            <p:cNvSpPr>
              <a:spLocks noChangeShapeType="1"/>
            </p:cNvSpPr>
            <p:nvPr/>
          </p:nvSpPr>
          <p:spPr bwMode="auto">
            <a:xfrm flipV="1">
              <a:off x="3303" y="3338"/>
              <a:ext cx="182" cy="6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83" name="Line 123"/>
            <p:cNvSpPr>
              <a:spLocks noChangeShapeType="1"/>
            </p:cNvSpPr>
            <p:nvPr/>
          </p:nvSpPr>
          <p:spPr bwMode="auto">
            <a:xfrm flipH="1">
              <a:off x="3472" y="3034"/>
              <a:ext cx="38" cy="2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84" name="Freeform 124"/>
            <p:cNvSpPr>
              <a:spLocks/>
            </p:cNvSpPr>
            <p:nvPr/>
          </p:nvSpPr>
          <p:spPr bwMode="auto">
            <a:xfrm>
              <a:off x="3536" y="3923"/>
              <a:ext cx="261" cy="61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281" y="0"/>
                </a:cxn>
              </a:cxnLst>
              <a:rect l="0" t="0" r="r" b="b"/>
              <a:pathLst>
                <a:path w="281" h="49">
                  <a:moveTo>
                    <a:pt x="0" y="49"/>
                  </a:moveTo>
                  <a:lnTo>
                    <a:pt x="281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85" name="Line 125"/>
            <p:cNvSpPr>
              <a:spLocks noChangeShapeType="1"/>
            </p:cNvSpPr>
            <p:nvPr/>
          </p:nvSpPr>
          <p:spPr bwMode="auto">
            <a:xfrm flipH="1" flipV="1">
              <a:off x="4698" y="3978"/>
              <a:ext cx="180" cy="1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86" name="Line 126"/>
            <p:cNvSpPr>
              <a:spLocks noChangeShapeType="1"/>
            </p:cNvSpPr>
            <p:nvPr/>
          </p:nvSpPr>
          <p:spPr bwMode="auto">
            <a:xfrm flipH="1" flipV="1">
              <a:off x="4216" y="3911"/>
              <a:ext cx="476" cy="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87" name="Freeform 127"/>
            <p:cNvSpPr>
              <a:spLocks/>
            </p:cNvSpPr>
            <p:nvPr/>
          </p:nvSpPr>
          <p:spPr bwMode="auto">
            <a:xfrm>
              <a:off x="4026" y="3834"/>
              <a:ext cx="171" cy="66"/>
            </a:xfrm>
            <a:custGeom>
              <a:avLst/>
              <a:gdLst/>
              <a:ahLst/>
              <a:cxnLst>
                <a:cxn ang="0">
                  <a:pos x="171" y="66"/>
                </a:cxn>
                <a:cxn ang="0">
                  <a:pos x="0" y="0"/>
                </a:cxn>
              </a:cxnLst>
              <a:rect l="0" t="0" r="r" b="b"/>
              <a:pathLst>
                <a:path w="171" h="66">
                  <a:moveTo>
                    <a:pt x="171" y="66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88" name="Line 128"/>
            <p:cNvSpPr>
              <a:spLocks noChangeShapeType="1"/>
            </p:cNvSpPr>
            <p:nvPr/>
          </p:nvSpPr>
          <p:spPr bwMode="auto">
            <a:xfrm flipH="1" flipV="1">
              <a:off x="4652" y="3283"/>
              <a:ext cx="135" cy="4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89" name="Line 129"/>
            <p:cNvSpPr>
              <a:spLocks noChangeShapeType="1"/>
            </p:cNvSpPr>
            <p:nvPr/>
          </p:nvSpPr>
          <p:spPr bwMode="auto">
            <a:xfrm flipV="1">
              <a:off x="4637" y="2783"/>
              <a:ext cx="47" cy="4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90" name="Line 130"/>
            <p:cNvSpPr>
              <a:spLocks noChangeShapeType="1"/>
            </p:cNvSpPr>
            <p:nvPr/>
          </p:nvSpPr>
          <p:spPr bwMode="auto">
            <a:xfrm flipH="1" flipV="1">
              <a:off x="4251" y="3058"/>
              <a:ext cx="406" cy="2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91" name="Line 131"/>
            <p:cNvSpPr>
              <a:spLocks noChangeShapeType="1"/>
            </p:cNvSpPr>
            <p:nvPr/>
          </p:nvSpPr>
          <p:spPr bwMode="auto">
            <a:xfrm flipH="1">
              <a:off x="4201" y="3283"/>
              <a:ext cx="426" cy="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92" name="Freeform 132"/>
            <p:cNvSpPr>
              <a:spLocks/>
            </p:cNvSpPr>
            <p:nvPr/>
          </p:nvSpPr>
          <p:spPr bwMode="auto">
            <a:xfrm>
              <a:off x="4247" y="2813"/>
              <a:ext cx="411" cy="245"/>
            </a:xfrm>
            <a:custGeom>
              <a:avLst/>
              <a:gdLst/>
              <a:ahLst/>
              <a:cxnLst>
                <a:cxn ang="0">
                  <a:pos x="411" y="0"/>
                </a:cxn>
                <a:cxn ang="0">
                  <a:pos x="285" y="205"/>
                </a:cxn>
                <a:cxn ang="0">
                  <a:pos x="0" y="240"/>
                </a:cxn>
              </a:cxnLst>
              <a:rect l="0" t="0" r="r" b="b"/>
              <a:pathLst>
                <a:path w="411" h="245">
                  <a:moveTo>
                    <a:pt x="411" y="0"/>
                  </a:moveTo>
                  <a:cubicBezTo>
                    <a:pt x="390" y="34"/>
                    <a:pt x="353" y="165"/>
                    <a:pt x="285" y="205"/>
                  </a:cubicBezTo>
                  <a:cubicBezTo>
                    <a:pt x="217" y="245"/>
                    <a:pt x="59" y="233"/>
                    <a:pt x="0" y="240"/>
                  </a:cubicBezTo>
                </a:path>
              </a:pathLst>
            </a:custGeom>
            <a:noFill/>
            <a:ln w="5715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93" name="Oval 133"/>
            <p:cNvSpPr>
              <a:spLocks noChangeArrowheads="1"/>
            </p:cNvSpPr>
            <p:nvPr/>
          </p:nvSpPr>
          <p:spPr bwMode="auto">
            <a:xfrm>
              <a:off x="4428" y="2884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094" name="Line 134"/>
            <p:cNvSpPr>
              <a:spLocks noChangeShapeType="1"/>
            </p:cNvSpPr>
            <p:nvPr/>
          </p:nvSpPr>
          <p:spPr bwMode="auto">
            <a:xfrm flipH="1" flipV="1">
              <a:off x="4206" y="3924"/>
              <a:ext cx="662" cy="1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95" name="Line 135"/>
            <p:cNvSpPr>
              <a:spLocks noChangeShapeType="1"/>
            </p:cNvSpPr>
            <p:nvPr/>
          </p:nvSpPr>
          <p:spPr bwMode="auto">
            <a:xfrm flipV="1">
              <a:off x="4206" y="3744"/>
              <a:ext cx="561" cy="1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96" name="Line 136"/>
            <p:cNvSpPr>
              <a:spLocks noChangeShapeType="1"/>
            </p:cNvSpPr>
            <p:nvPr/>
          </p:nvSpPr>
          <p:spPr bwMode="auto">
            <a:xfrm flipV="1">
              <a:off x="4693" y="3734"/>
              <a:ext cx="89" cy="2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97" name="Freeform 137"/>
            <p:cNvSpPr>
              <a:spLocks/>
            </p:cNvSpPr>
            <p:nvPr/>
          </p:nvSpPr>
          <p:spPr bwMode="auto">
            <a:xfrm>
              <a:off x="4020" y="3734"/>
              <a:ext cx="757" cy="94"/>
            </a:xfrm>
            <a:custGeom>
              <a:avLst/>
              <a:gdLst/>
              <a:ahLst/>
              <a:cxnLst>
                <a:cxn ang="0">
                  <a:pos x="0" y="94"/>
                </a:cxn>
                <a:cxn ang="0">
                  <a:pos x="757" y="0"/>
                </a:cxn>
              </a:cxnLst>
              <a:rect l="0" t="0" r="r" b="b"/>
              <a:pathLst>
                <a:path w="757" h="94">
                  <a:moveTo>
                    <a:pt x="0" y="94"/>
                  </a:moveTo>
                  <a:lnTo>
                    <a:pt x="757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98" name="Line 138"/>
            <p:cNvSpPr>
              <a:spLocks noChangeShapeType="1"/>
            </p:cNvSpPr>
            <p:nvPr/>
          </p:nvSpPr>
          <p:spPr bwMode="auto">
            <a:xfrm>
              <a:off x="4191" y="3359"/>
              <a:ext cx="591" cy="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099" name="Freeform 139"/>
            <p:cNvSpPr>
              <a:spLocks/>
            </p:cNvSpPr>
            <p:nvPr/>
          </p:nvSpPr>
          <p:spPr bwMode="auto">
            <a:xfrm>
              <a:off x="3807" y="3840"/>
              <a:ext cx="213" cy="110"/>
            </a:xfrm>
            <a:custGeom>
              <a:avLst/>
              <a:gdLst/>
              <a:ahLst/>
              <a:cxnLst>
                <a:cxn ang="0">
                  <a:pos x="0" y="110"/>
                </a:cxn>
                <a:cxn ang="0">
                  <a:pos x="213" y="0"/>
                </a:cxn>
              </a:cxnLst>
              <a:rect l="0" t="0" r="r" b="b"/>
              <a:pathLst>
                <a:path w="213" h="110">
                  <a:moveTo>
                    <a:pt x="0" y="110"/>
                  </a:moveTo>
                  <a:lnTo>
                    <a:pt x="213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00" name="Line 140"/>
            <p:cNvSpPr>
              <a:spLocks noChangeShapeType="1"/>
            </p:cNvSpPr>
            <p:nvPr/>
          </p:nvSpPr>
          <p:spPr bwMode="auto">
            <a:xfrm>
              <a:off x="3801" y="3513"/>
              <a:ext cx="41" cy="4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01" name="Freeform 141"/>
            <p:cNvSpPr>
              <a:spLocks/>
            </p:cNvSpPr>
            <p:nvPr/>
          </p:nvSpPr>
          <p:spPr bwMode="auto">
            <a:xfrm>
              <a:off x="3544" y="3529"/>
              <a:ext cx="238" cy="445"/>
            </a:xfrm>
            <a:custGeom>
              <a:avLst/>
              <a:gdLst/>
              <a:ahLst/>
              <a:cxnLst>
                <a:cxn ang="0">
                  <a:pos x="278" y="0"/>
                </a:cxn>
                <a:cxn ang="0">
                  <a:pos x="0" y="497"/>
                </a:cxn>
              </a:cxnLst>
              <a:rect l="0" t="0" r="r" b="b"/>
              <a:pathLst>
                <a:path w="278" h="497">
                  <a:moveTo>
                    <a:pt x="278" y="0"/>
                  </a:moveTo>
                  <a:lnTo>
                    <a:pt x="0" y="497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02" name="Freeform 142"/>
            <p:cNvSpPr>
              <a:spLocks/>
            </p:cNvSpPr>
            <p:nvPr/>
          </p:nvSpPr>
          <p:spPr bwMode="auto">
            <a:xfrm>
              <a:off x="3536" y="3258"/>
              <a:ext cx="59" cy="714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0" y="774"/>
                </a:cxn>
              </a:cxnLst>
              <a:rect l="0" t="0" r="r" b="b"/>
              <a:pathLst>
                <a:path w="79" h="774">
                  <a:moveTo>
                    <a:pt x="79" y="0"/>
                  </a:moveTo>
                  <a:lnTo>
                    <a:pt x="0" y="77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03" name="Freeform 143"/>
            <p:cNvSpPr>
              <a:spLocks/>
            </p:cNvSpPr>
            <p:nvPr/>
          </p:nvSpPr>
          <p:spPr bwMode="auto">
            <a:xfrm>
              <a:off x="3488" y="3351"/>
              <a:ext cx="43" cy="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657"/>
                </a:cxn>
              </a:cxnLst>
              <a:rect l="0" t="0" r="r" b="b"/>
              <a:pathLst>
                <a:path w="10" h="657">
                  <a:moveTo>
                    <a:pt x="0" y="0"/>
                  </a:moveTo>
                  <a:lnTo>
                    <a:pt x="10" y="657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04" name="Line 144"/>
            <p:cNvSpPr>
              <a:spLocks noChangeShapeType="1"/>
            </p:cNvSpPr>
            <p:nvPr/>
          </p:nvSpPr>
          <p:spPr bwMode="auto">
            <a:xfrm flipH="1">
              <a:off x="3487" y="3232"/>
              <a:ext cx="85" cy="1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05" name="Line 145"/>
            <p:cNvSpPr>
              <a:spLocks noChangeShapeType="1"/>
            </p:cNvSpPr>
            <p:nvPr/>
          </p:nvSpPr>
          <p:spPr bwMode="auto">
            <a:xfrm flipH="1" flipV="1">
              <a:off x="3158" y="3928"/>
              <a:ext cx="154" cy="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06" name="Line 146"/>
            <p:cNvSpPr>
              <a:spLocks noChangeShapeType="1"/>
            </p:cNvSpPr>
            <p:nvPr/>
          </p:nvSpPr>
          <p:spPr bwMode="auto">
            <a:xfrm flipV="1">
              <a:off x="3145" y="3399"/>
              <a:ext cx="107" cy="5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07" name="Line 147"/>
            <p:cNvSpPr>
              <a:spLocks noChangeShapeType="1"/>
            </p:cNvSpPr>
            <p:nvPr/>
          </p:nvSpPr>
          <p:spPr bwMode="auto">
            <a:xfrm flipH="1" flipV="1">
              <a:off x="3331" y="3027"/>
              <a:ext cx="141" cy="3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08" name="Line 148"/>
            <p:cNvSpPr>
              <a:spLocks noChangeShapeType="1"/>
            </p:cNvSpPr>
            <p:nvPr/>
          </p:nvSpPr>
          <p:spPr bwMode="auto">
            <a:xfrm flipH="1">
              <a:off x="3265" y="3343"/>
              <a:ext cx="199" cy="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09" name="Line 149"/>
            <p:cNvSpPr>
              <a:spLocks noChangeShapeType="1"/>
            </p:cNvSpPr>
            <p:nvPr/>
          </p:nvSpPr>
          <p:spPr bwMode="auto">
            <a:xfrm flipH="1">
              <a:off x="3173" y="3357"/>
              <a:ext cx="297" cy="5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10" name="Freeform 150"/>
            <p:cNvSpPr>
              <a:spLocks/>
            </p:cNvSpPr>
            <p:nvPr/>
          </p:nvSpPr>
          <p:spPr bwMode="auto">
            <a:xfrm>
              <a:off x="221" y="1254"/>
              <a:ext cx="775" cy="1224"/>
            </a:xfrm>
            <a:custGeom>
              <a:avLst/>
              <a:gdLst/>
              <a:ahLst/>
              <a:cxnLst>
                <a:cxn ang="0">
                  <a:pos x="0" y="1200"/>
                </a:cxn>
                <a:cxn ang="0">
                  <a:pos x="775" y="0"/>
                </a:cxn>
              </a:cxnLst>
              <a:rect l="0" t="0" r="r" b="b"/>
              <a:pathLst>
                <a:path w="775" h="1200">
                  <a:moveTo>
                    <a:pt x="0" y="1200"/>
                  </a:moveTo>
                  <a:cubicBezTo>
                    <a:pt x="129" y="1000"/>
                    <a:pt x="646" y="200"/>
                    <a:pt x="775" y="0"/>
                  </a:cubicBezTo>
                </a:path>
              </a:pathLst>
            </a:cu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11" name="Oval 151"/>
            <p:cNvSpPr>
              <a:spLocks noChangeArrowheads="1"/>
            </p:cNvSpPr>
            <p:nvPr/>
          </p:nvSpPr>
          <p:spPr bwMode="auto">
            <a:xfrm>
              <a:off x="1128" y="1629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12" name="Freeform 152"/>
            <p:cNvSpPr>
              <a:spLocks/>
            </p:cNvSpPr>
            <p:nvPr/>
          </p:nvSpPr>
          <p:spPr bwMode="auto">
            <a:xfrm>
              <a:off x="222" y="1674"/>
              <a:ext cx="912" cy="816"/>
            </a:xfrm>
            <a:custGeom>
              <a:avLst/>
              <a:gdLst/>
              <a:ahLst/>
              <a:cxnLst>
                <a:cxn ang="0">
                  <a:pos x="0" y="822"/>
                </a:cxn>
                <a:cxn ang="0">
                  <a:pos x="546" y="0"/>
                </a:cxn>
              </a:cxnLst>
              <a:rect l="0" t="0" r="r" b="b"/>
              <a:pathLst>
                <a:path w="546" h="822">
                  <a:moveTo>
                    <a:pt x="0" y="822"/>
                  </a:moveTo>
                  <a:cubicBezTo>
                    <a:pt x="223" y="483"/>
                    <a:pt x="447" y="145"/>
                    <a:pt x="546" y="0"/>
                  </a:cubicBezTo>
                </a:path>
              </a:pathLst>
            </a:cu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13" name="Line 153"/>
            <p:cNvSpPr>
              <a:spLocks noChangeShapeType="1"/>
            </p:cNvSpPr>
            <p:nvPr/>
          </p:nvSpPr>
          <p:spPr bwMode="auto">
            <a:xfrm flipV="1">
              <a:off x="246" y="2082"/>
              <a:ext cx="894" cy="41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14" name="Line 154"/>
            <p:cNvSpPr>
              <a:spLocks noChangeShapeType="1"/>
            </p:cNvSpPr>
            <p:nvPr/>
          </p:nvSpPr>
          <p:spPr bwMode="auto">
            <a:xfrm flipV="1">
              <a:off x="258" y="2388"/>
              <a:ext cx="1320" cy="12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15" name="Line 155"/>
            <p:cNvSpPr>
              <a:spLocks noChangeShapeType="1"/>
            </p:cNvSpPr>
            <p:nvPr/>
          </p:nvSpPr>
          <p:spPr bwMode="auto">
            <a:xfrm>
              <a:off x="234" y="2526"/>
              <a:ext cx="1422" cy="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16" name="Line 156"/>
            <p:cNvSpPr>
              <a:spLocks noChangeShapeType="1"/>
            </p:cNvSpPr>
            <p:nvPr/>
          </p:nvSpPr>
          <p:spPr bwMode="auto">
            <a:xfrm>
              <a:off x="216" y="2520"/>
              <a:ext cx="1320" cy="22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17" name="Line 157"/>
            <p:cNvSpPr>
              <a:spLocks noChangeShapeType="1"/>
            </p:cNvSpPr>
            <p:nvPr/>
          </p:nvSpPr>
          <p:spPr bwMode="auto">
            <a:xfrm>
              <a:off x="234" y="2532"/>
              <a:ext cx="858" cy="6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18" name="Line 158"/>
            <p:cNvSpPr>
              <a:spLocks noChangeShapeType="1"/>
            </p:cNvSpPr>
            <p:nvPr/>
          </p:nvSpPr>
          <p:spPr bwMode="auto">
            <a:xfrm>
              <a:off x="204" y="2490"/>
              <a:ext cx="822" cy="130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19" name="Line 159"/>
            <p:cNvSpPr>
              <a:spLocks noChangeShapeType="1"/>
            </p:cNvSpPr>
            <p:nvPr/>
          </p:nvSpPr>
          <p:spPr bwMode="auto">
            <a:xfrm>
              <a:off x="1044" y="3798"/>
              <a:ext cx="1876" cy="46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20" name="Line 160"/>
            <p:cNvSpPr>
              <a:spLocks noChangeShapeType="1"/>
            </p:cNvSpPr>
            <p:nvPr/>
          </p:nvSpPr>
          <p:spPr bwMode="auto">
            <a:xfrm>
              <a:off x="1524" y="3768"/>
              <a:ext cx="1386" cy="475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21" name="Line 161"/>
            <p:cNvSpPr>
              <a:spLocks noChangeShapeType="1"/>
            </p:cNvSpPr>
            <p:nvPr/>
          </p:nvSpPr>
          <p:spPr bwMode="auto">
            <a:xfrm>
              <a:off x="1914" y="3468"/>
              <a:ext cx="1002" cy="787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22" name="Line 162"/>
            <p:cNvSpPr>
              <a:spLocks noChangeShapeType="1"/>
            </p:cNvSpPr>
            <p:nvPr/>
          </p:nvSpPr>
          <p:spPr bwMode="auto">
            <a:xfrm>
              <a:off x="2574" y="3432"/>
              <a:ext cx="354" cy="887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23" name="Line 163"/>
            <p:cNvSpPr>
              <a:spLocks noChangeShapeType="1"/>
            </p:cNvSpPr>
            <p:nvPr/>
          </p:nvSpPr>
          <p:spPr bwMode="auto">
            <a:xfrm flipH="1">
              <a:off x="2926" y="3390"/>
              <a:ext cx="314" cy="861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24" name="Line 164"/>
            <p:cNvSpPr>
              <a:spLocks noChangeShapeType="1"/>
            </p:cNvSpPr>
            <p:nvPr/>
          </p:nvSpPr>
          <p:spPr bwMode="auto">
            <a:xfrm flipH="1">
              <a:off x="2926" y="3924"/>
              <a:ext cx="230" cy="3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25" name="Line 165"/>
            <p:cNvSpPr>
              <a:spLocks noChangeShapeType="1"/>
            </p:cNvSpPr>
            <p:nvPr/>
          </p:nvSpPr>
          <p:spPr bwMode="auto">
            <a:xfrm flipH="1">
              <a:off x="2938" y="4006"/>
              <a:ext cx="378" cy="237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26" name="Freeform 166"/>
            <p:cNvSpPr>
              <a:spLocks/>
            </p:cNvSpPr>
            <p:nvPr/>
          </p:nvSpPr>
          <p:spPr bwMode="auto">
            <a:xfrm>
              <a:off x="2938" y="3994"/>
              <a:ext cx="576" cy="262"/>
            </a:xfrm>
            <a:custGeom>
              <a:avLst/>
              <a:gdLst/>
              <a:ahLst/>
              <a:cxnLst>
                <a:cxn ang="0">
                  <a:pos x="564" y="0"/>
                </a:cxn>
                <a:cxn ang="0">
                  <a:pos x="0" y="294"/>
                </a:cxn>
              </a:cxnLst>
              <a:rect l="0" t="0" r="r" b="b"/>
              <a:pathLst>
                <a:path w="564" h="294">
                  <a:moveTo>
                    <a:pt x="564" y="0"/>
                  </a:moveTo>
                  <a:cubicBezTo>
                    <a:pt x="470" y="49"/>
                    <a:pt x="94" y="245"/>
                    <a:pt x="0" y="294"/>
                  </a:cubicBezTo>
                </a:path>
              </a:pathLst>
            </a:cu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27" name="Line 167"/>
            <p:cNvSpPr>
              <a:spLocks noChangeShapeType="1"/>
            </p:cNvSpPr>
            <p:nvPr/>
          </p:nvSpPr>
          <p:spPr bwMode="auto">
            <a:xfrm flipH="1">
              <a:off x="2952" y="3942"/>
              <a:ext cx="876" cy="32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28" name="Freeform 168"/>
            <p:cNvSpPr>
              <a:spLocks/>
            </p:cNvSpPr>
            <p:nvPr/>
          </p:nvSpPr>
          <p:spPr bwMode="auto">
            <a:xfrm>
              <a:off x="2928" y="3810"/>
              <a:ext cx="1104" cy="458"/>
            </a:xfrm>
            <a:custGeom>
              <a:avLst/>
              <a:gdLst/>
              <a:ahLst/>
              <a:cxnLst>
                <a:cxn ang="0">
                  <a:pos x="0" y="458"/>
                </a:cxn>
                <a:cxn ang="0">
                  <a:pos x="816" y="264"/>
                </a:cxn>
                <a:cxn ang="0">
                  <a:pos x="1104" y="0"/>
                </a:cxn>
              </a:cxnLst>
              <a:rect l="0" t="0" r="r" b="b"/>
              <a:pathLst>
                <a:path w="1104" h="458">
                  <a:moveTo>
                    <a:pt x="0" y="458"/>
                  </a:moveTo>
                  <a:cubicBezTo>
                    <a:pt x="136" y="426"/>
                    <a:pt x="632" y="340"/>
                    <a:pt x="816" y="264"/>
                  </a:cubicBezTo>
                  <a:cubicBezTo>
                    <a:pt x="1000" y="188"/>
                    <a:pt x="1044" y="55"/>
                    <a:pt x="1104" y="0"/>
                  </a:cubicBezTo>
                </a:path>
              </a:pathLst>
            </a:cu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29" name="Freeform 169"/>
            <p:cNvSpPr>
              <a:spLocks/>
            </p:cNvSpPr>
            <p:nvPr/>
          </p:nvSpPr>
          <p:spPr bwMode="auto">
            <a:xfrm>
              <a:off x="2940" y="3912"/>
              <a:ext cx="1278" cy="364"/>
            </a:xfrm>
            <a:custGeom>
              <a:avLst/>
              <a:gdLst/>
              <a:ahLst/>
              <a:cxnLst>
                <a:cxn ang="0">
                  <a:pos x="0" y="364"/>
                </a:cxn>
                <a:cxn ang="0">
                  <a:pos x="900" y="222"/>
                </a:cxn>
                <a:cxn ang="0">
                  <a:pos x="1278" y="0"/>
                </a:cxn>
              </a:cxnLst>
              <a:rect l="0" t="0" r="r" b="b"/>
              <a:pathLst>
                <a:path w="1278" h="364">
                  <a:moveTo>
                    <a:pt x="0" y="364"/>
                  </a:moveTo>
                  <a:cubicBezTo>
                    <a:pt x="150" y="340"/>
                    <a:pt x="687" y="283"/>
                    <a:pt x="900" y="222"/>
                  </a:cubicBezTo>
                  <a:cubicBezTo>
                    <a:pt x="1113" y="161"/>
                    <a:pt x="1199" y="46"/>
                    <a:pt x="1278" y="0"/>
                  </a:cubicBezTo>
                </a:path>
              </a:pathLst>
            </a:cu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30" name="Freeform 170"/>
            <p:cNvSpPr>
              <a:spLocks/>
            </p:cNvSpPr>
            <p:nvPr/>
          </p:nvSpPr>
          <p:spPr bwMode="auto">
            <a:xfrm>
              <a:off x="2940" y="4104"/>
              <a:ext cx="1932" cy="176"/>
            </a:xfrm>
            <a:custGeom>
              <a:avLst/>
              <a:gdLst/>
              <a:ahLst/>
              <a:cxnLst>
                <a:cxn ang="0">
                  <a:pos x="0" y="176"/>
                </a:cxn>
                <a:cxn ang="0">
                  <a:pos x="1932" y="0"/>
                </a:cxn>
              </a:cxnLst>
              <a:rect l="0" t="0" r="r" b="b"/>
              <a:pathLst>
                <a:path w="1932" h="176">
                  <a:moveTo>
                    <a:pt x="0" y="176"/>
                  </a:moveTo>
                  <a:lnTo>
                    <a:pt x="1932" y="0"/>
                  </a:lnTo>
                </a:path>
              </a:pathLst>
            </a:cu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31" name="Line 171"/>
            <p:cNvSpPr>
              <a:spLocks noChangeShapeType="1"/>
            </p:cNvSpPr>
            <p:nvPr/>
          </p:nvSpPr>
          <p:spPr bwMode="auto">
            <a:xfrm flipV="1">
              <a:off x="1584" y="654"/>
              <a:ext cx="1200" cy="28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32" name="Line 172"/>
            <p:cNvSpPr>
              <a:spLocks noChangeShapeType="1"/>
            </p:cNvSpPr>
            <p:nvPr/>
          </p:nvSpPr>
          <p:spPr bwMode="auto">
            <a:xfrm flipV="1">
              <a:off x="2418" y="678"/>
              <a:ext cx="360" cy="109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33" name="Freeform 173"/>
            <p:cNvSpPr>
              <a:spLocks/>
            </p:cNvSpPr>
            <p:nvPr/>
          </p:nvSpPr>
          <p:spPr bwMode="auto">
            <a:xfrm flipH="1">
              <a:off x="2790" y="696"/>
              <a:ext cx="138" cy="1170"/>
            </a:xfrm>
            <a:custGeom>
              <a:avLst/>
              <a:gdLst/>
              <a:ahLst/>
              <a:cxnLst>
                <a:cxn ang="0">
                  <a:pos x="0" y="1218"/>
                </a:cxn>
                <a:cxn ang="0">
                  <a:pos x="78" y="0"/>
                </a:cxn>
              </a:cxnLst>
              <a:rect l="0" t="0" r="r" b="b"/>
              <a:pathLst>
                <a:path w="78" h="1218">
                  <a:moveTo>
                    <a:pt x="0" y="1218"/>
                  </a:moveTo>
                  <a:lnTo>
                    <a:pt x="78" y="0"/>
                  </a:lnTo>
                </a:path>
              </a:pathLst>
            </a:cu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34" name="Freeform 174"/>
            <p:cNvSpPr>
              <a:spLocks/>
            </p:cNvSpPr>
            <p:nvPr/>
          </p:nvSpPr>
          <p:spPr bwMode="auto">
            <a:xfrm>
              <a:off x="2796" y="666"/>
              <a:ext cx="258" cy="768"/>
            </a:xfrm>
            <a:custGeom>
              <a:avLst/>
              <a:gdLst/>
              <a:ahLst/>
              <a:cxnLst>
                <a:cxn ang="0">
                  <a:pos x="78" y="960"/>
                </a:cxn>
                <a:cxn ang="0">
                  <a:pos x="0" y="0"/>
                </a:cxn>
              </a:cxnLst>
              <a:rect l="0" t="0" r="r" b="b"/>
              <a:pathLst>
                <a:path w="78" h="960">
                  <a:moveTo>
                    <a:pt x="78" y="96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35" name="Line 175"/>
            <p:cNvSpPr>
              <a:spLocks noChangeShapeType="1"/>
            </p:cNvSpPr>
            <p:nvPr/>
          </p:nvSpPr>
          <p:spPr bwMode="auto">
            <a:xfrm flipH="1" flipV="1">
              <a:off x="2808" y="648"/>
              <a:ext cx="1752" cy="67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36" name="Line 176"/>
            <p:cNvSpPr>
              <a:spLocks noChangeShapeType="1"/>
            </p:cNvSpPr>
            <p:nvPr/>
          </p:nvSpPr>
          <p:spPr bwMode="auto">
            <a:xfrm>
              <a:off x="3048" y="1440"/>
              <a:ext cx="864" cy="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37" name="Line 177"/>
            <p:cNvSpPr>
              <a:spLocks noChangeShapeType="1"/>
            </p:cNvSpPr>
            <p:nvPr/>
          </p:nvSpPr>
          <p:spPr bwMode="auto">
            <a:xfrm flipV="1">
              <a:off x="3054" y="1332"/>
              <a:ext cx="151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38" name="Line 178"/>
            <p:cNvSpPr>
              <a:spLocks noChangeShapeType="1"/>
            </p:cNvSpPr>
            <p:nvPr/>
          </p:nvSpPr>
          <p:spPr bwMode="auto">
            <a:xfrm flipH="1">
              <a:off x="3978" y="1350"/>
              <a:ext cx="606" cy="6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39" name="Line 179"/>
            <p:cNvSpPr>
              <a:spLocks noChangeShapeType="1"/>
            </p:cNvSpPr>
            <p:nvPr/>
          </p:nvSpPr>
          <p:spPr bwMode="auto">
            <a:xfrm flipH="1">
              <a:off x="4320" y="1356"/>
              <a:ext cx="300" cy="9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40" name="Freeform 180"/>
            <p:cNvSpPr>
              <a:spLocks/>
            </p:cNvSpPr>
            <p:nvPr/>
          </p:nvSpPr>
          <p:spPr bwMode="auto">
            <a:xfrm>
              <a:off x="3990" y="1362"/>
              <a:ext cx="600" cy="780"/>
            </a:xfrm>
            <a:custGeom>
              <a:avLst/>
              <a:gdLst/>
              <a:ahLst/>
              <a:cxnLst>
                <a:cxn ang="0">
                  <a:pos x="600" y="0"/>
                </a:cxn>
                <a:cxn ang="0">
                  <a:pos x="0" y="780"/>
                </a:cxn>
              </a:cxnLst>
              <a:rect l="0" t="0" r="r" b="b"/>
              <a:pathLst>
                <a:path w="600" h="780">
                  <a:moveTo>
                    <a:pt x="600" y="0"/>
                  </a:moveTo>
                  <a:cubicBezTo>
                    <a:pt x="500" y="130"/>
                    <a:pt x="100" y="650"/>
                    <a:pt x="0" y="78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41" name="Line 181"/>
            <p:cNvSpPr>
              <a:spLocks noChangeShapeType="1"/>
            </p:cNvSpPr>
            <p:nvPr/>
          </p:nvSpPr>
          <p:spPr bwMode="auto">
            <a:xfrm>
              <a:off x="4614" y="1368"/>
              <a:ext cx="72" cy="1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42" name="Line 182"/>
            <p:cNvSpPr>
              <a:spLocks noChangeShapeType="1"/>
            </p:cNvSpPr>
            <p:nvPr/>
          </p:nvSpPr>
          <p:spPr bwMode="auto">
            <a:xfrm flipH="1" flipV="1">
              <a:off x="4608" y="1320"/>
              <a:ext cx="972" cy="126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43" name="Line 183"/>
            <p:cNvSpPr>
              <a:spLocks noChangeShapeType="1"/>
            </p:cNvSpPr>
            <p:nvPr/>
          </p:nvSpPr>
          <p:spPr bwMode="auto">
            <a:xfrm flipH="1">
              <a:off x="4686" y="2598"/>
              <a:ext cx="906" cy="19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44" name="Line 184"/>
            <p:cNvSpPr>
              <a:spLocks noChangeShapeType="1"/>
            </p:cNvSpPr>
            <p:nvPr/>
          </p:nvSpPr>
          <p:spPr bwMode="auto">
            <a:xfrm flipH="1">
              <a:off x="4674" y="2604"/>
              <a:ext cx="906" cy="67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45" name="Line 185"/>
            <p:cNvSpPr>
              <a:spLocks noChangeShapeType="1"/>
            </p:cNvSpPr>
            <p:nvPr/>
          </p:nvSpPr>
          <p:spPr bwMode="auto">
            <a:xfrm flipH="1">
              <a:off x="4794" y="2610"/>
              <a:ext cx="780" cy="112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46" name="Freeform 186"/>
            <p:cNvSpPr>
              <a:spLocks/>
            </p:cNvSpPr>
            <p:nvPr/>
          </p:nvSpPr>
          <p:spPr bwMode="auto">
            <a:xfrm>
              <a:off x="4710" y="2646"/>
              <a:ext cx="870" cy="1332"/>
            </a:xfrm>
            <a:custGeom>
              <a:avLst/>
              <a:gdLst/>
              <a:ahLst/>
              <a:cxnLst>
                <a:cxn ang="0">
                  <a:pos x="888" y="0"/>
                </a:cxn>
                <a:cxn ang="0">
                  <a:pos x="0" y="1386"/>
                </a:cxn>
              </a:cxnLst>
              <a:rect l="0" t="0" r="r" b="b"/>
              <a:pathLst>
                <a:path w="888" h="1386">
                  <a:moveTo>
                    <a:pt x="888" y="0"/>
                  </a:moveTo>
                  <a:cubicBezTo>
                    <a:pt x="740" y="231"/>
                    <a:pt x="148" y="1155"/>
                    <a:pt x="0" y="1386"/>
                  </a:cubicBezTo>
                </a:path>
              </a:pathLst>
            </a:cu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47" name="Freeform 187"/>
            <p:cNvSpPr>
              <a:spLocks/>
            </p:cNvSpPr>
            <p:nvPr/>
          </p:nvSpPr>
          <p:spPr bwMode="auto">
            <a:xfrm>
              <a:off x="4890" y="2628"/>
              <a:ext cx="708" cy="1452"/>
            </a:xfrm>
            <a:custGeom>
              <a:avLst/>
              <a:gdLst/>
              <a:ahLst/>
              <a:cxnLst>
                <a:cxn ang="0">
                  <a:pos x="726" y="0"/>
                </a:cxn>
                <a:cxn ang="0">
                  <a:pos x="0" y="1452"/>
                </a:cxn>
              </a:cxnLst>
              <a:rect l="0" t="0" r="r" b="b"/>
              <a:pathLst>
                <a:path w="726" h="1452">
                  <a:moveTo>
                    <a:pt x="726" y="0"/>
                  </a:moveTo>
                  <a:cubicBezTo>
                    <a:pt x="605" y="242"/>
                    <a:pt x="121" y="1210"/>
                    <a:pt x="0" y="1452"/>
                  </a:cubicBezTo>
                </a:path>
              </a:pathLst>
            </a:cu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48" name="Line 188"/>
            <p:cNvSpPr>
              <a:spLocks noChangeShapeType="1"/>
            </p:cNvSpPr>
            <p:nvPr/>
          </p:nvSpPr>
          <p:spPr bwMode="auto">
            <a:xfrm flipV="1">
              <a:off x="3792" y="3436"/>
              <a:ext cx="134" cy="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49" name="Oval 189"/>
            <p:cNvSpPr>
              <a:spLocks noChangeArrowheads="1"/>
            </p:cNvSpPr>
            <p:nvPr/>
          </p:nvSpPr>
          <p:spPr bwMode="auto">
            <a:xfrm>
              <a:off x="974" y="121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50" name="Line 190"/>
            <p:cNvSpPr>
              <a:spLocks noChangeShapeType="1"/>
            </p:cNvSpPr>
            <p:nvPr/>
          </p:nvSpPr>
          <p:spPr bwMode="auto">
            <a:xfrm flipV="1">
              <a:off x="3257" y="3004"/>
              <a:ext cx="55" cy="3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151" name="Oval 191"/>
            <p:cNvSpPr>
              <a:spLocks noChangeArrowheads="1"/>
            </p:cNvSpPr>
            <p:nvPr/>
          </p:nvSpPr>
          <p:spPr bwMode="auto">
            <a:xfrm>
              <a:off x="172" y="2463"/>
              <a:ext cx="102" cy="1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52" name="Oval 192"/>
            <p:cNvSpPr>
              <a:spLocks noChangeArrowheads="1"/>
            </p:cNvSpPr>
            <p:nvPr/>
          </p:nvSpPr>
          <p:spPr bwMode="auto">
            <a:xfrm>
              <a:off x="2739" y="602"/>
              <a:ext cx="102" cy="1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53" name="Oval 193"/>
            <p:cNvSpPr>
              <a:spLocks noChangeArrowheads="1"/>
            </p:cNvSpPr>
            <p:nvPr/>
          </p:nvSpPr>
          <p:spPr bwMode="auto">
            <a:xfrm>
              <a:off x="2883" y="4221"/>
              <a:ext cx="102" cy="1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54" name="Oval 194"/>
            <p:cNvSpPr>
              <a:spLocks noChangeArrowheads="1"/>
            </p:cNvSpPr>
            <p:nvPr/>
          </p:nvSpPr>
          <p:spPr bwMode="auto">
            <a:xfrm>
              <a:off x="5541" y="2546"/>
              <a:ext cx="102" cy="1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55" name="Oval 195"/>
            <p:cNvSpPr>
              <a:spLocks noChangeArrowheads="1"/>
            </p:cNvSpPr>
            <p:nvPr/>
          </p:nvSpPr>
          <p:spPr bwMode="auto">
            <a:xfrm>
              <a:off x="4612" y="3238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56" name="Oval 196"/>
            <p:cNvSpPr>
              <a:spLocks noChangeArrowheads="1"/>
            </p:cNvSpPr>
            <p:nvPr/>
          </p:nvSpPr>
          <p:spPr bwMode="auto">
            <a:xfrm>
              <a:off x="4744" y="370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57" name="Oval 197"/>
            <p:cNvSpPr>
              <a:spLocks noChangeArrowheads="1"/>
            </p:cNvSpPr>
            <p:nvPr/>
          </p:nvSpPr>
          <p:spPr bwMode="auto">
            <a:xfrm>
              <a:off x="4667" y="3944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58" name="Oval 198"/>
            <p:cNvSpPr>
              <a:spLocks noChangeArrowheads="1"/>
            </p:cNvSpPr>
            <p:nvPr/>
          </p:nvSpPr>
          <p:spPr bwMode="auto">
            <a:xfrm>
              <a:off x="4842" y="406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59" name="Oval 199"/>
            <p:cNvSpPr>
              <a:spLocks noChangeArrowheads="1"/>
            </p:cNvSpPr>
            <p:nvPr/>
          </p:nvSpPr>
          <p:spPr bwMode="auto">
            <a:xfrm>
              <a:off x="3770" y="347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60" name="Oval 200"/>
            <p:cNvSpPr>
              <a:spLocks noChangeArrowheads="1"/>
            </p:cNvSpPr>
            <p:nvPr/>
          </p:nvSpPr>
          <p:spPr bwMode="auto">
            <a:xfrm>
              <a:off x="3445" y="3306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61" name="Oval 201"/>
            <p:cNvSpPr>
              <a:spLocks noChangeArrowheads="1"/>
            </p:cNvSpPr>
            <p:nvPr/>
          </p:nvSpPr>
          <p:spPr bwMode="auto">
            <a:xfrm>
              <a:off x="3119" y="3878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62" name="Oval 202"/>
            <p:cNvSpPr>
              <a:spLocks noChangeArrowheads="1"/>
            </p:cNvSpPr>
            <p:nvPr/>
          </p:nvSpPr>
          <p:spPr bwMode="auto">
            <a:xfrm>
              <a:off x="3274" y="396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63" name="Oval 203"/>
            <p:cNvSpPr>
              <a:spLocks noChangeArrowheads="1"/>
            </p:cNvSpPr>
            <p:nvPr/>
          </p:nvSpPr>
          <p:spPr bwMode="auto">
            <a:xfrm>
              <a:off x="3506" y="3947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64" name="Oval 204"/>
            <p:cNvSpPr>
              <a:spLocks noChangeArrowheads="1"/>
            </p:cNvSpPr>
            <p:nvPr/>
          </p:nvSpPr>
          <p:spPr bwMode="auto">
            <a:xfrm>
              <a:off x="3790" y="3896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65" name="Oval 205"/>
            <p:cNvSpPr>
              <a:spLocks noChangeArrowheads="1"/>
            </p:cNvSpPr>
            <p:nvPr/>
          </p:nvSpPr>
          <p:spPr bwMode="auto">
            <a:xfrm>
              <a:off x="3986" y="378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66" name="Oval 206"/>
            <p:cNvSpPr>
              <a:spLocks noChangeArrowheads="1"/>
            </p:cNvSpPr>
            <p:nvPr/>
          </p:nvSpPr>
          <p:spPr bwMode="auto">
            <a:xfrm>
              <a:off x="4179" y="3871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67" name="Oval 207"/>
            <p:cNvSpPr>
              <a:spLocks noChangeArrowheads="1"/>
            </p:cNvSpPr>
            <p:nvPr/>
          </p:nvSpPr>
          <p:spPr bwMode="auto">
            <a:xfrm>
              <a:off x="3295" y="296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68" name="Oval 208"/>
            <p:cNvSpPr>
              <a:spLocks noChangeArrowheads="1"/>
            </p:cNvSpPr>
            <p:nvPr/>
          </p:nvSpPr>
          <p:spPr bwMode="auto">
            <a:xfrm>
              <a:off x="3480" y="301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69" name="Oval 209"/>
            <p:cNvSpPr>
              <a:spLocks noChangeArrowheads="1"/>
            </p:cNvSpPr>
            <p:nvPr/>
          </p:nvSpPr>
          <p:spPr bwMode="auto">
            <a:xfrm>
              <a:off x="2551" y="250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70" name="Oval 210"/>
            <p:cNvSpPr>
              <a:spLocks noChangeArrowheads="1"/>
            </p:cNvSpPr>
            <p:nvPr/>
          </p:nvSpPr>
          <p:spPr bwMode="auto">
            <a:xfrm>
              <a:off x="2200" y="2510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71" name="Oval 211"/>
            <p:cNvSpPr>
              <a:spLocks noChangeArrowheads="1"/>
            </p:cNvSpPr>
            <p:nvPr/>
          </p:nvSpPr>
          <p:spPr bwMode="auto">
            <a:xfrm>
              <a:off x="2543" y="3399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72" name="Oval 212"/>
            <p:cNvSpPr>
              <a:spLocks noChangeArrowheads="1"/>
            </p:cNvSpPr>
            <p:nvPr/>
          </p:nvSpPr>
          <p:spPr bwMode="auto">
            <a:xfrm>
              <a:off x="1862" y="343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73" name="Oval 213"/>
            <p:cNvSpPr>
              <a:spLocks noChangeArrowheads="1"/>
            </p:cNvSpPr>
            <p:nvPr/>
          </p:nvSpPr>
          <p:spPr bwMode="auto">
            <a:xfrm>
              <a:off x="1478" y="372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74" name="Oval 214"/>
            <p:cNvSpPr>
              <a:spLocks noChangeArrowheads="1"/>
            </p:cNvSpPr>
            <p:nvPr/>
          </p:nvSpPr>
          <p:spPr bwMode="auto">
            <a:xfrm>
              <a:off x="1507" y="2713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75" name="Oval 215"/>
            <p:cNvSpPr>
              <a:spLocks noChangeArrowheads="1"/>
            </p:cNvSpPr>
            <p:nvPr/>
          </p:nvSpPr>
          <p:spPr bwMode="auto">
            <a:xfrm>
              <a:off x="3227" y="334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76" name="Oval 216"/>
            <p:cNvSpPr>
              <a:spLocks noChangeArrowheads="1"/>
            </p:cNvSpPr>
            <p:nvPr/>
          </p:nvSpPr>
          <p:spPr bwMode="auto">
            <a:xfrm>
              <a:off x="2820" y="295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77" name="Oval 217"/>
            <p:cNvSpPr>
              <a:spLocks noChangeArrowheads="1"/>
            </p:cNvSpPr>
            <p:nvPr/>
          </p:nvSpPr>
          <p:spPr bwMode="auto">
            <a:xfrm>
              <a:off x="2695" y="2591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78" name="Oval 218"/>
            <p:cNvSpPr>
              <a:spLocks noChangeArrowheads="1"/>
            </p:cNvSpPr>
            <p:nvPr/>
          </p:nvSpPr>
          <p:spPr bwMode="auto">
            <a:xfrm>
              <a:off x="2605" y="237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79" name="Oval 219"/>
            <p:cNvSpPr>
              <a:spLocks noChangeArrowheads="1"/>
            </p:cNvSpPr>
            <p:nvPr/>
          </p:nvSpPr>
          <p:spPr bwMode="auto">
            <a:xfrm>
              <a:off x="2923" y="251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80" name="Oval 220"/>
            <p:cNvSpPr>
              <a:spLocks noChangeArrowheads="1"/>
            </p:cNvSpPr>
            <p:nvPr/>
          </p:nvSpPr>
          <p:spPr bwMode="auto">
            <a:xfrm>
              <a:off x="3200" y="281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81" name="Oval 221"/>
            <p:cNvSpPr>
              <a:spLocks noChangeArrowheads="1"/>
            </p:cNvSpPr>
            <p:nvPr/>
          </p:nvSpPr>
          <p:spPr bwMode="auto">
            <a:xfrm>
              <a:off x="3673" y="290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82" name="Oval 222"/>
            <p:cNvSpPr>
              <a:spLocks noChangeArrowheads="1"/>
            </p:cNvSpPr>
            <p:nvPr/>
          </p:nvSpPr>
          <p:spPr bwMode="auto">
            <a:xfrm>
              <a:off x="3902" y="339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83" name="Oval 223"/>
            <p:cNvSpPr>
              <a:spLocks noChangeArrowheads="1"/>
            </p:cNvSpPr>
            <p:nvPr/>
          </p:nvSpPr>
          <p:spPr bwMode="auto">
            <a:xfrm>
              <a:off x="3793" y="326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84" name="Oval 224"/>
            <p:cNvSpPr>
              <a:spLocks noChangeArrowheads="1"/>
            </p:cNvSpPr>
            <p:nvPr/>
          </p:nvSpPr>
          <p:spPr bwMode="auto">
            <a:xfrm>
              <a:off x="4153" y="332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85" name="Oval 225"/>
            <p:cNvSpPr>
              <a:spLocks noChangeArrowheads="1"/>
            </p:cNvSpPr>
            <p:nvPr/>
          </p:nvSpPr>
          <p:spPr bwMode="auto">
            <a:xfrm>
              <a:off x="4645" y="275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86" name="Oval 226"/>
            <p:cNvSpPr>
              <a:spLocks noChangeArrowheads="1"/>
            </p:cNvSpPr>
            <p:nvPr/>
          </p:nvSpPr>
          <p:spPr bwMode="auto">
            <a:xfrm>
              <a:off x="4207" y="3011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87" name="Oval 227"/>
            <p:cNvSpPr>
              <a:spLocks noChangeArrowheads="1"/>
            </p:cNvSpPr>
            <p:nvPr/>
          </p:nvSpPr>
          <p:spPr bwMode="auto">
            <a:xfrm>
              <a:off x="2924" y="2094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88" name="Oval 228"/>
            <p:cNvSpPr>
              <a:spLocks noChangeArrowheads="1"/>
            </p:cNvSpPr>
            <p:nvPr/>
          </p:nvSpPr>
          <p:spPr bwMode="auto">
            <a:xfrm>
              <a:off x="3326" y="157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89" name="Oval 229"/>
            <p:cNvSpPr>
              <a:spLocks noChangeArrowheads="1"/>
            </p:cNvSpPr>
            <p:nvPr/>
          </p:nvSpPr>
          <p:spPr bwMode="auto">
            <a:xfrm>
              <a:off x="3564" y="319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90" name="Oval 230"/>
            <p:cNvSpPr>
              <a:spLocks noChangeArrowheads="1"/>
            </p:cNvSpPr>
            <p:nvPr/>
          </p:nvSpPr>
          <p:spPr bwMode="auto">
            <a:xfrm>
              <a:off x="3008" y="139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91" name="Oval 231"/>
            <p:cNvSpPr>
              <a:spLocks noChangeArrowheads="1"/>
            </p:cNvSpPr>
            <p:nvPr/>
          </p:nvSpPr>
          <p:spPr bwMode="auto">
            <a:xfrm>
              <a:off x="3884" y="148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92" name="Oval 232"/>
            <p:cNvSpPr>
              <a:spLocks noChangeArrowheads="1"/>
            </p:cNvSpPr>
            <p:nvPr/>
          </p:nvSpPr>
          <p:spPr bwMode="auto">
            <a:xfrm>
              <a:off x="3980" y="172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93" name="Oval 233"/>
            <p:cNvSpPr>
              <a:spLocks noChangeArrowheads="1"/>
            </p:cNvSpPr>
            <p:nvPr/>
          </p:nvSpPr>
          <p:spPr bwMode="auto">
            <a:xfrm>
              <a:off x="3913" y="192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94" name="Oval 234"/>
            <p:cNvSpPr>
              <a:spLocks noChangeArrowheads="1"/>
            </p:cNvSpPr>
            <p:nvPr/>
          </p:nvSpPr>
          <p:spPr bwMode="auto">
            <a:xfrm>
              <a:off x="3967" y="210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95" name="Oval 235"/>
            <p:cNvSpPr>
              <a:spLocks noChangeArrowheads="1"/>
            </p:cNvSpPr>
            <p:nvPr/>
          </p:nvSpPr>
          <p:spPr bwMode="auto">
            <a:xfrm>
              <a:off x="4267" y="230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96" name="Oval 236"/>
            <p:cNvSpPr>
              <a:spLocks noChangeArrowheads="1"/>
            </p:cNvSpPr>
            <p:nvPr/>
          </p:nvSpPr>
          <p:spPr bwMode="auto">
            <a:xfrm>
              <a:off x="3625" y="2411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97" name="Oval 237"/>
            <p:cNvSpPr>
              <a:spLocks noChangeArrowheads="1"/>
            </p:cNvSpPr>
            <p:nvPr/>
          </p:nvSpPr>
          <p:spPr bwMode="auto">
            <a:xfrm>
              <a:off x="3661" y="272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98" name="Oval 238"/>
            <p:cNvSpPr>
              <a:spLocks noChangeArrowheads="1"/>
            </p:cNvSpPr>
            <p:nvPr/>
          </p:nvSpPr>
          <p:spPr bwMode="auto">
            <a:xfrm>
              <a:off x="3325" y="263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199" name="Oval 239"/>
            <p:cNvSpPr>
              <a:spLocks noChangeArrowheads="1"/>
            </p:cNvSpPr>
            <p:nvPr/>
          </p:nvSpPr>
          <p:spPr bwMode="auto">
            <a:xfrm>
              <a:off x="3696" y="1722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200" name="Oval 240"/>
            <p:cNvSpPr>
              <a:spLocks noChangeArrowheads="1"/>
            </p:cNvSpPr>
            <p:nvPr/>
          </p:nvSpPr>
          <p:spPr bwMode="auto">
            <a:xfrm>
              <a:off x="2902" y="1823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201" name="Oval 241"/>
            <p:cNvSpPr>
              <a:spLocks noChangeArrowheads="1"/>
            </p:cNvSpPr>
            <p:nvPr/>
          </p:nvSpPr>
          <p:spPr bwMode="auto">
            <a:xfrm>
              <a:off x="3462" y="2105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202" name="Oval 242"/>
            <p:cNvSpPr>
              <a:spLocks noChangeArrowheads="1"/>
            </p:cNvSpPr>
            <p:nvPr/>
          </p:nvSpPr>
          <p:spPr bwMode="auto">
            <a:xfrm>
              <a:off x="1558" y="2354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203" name="Oval 243"/>
            <p:cNvSpPr>
              <a:spLocks noChangeArrowheads="1"/>
            </p:cNvSpPr>
            <p:nvPr/>
          </p:nvSpPr>
          <p:spPr bwMode="auto">
            <a:xfrm>
              <a:off x="2085" y="233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204" name="Oval 244"/>
            <p:cNvSpPr>
              <a:spLocks noChangeArrowheads="1"/>
            </p:cNvSpPr>
            <p:nvPr/>
          </p:nvSpPr>
          <p:spPr bwMode="auto">
            <a:xfrm>
              <a:off x="1786" y="2342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205" name="Oval 245"/>
            <p:cNvSpPr>
              <a:spLocks noChangeArrowheads="1"/>
            </p:cNvSpPr>
            <p:nvPr/>
          </p:nvSpPr>
          <p:spPr bwMode="auto">
            <a:xfrm>
              <a:off x="1629" y="2500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206" name="Oval 246"/>
            <p:cNvSpPr>
              <a:spLocks noChangeArrowheads="1"/>
            </p:cNvSpPr>
            <p:nvPr/>
          </p:nvSpPr>
          <p:spPr bwMode="auto">
            <a:xfrm>
              <a:off x="1122" y="2042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207" name="Oval 247"/>
            <p:cNvSpPr>
              <a:spLocks noChangeArrowheads="1"/>
            </p:cNvSpPr>
            <p:nvPr/>
          </p:nvSpPr>
          <p:spPr bwMode="auto">
            <a:xfrm>
              <a:off x="1042" y="3123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208" name="Oval 248"/>
            <p:cNvSpPr>
              <a:spLocks noChangeArrowheads="1"/>
            </p:cNvSpPr>
            <p:nvPr/>
          </p:nvSpPr>
          <p:spPr bwMode="auto">
            <a:xfrm>
              <a:off x="1019" y="3741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209" name="Oval 249"/>
            <p:cNvSpPr>
              <a:spLocks noChangeArrowheads="1"/>
            </p:cNvSpPr>
            <p:nvPr/>
          </p:nvSpPr>
          <p:spPr bwMode="auto">
            <a:xfrm>
              <a:off x="2409" y="296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210" name="Oval 250"/>
            <p:cNvSpPr>
              <a:spLocks noChangeArrowheads="1"/>
            </p:cNvSpPr>
            <p:nvPr/>
          </p:nvSpPr>
          <p:spPr bwMode="auto">
            <a:xfrm>
              <a:off x="2380" y="1759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211" name="Oval 251"/>
            <p:cNvSpPr>
              <a:spLocks noChangeArrowheads="1"/>
            </p:cNvSpPr>
            <p:nvPr/>
          </p:nvSpPr>
          <p:spPr bwMode="auto">
            <a:xfrm>
              <a:off x="1559" y="928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212" name="Oval 252"/>
            <p:cNvSpPr>
              <a:spLocks noChangeArrowheads="1"/>
            </p:cNvSpPr>
            <p:nvPr/>
          </p:nvSpPr>
          <p:spPr bwMode="auto">
            <a:xfrm>
              <a:off x="4562" y="130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21213" name="Oval 253"/>
          <p:cNvSpPr>
            <a:spLocks noChangeArrowheads="1"/>
          </p:cNvSpPr>
          <p:nvPr/>
        </p:nvSpPr>
        <p:spPr bwMode="auto">
          <a:xfrm>
            <a:off x="254000" y="3881438"/>
            <a:ext cx="252413" cy="25241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W</a:t>
            </a:r>
          </a:p>
        </p:txBody>
      </p:sp>
      <p:sp>
        <p:nvSpPr>
          <p:cNvPr id="1321214" name="Oval 254"/>
          <p:cNvSpPr>
            <a:spLocks noChangeArrowheads="1"/>
          </p:cNvSpPr>
          <p:nvPr/>
        </p:nvSpPr>
        <p:spPr bwMode="auto">
          <a:xfrm>
            <a:off x="8739188" y="4013200"/>
            <a:ext cx="252412" cy="2524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E</a:t>
            </a:r>
          </a:p>
        </p:txBody>
      </p:sp>
      <p:sp>
        <p:nvSpPr>
          <p:cNvPr id="1321215" name="Oval 255"/>
          <p:cNvSpPr>
            <a:spLocks noChangeArrowheads="1"/>
          </p:cNvSpPr>
          <p:nvPr/>
        </p:nvSpPr>
        <p:spPr bwMode="auto">
          <a:xfrm>
            <a:off x="4310063" y="908050"/>
            <a:ext cx="252412" cy="2524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N</a:t>
            </a:r>
          </a:p>
        </p:txBody>
      </p:sp>
      <p:sp>
        <p:nvSpPr>
          <p:cNvPr id="1321216" name="Oval 256"/>
          <p:cNvSpPr>
            <a:spLocks noChangeArrowheads="1"/>
          </p:cNvSpPr>
          <p:nvPr/>
        </p:nvSpPr>
        <p:spPr bwMode="auto">
          <a:xfrm>
            <a:off x="4538663" y="6605588"/>
            <a:ext cx="252412" cy="25241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21217" name="Freeform 257"/>
          <p:cNvSpPr>
            <a:spLocks/>
          </p:cNvSpPr>
          <p:nvPr/>
        </p:nvSpPr>
        <p:spPr bwMode="auto">
          <a:xfrm>
            <a:off x="3886200" y="4029075"/>
            <a:ext cx="819150" cy="714375"/>
          </a:xfrm>
          <a:custGeom>
            <a:avLst/>
            <a:gdLst/>
            <a:ahLst/>
            <a:cxnLst>
              <a:cxn ang="0">
                <a:pos x="138" y="0"/>
              </a:cxn>
              <a:cxn ang="0">
                <a:pos x="0" y="450"/>
              </a:cxn>
              <a:cxn ang="0">
                <a:pos x="516" y="12"/>
              </a:cxn>
              <a:cxn ang="0">
                <a:pos x="138" y="0"/>
              </a:cxn>
            </a:cxnLst>
            <a:rect l="0" t="0" r="r" b="b"/>
            <a:pathLst>
              <a:path w="516" h="450">
                <a:moveTo>
                  <a:pt x="138" y="0"/>
                </a:moveTo>
                <a:lnTo>
                  <a:pt x="0" y="450"/>
                </a:lnTo>
                <a:lnTo>
                  <a:pt x="516" y="12"/>
                </a:lnTo>
                <a:lnTo>
                  <a:pt x="138" y="0"/>
                </a:lnTo>
                <a:close/>
              </a:path>
            </a:pathLst>
          </a:custGeom>
          <a:solidFill>
            <a:srgbClr val="CC0000">
              <a:alpha val="50000"/>
            </a:srgbClr>
          </a:solidFill>
          <a:ln w="2857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1220" name="Freeform 260"/>
          <p:cNvSpPr>
            <a:spLocks/>
          </p:cNvSpPr>
          <p:nvPr/>
        </p:nvSpPr>
        <p:spPr bwMode="auto">
          <a:xfrm>
            <a:off x="6723063" y="4411663"/>
            <a:ext cx="717550" cy="479425"/>
          </a:xfrm>
          <a:custGeom>
            <a:avLst/>
            <a:gdLst/>
            <a:ahLst/>
            <a:cxnLst>
              <a:cxn ang="0">
                <a:pos x="7" y="269"/>
              </a:cxn>
              <a:cxn ang="0">
                <a:pos x="205" y="53"/>
              </a:cxn>
              <a:cxn ang="0">
                <a:pos x="439" y="35"/>
              </a:cxn>
              <a:cxn ang="0">
                <a:pos x="283" y="263"/>
              </a:cxn>
              <a:cxn ang="0">
                <a:pos x="7" y="269"/>
              </a:cxn>
            </a:cxnLst>
            <a:rect l="0" t="0" r="r" b="b"/>
            <a:pathLst>
              <a:path w="452" h="302">
                <a:moveTo>
                  <a:pt x="7" y="269"/>
                </a:moveTo>
                <a:cubicBezTo>
                  <a:pt x="0" y="232"/>
                  <a:pt x="133" y="92"/>
                  <a:pt x="205" y="53"/>
                </a:cubicBezTo>
                <a:cubicBezTo>
                  <a:pt x="277" y="14"/>
                  <a:pt x="426" y="0"/>
                  <a:pt x="439" y="35"/>
                </a:cubicBezTo>
                <a:cubicBezTo>
                  <a:pt x="452" y="70"/>
                  <a:pt x="355" y="224"/>
                  <a:pt x="283" y="263"/>
                </a:cubicBezTo>
                <a:cubicBezTo>
                  <a:pt x="211" y="302"/>
                  <a:pt x="64" y="268"/>
                  <a:pt x="7" y="269"/>
                </a:cubicBezTo>
                <a:close/>
              </a:path>
            </a:pathLst>
          </a:custGeom>
          <a:solidFill>
            <a:srgbClr val="CC0000">
              <a:alpha val="50000"/>
            </a:srgbClr>
          </a:solidFill>
          <a:ln w="2857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418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ctangle 261"/>
          <p:cNvSpPr/>
          <p:nvPr/>
        </p:nvSpPr>
        <p:spPr bwMode="auto">
          <a:xfrm>
            <a:off x="6642230" y="5904275"/>
            <a:ext cx="2501770" cy="953725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22246" name="Picture 262" descr="Europe-map-shotened-experiment"/>
          <p:cNvPicPr>
            <a:picLocks noChangeAspect="1" noChangeArrowheads="1"/>
          </p:cNvPicPr>
          <p:nvPr/>
        </p:nvPicPr>
        <p:blipFill>
          <a:blip r:embed="rId2" cstate="print">
            <a:lum bright="40000" contrast="-60000"/>
          </a:blip>
          <a:srcRect/>
          <a:stretch>
            <a:fillRect/>
          </a:stretch>
        </p:blipFill>
        <p:spPr bwMode="auto">
          <a:xfrm>
            <a:off x="1255713" y="1163638"/>
            <a:ext cx="6600825" cy="5419725"/>
          </a:xfrm>
          <a:prstGeom prst="rect">
            <a:avLst/>
          </a:prstGeom>
          <a:noFill/>
        </p:spPr>
      </p:pic>
      <p:sp>
        <p:nvSpPr>
          <p:cNvPr id="1322245" name="Freeform 261"/>
          <p:cNvSpPr>
            <a:spLocks/>
          </p:cNvSpPr>
          <p:nvPr/>
        </p:nvSpPr>
        <p:spPr bwMode="auto">
          <a:xfrm>
            <a:off x="1603375" y="1027113"/>
            <a:ext cx="2817813" cy="952500"/>
          </a:xfrm>
          <a:custGeom>
            <a:avLst/>
            <a:gdLst/>
            <a:ahLst/>
            <a:cxnLst>
              <a:cxn ang="0">
                <a:pos x="0" y="600"/>
              </a:cxn>
              <a:cxn ang="0">
                <a:pos x="615" y="118"/>
              </a:cxn>
              <a:cxn ang="0">
                <a:pos x="1775" y="0"/>
              </a:cxn>
            </a:cxnLst>
            <a:rect l="0" t="0" r="r" b="b"/>
            <a:pathLst>
              <a:path w="1775" h="600">
                <a:moveTo>
                  <a:pt x="0" y="600"/>
                </a:moveTo>
                <a:cubicBezTo>
                  <a:pt x="159" y="409"/>
                  <a:pt x="319" y="218"/>
                  <a:pt x="615" y="118"/>
                </a:cubicBezTo>
                <a:cubicBezTo>
                  <a:pt x="911" y="18"/>
                  <a:pt x="1343" y="9"/>
                  <a:pt x="1775" y="0"/>
                </a:cubicBezTo>
              </a:path>
            </a:pathLst>
          </a:cu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19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Constructing the dual graph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73050" y="955675"/>
            <a:ext cx="8685213" cy="5907088"/>
            <a:chOff x="172" y="602"/>
            <a:chExt cx="5471" cy="3721"/>
          </a:xfrm>
        </p:grpSpPr>
        <p:sp>
          <p:nvSpPr>
            <p:cNvPr id="1321989" name="Line 5"/>
            <p:cNvSpPr>
              <a:spLocks noChangeShapeType="1"/>
            </p:cNvSpPr>
            <p:nvPr/>
          </p:nvSpPr>
          <p:spPr bwMode="auto">
            <a:xfrm flipH="1">
              <a:off x="2578" y="2418"/>
              <a:ext cx="55" cy="1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990" name="Line 6"/>
            <p:cNvSpPr>
              <a:spLocks noChangeShapeType="1"/>
            </p:cNvSpPr>
            <p:nvPr/>
          </p:nvSpPr>
          <p:spPr bwMode="auto">
            <a:xfrm flipV="1">
              <a:off x="2460" y="2992"/>
              <a:ext cx="384" cy="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991" name="Line 7"/>
            <p:cNvSpPr>
              <a:spLocks noChangeShapeType="1"/>
            </p:cNvSpPr>
            <p:nvPr/>
          </p:nvSpPr>
          <p:spPr bwMode="auto">
            <a:xfrm>
              <a:off x="2448" y="3028"/>
              <a:ext cx="790" cy="3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992" name="Line 8"/>
            <p:cNvSpPr>
              <a:spLocks noChangeShapeType="1"/>
            </p:cNvSpPr>
            <p:nvPr/>
          </p:nvSpPr>
          <p:spPr bwMode="auto">
            <a:xfrm flipV="1">
              <a:off x="1895" y="3010"/>
              <a:ext cx="523" cy="4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993" name="Line 9"/>
            <p:cNvSpPr>
              <a:spLocks noChangeShapeType="1"/>
            </p:cNvSpPr>
            <p:nvPr/>
          </p:nvSpPr>
          <p:spPr bwMode="auto">
            <a:xfrm flipH="1">
              <a:off x="1532" y="3480"/>
              <a:ext cx="353" cy="26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994" name="Line 10"/>
            <p:cNvSpPr>
              <a:spLocks noChangeShapeType="1"/>
            </p:cNvSpPr>
            <p:nvPr/>
          </p:nvSpPr>
          <p:spPr bwMode="auto">
            <a:xfrm flipV="1">
              <a:off x="2874" y="2844"/>
              <a:ext cx="348" cy="1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995" name="Line 11"/>
            <p:cNvSpPr>
              <a:spLocks noChangeShapeType="1"/>
            </p:cNvSpPr>
            <p:nvPr/>
          </p:nvSpPr>
          <p:spPr bwMode="auto">
            <a:xfrm>
              <a:off x="2874" y="2998"/>
              <a:ext cx="388" cy="3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996" name="Line 12"/>
            <p:cNvSpPr>
              <a:spLocks noChangeShapeType="1"/>
            </p:cNvSpPr>
            <p:nvPr/>
          </p:nvSpPr>
          <p:spPr bwMode="auto">
            <a:xfrm>
              <a:off x="3224" y="2846"/>
              <a:ext cx="106" cy="1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997" name="Line 13"/>
            <p:cNvSpPr>
              <a:spLocks noChangeShapeType="1"/>
            </p:cNvSpPr>
            <p:nvPr/>
          </p:nvSpPr>
          <p:spPr bwMode="auto">
            <a:xfrm>
              <a:off x="3225" y="2862"/>
              <a:ext cx="29" cy="5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998" name="Line 14"/>
            <p:cNvSpPr>
              <a:spLocks noChangeShapeType="1"/>
            </p:cNvSpPr>
            <p:nvPr/>
          </p:nvSpPr>
          <p:spPr bwMode="auto">
            <a:xfrm>
              <a:off x="2597" y="2548"/>
              <a:ext cx="135" cy="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1999" name="Line 15"/>
            <p:cNvSpPr>
              <a:spLocks noChangeShapeType="1"/>
            </p:cNvSpPr>
            <p:nvPr/>
          </p:nvSpPr>
          <p:spPr bwMode="auto">
            <a:xfrm flipH="1">
              <a:off x="2713" y="2562"/>
              <a:ext cx="231" cy="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00" name="Line 16"/>
            <p:cNvSpPr>
              <a:spLocks noChangeShapeType="1"/>
            </p:cNvSpPr>
            <p:nvPr/>
          </p:nvSpPr>
          <p:spPr bwMode="auto">
            <a:xfrm flipH="1">
              <a:off x="2443" y="2630"/>
              <a:ext cx="272" cy="3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01" name="Line 17"/>
            <p:cNvSpPr>
              <a:spLocks noChangeShapeType="1"/>
            </p:cNvSpPr>
            <p:nvPr/>
          </p:nvSpPr>
          <p:spPr bwMode="auto">
            <a:xfrm flipV="1">
              <a:off x="2854" y="2577"/>
              <a:ext cx="110" cy="3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02" name="Line 18"/>
            <p:cNvSpPr>
              <a:spLocks noChangeShapeType="1"/>
            </p:cNvSpPr>
            <p:nvPr/>
          </p:nvSpPr>
          <p:spPr bwMode="auto">
            <a:xfrm flipH="1" flipV="1">
              <a:off x="2969" y="2547"/>
              <a:ext cx="381" cy="1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03" name="Line 19"/>
            <p:cNvSpPr>
              <a:spLocks noChangeShapeType="1"/>
            </p:cNvSpPr>
            <p:nvPr/>
          </p:nvSpPr>
          <p:spPr bwMode="auto">
            <a:xfrm>
              <a:off x="2949" y="2152"/>
              <a:ext cx="0" cy="3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04" name="Line 20"/>
            <p:cNvSpPr>
              <a:spLocks noChangeShapeType="1"/>
            </p:cNvSpPr>
            <p:nvPr/>
          </p:nvSpPr>
          <p:spPr bwMode="auto">
            <a:xfrm flipV="1">
              <a:off x="3395" y="2452"/>
              <a:ext cx="240" cy="2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05" name="Line 21"/>
            <p:cNvSpPr>
              <a:spLocks noChangeShapeType="1"/>
            </p:cNvSpPr>
            <p:nvPr/>
          </p:nvSpPr>
          <p:spPr bwMode="auto">
            <a:xfrm flipH="1" flipV="1">
              <a:off x="3655" y="2477"/>
              <a:ext cx="61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06" name="Line 22"/>
            <p:cNvSpPr>
              <a:spLocks noChangeShapeType="1"/>
            </p:cNvSpPr>
            <p:nvPr/>
          </p:nvSpPr>
          <p:spPr bwMode="auto">
            <a:xfrm>
              <a:off x="3395" y="2688"/>
              <a:ext cx="280" cy="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07" name="Line 23"/>
            <p:cNvSpPr>
              <a:spLocks noChangeShapeType="1"/>
            </p:cNvSpPr>
            <p:nvPr/>
          </p:nvSpPr>
          <p:spPr bwMode="auto">
            <a:xfrm flipV="1">
              <a:off x="3700" y="2783"/>
              <a:ext cx="5" cy="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08" name="Line 24"/>
            <p:cNvSpPr>
              <a:spLocks noChangeShapeType="1"/>
            </p:cNvSpPr>
            <p:nvPr/>
          </p:nvSpPr>
          <p:spPr bwMode="auto">
            <a:xfrm>
              <a:off x="3245" y="2864"/>
              <a:ext cx="430" cy="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09" name="Line 25"/>
            <p:cNvSpPr>
              <a:spLocks noChangeShapeType="1"/>
            </p:cNvSpPr>
            <p:nvPr/>
          </p:nvSpPr>
          <p:spPr bwMode="auto">
            <a:xfrm flipV="1">
              <a:off x="3236" y="2783"/>
              <a:ext cx="439" cy="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10" name="Line 26"/>
            <p:cNvSpPr>
              <a:spLocks noChangeShapeType="1"/>
            </p:cNvSpPr>
            <p:nvPr/>
          </p:nvSpPr>
          <p:spPr bwMode="auto">
            <a:xfrm flipH="1">
              <a:off x="3239" y="2698"/>
              <a:ext cx="111" cy="1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11" name="Line 27"/>
            <p:cNvSpPr>
              <a:spLocks noChangeShapeType="1"/>
            </p:cNvSpPr>
            <p:nvPr/>
          </p:nvSpPr>
          <p:spPr bwMode="auto">
            <a:xfrm>
              <a:off x="2964" y="2572"/>
              <a:ext cx="259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12" name="Line 28"/>
            <p:cNvSpPr>
              <a:spLocks noChangeShapeType="1"/>
            </p:cNvSpPr>
            <p:nvPr/>
          </p:nvSpPr>
          <p:spPr bwMode="auto">
            <a:xfrm flipH="1">
              <a:off x="2458" y="2582"/>
              <a:ext cx="491" cy="416"/>
            </a:xfrm>
            <a:prstGeom prst="line">
              <a:avLst/>
            </a:prstGeom>
            <a:noFill/>
            <a:ln w="5715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13" name="Line 29"/>
            <p:cNvSpPr>
              <a:spLocks noChangeShapeType="1"/>
            </p:cNvSpPr>
            <p:nvPr/>
          </p:nvSpPr>
          <p:spPr bwMode="auto">
            <a:xfrm>
              <a:off x="3524" y="3049"/>
              <a:ext cx="56" cy="1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14" name="Line 30"/>
            <p:cNvSpPr>
              <a:spLocks noChangeShapeType="1"/>
            </p:cNvSpPr>
            <p:nvPr/>
          </p:nvSpPr>
          <p:spPr bwMode="auto">
            <a:xfrm>
              <a:off x="3349" y="3016"/>
              <a:ext cx="151" cy="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15" name="Line 31"/>
            <p:cNvSpPr>
              <a:spLocks noChangeShapeType="1"/>
            </p:cNvSpPr>
            <p:nvPr/>
          </p:nvSpPr>
          <p:spPr bwMode="auto">
            <a:xfrm flipH="1">
              <a:off x="3333" y="2948"/>
              <a:ext cx="342" cy="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16" name="Line 32"/>
            <p:cNvSpPr>
              <a:spLocks noChangeShapeType="1"/>
            </p:cNvSpPr>
            <p:nvPr/>
          </p:nvSpPr>
          <p:spPr bwMode="auto">
            <a:xfrm>
              <a:off x="3711" y="2968"/>
              <a:ext cx="105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17" name="Line 33"/>
            <p:cNvSpPr>
              <a:spLocks noChangeShapeType="1"/>
            </p:cNvSpPr>
            <p:nvPr/>
          </p:nvSpPr>
          <p:spPr bwMode="auto">
            <a:xfrm flipH="1" flipV="1">
              <a:off x="3523" y="3049"/>
              <a:ext cx="278" cy="2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18" name="Line 34"/>
            <p:cNvSpPr>
              <a:spLocks noChangeShapeType="1"/>
            </p:cNvSpPr>
            <p:nvPr/>
          </p:nvSpPr>
          <p:spPr bwMode="auto">
            <a:xfrm>
              <a:off x="3605" y="3254"/>
              <a:ext cx="196" cy="2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19" name="Line 35"/>
            <p:cNvSpPr>
              <a:spLocks noChangeShapeType="1"/>
            </p:cNvSpPr>
            <p:nvPr/>
          </p:nvSpPr>
          <p:spPr bwMode="auto">
            <a:xfrm>
              <a:off x="3846" y="3314"/>
              <a:ext cx="70" cy="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20" name="Line 36"/>
            <p:cNvSpPr>
              <a:spLocks noChangeShapeType="1"/>
            </p:cNvSpPr>
            <p:nvPr/>
          </p:nvSpPr>
          <p:spPr bwMode="auto">
            <a:xfrm flipH="1">
              <a:off x="3806" y="3324"/>
              <a:ext cx="20" cy="1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21" name="Freeform 37"/>
            <p:cNvSpPr>
              <a:spLocks/>
            </p:cNvSpPr>
            <p:nvPr/>
          </p:nvSpPr>
          <p:spPr bwMode="auto">
            <a:xfrm>
              <a:off x="3818" y="3533"/>
              <a:ext cx="184" cy="28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6" y="267"/>
                </a:cxn>
              </a:cxnLst>
              <a:rect l="0" t="0" r="r" b="b"/>
              <a:pathLst>
                <a:path w="196" h="267">
                  <a:moveTo>
                    <a:pt x="0" y="0"/>
                  </a:moveTo>
                  <a:lnTo>
                    <a:pt x="196" y="267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22" name="Freeform 38"/>
            <p:cNvSpPr>
              <a:spLocks/>
            </p:cNvSpPr>
            <p:nvPr/>
          </p:nvSpPr>
          <p:spPr bwMode="auto">
            <a:xfrm>
              <a:off x="3939" y="3435"/>
              <a:ext cx="81" cy="3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9" y="349"/>
                </a:cxn>
              </a:cxnLst>
              <a:rect l="0" t="0" r="r" b="b"/>
              <a:pathLst>
                <a:path w="69" h="349">
                  <a:moveTo>
                    <a:pt x="0" y="0"/>
                  </a:moveTo>
                  <a:lnTo>
                    <a:pt x="69" y="349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23" name="Line 39"/>
            <p:cNvSpPr>
              <a:spLocks noChangeShapeType="1"/>
            </p:cNvSpPr>
            <p:nvPr/>
          </p:nvSpPr>
          <p:spPr bwMode="auto">
            <a:xfrm flipV="1">
              <a:off x="3956" y="3364"/>
              <a:ext cx="225" cy="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24" name="Freeform 40"/>
            <p:cNvSpPr>
              <a:spLocks/>
            </p:cNvSpPr>
            <p:nvPr/>
          </p:nvSpPr>
          <p:spPr bwMode="auto">
            <a:xfrm>
              <a:off x="4026" y="3374"/>
              <a:ext cx="166" cy="448"/>
            </a:xfrm>
            <a:custGeom>
              <a:avLst/>
              <a:gdLst/>
              <a:ahLst/>
              <a:cxnLst>
                <a:cxn ang="0">
                  <a:pos x="166" y="0"/>
                </a:cxn>
                <a:cxn ang="0">
                  <a:pos x="0" y="448"/>
                </a:cxn>
              </a:cxnLst>
              <a:rect l="0" t="0" r="r" b="b"/>
              <a:pathLst>
                <a:path w="166" h="448">
                  <a:moveTo>
                    <a:pt x="166" y="0"/>
                  </a:moveTo>
                  <a:lnTo>
                    <a:pt x="0" y="448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25" name="Line 41"/>
            <p:cNvSpPr>
              <a:spLocks noChangeShapeType="1"/>
            </p:cNvSpPr>
            <p:nvPr/>
          </p:nvSpPr>
          <p:spPr bwMode="auto">
            <a:xfrm>
              <a:off x="2664" y="2417"/>
              <a:ext cx="260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26" name="Line 42"/>
            <p:cNvSpPr>
              <a:spLocks noChangeShapeType="1"/>
            </p:cNvSpPr>
            <p:nvPr/>
          </p:nvSpPr>
          <p:spPr bwMode="auto">
            <a:xfrm>
              <a:off x="4011" y="2152"/>
              <a:ext cx="260" cy="1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27" name="Line 43"/>
            <p:cNvSpPr>
              <a:spLocks noChangeShapeType="1"/>
            </p:cNvSpPr>
            <p:nvPr/>
          </p:nvSpPr>
          <p:spPr bwMode="auto">
            <a:xfrm flipH="1">
              <a:off x="3685" y="2162"/>
              <a:ext cx="306" cy="2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28" name="Line 44"/>
            <p:cNvSpPr>
              <a:spLocks noChangeShapeType="1"/>
            </p:cNvSpPr>
            <p:nvPr/>
          </p:nvSpPr>
          <p:spPr bwMode="auto">
            <a:xfrm>
              <a:off x="3685" y="2457"/>
              <a:ext cx="982" cy="3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29" name="Line 45"/>
            <p:cNvSpPr>
              <a:spLocks noChangeShapeType="1"/>
            </p:cNvSpPr>
            <p:nvPr/>
          </p:nvSpPr>
          <p:spPr bwMode="auto">
            <a:xfrm>
              <a:off x="4322" y="2357"/>
              <a:ext cx="340" cy="4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30" name="Line 46"/>
            <p:cNvSpPr>
              <a:spLocks noChangeShapeType="1"/>
            </p:cNvSpPr>
            <p:nvPr/>
          </p:nvSpPr>
          <p:spPr bwMode="auto">
            <a:xfrm flipH="1">
              <a:off x="3660" y="2342"/>
              <a:ext cx="621" cy="1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31" name="Line 47"/>
            <p:cNvSpPr>
              <a:spLocks noChangeShapeType="1"/>
            </p:cNvSpPr>
            <p:nvPr/>
          </p:nvSpPr>
          <p:spPr bwMode="auto">
            <a:xfrm flipV="1">
              <a:off x="4196" y="3078"/>
              <a:ext cx="55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32" name="Line 48"/>
            <p:cNvSpPr>
              <a:spLocks noChangeShapeType="1"/>
            </p:cNvSpPr>
            <p:nvPr/>
          </p:nvSpPr>
          <p:spPr bwMode="auto">
            <a:xfrm flipV="1">
              <a:off x="4261" y="2927"/>
              <a:ext cx="192" cy="1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33" name="Freeform 49"/>
            <p:cNvSpPr>
              <a:spLocks/>
            </p:cNvSpPr>
            <p:nvPr/>
          </p:nvSpPr>
          <p:spPr bwMode="auto">
            <a:xfrm>
              <a:off x="4468" y="2803"/>
              <a:ext cx="184" cy="109"/>
            </a:xfrm>
            <a:custGeom>
              <a:avLst/>
              <a:gdLst/>
              <a:ahLst/>
              <a:cxnLst>
                <a:cxn ang="0">
                  <a:pos x="0" y="109"/>
                </a:cxn>
                <a:cxn ang="0">
                  <a:pos x="184" y="0"/>
                </a:cxn>
              </a:cxnLst>
              <a:rect l="0" t="0" r="r" b="b"/>
              <a:pathLst>
                <a:path w="184" h="109">
                  <a:moveTo>
                    <a:pt x="0" y="109"/>
                  </a:moveTo>
                  <a:lnTo>
                    <a:pt x="184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34" name="Line 50"/>
            <p:cNvSpPr>
              <a:spLocks noChangeShapeType="1"/>
            </p:cNvSpPr>
            <p:nvPr/>
          </p:nvSpPr>
          <p:spPr bwMode="auto">
            <a:xfrm>
              <a:off x="3731" y="2953"/>
              <a:ext cx="485" cy="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35" name="Line 51"/>
            <p:cNvSpPr>
              <a:spLocks noChangeShapeType="1"/>
            </p:cNvSpPr>
            <p:nvPr/>
          </p:nvSpPr>
          <p:spPr bwMode="auto">
            <a:xfrm flipV="1">
              <a:off x="3871" y="3058"/>
              <a:ext cx="340" cy="2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36" name="Line 52"/>
            <p:cNvSpPr>
              <a:spLocks noChangeShapeType="1"/>
            </p:cNvSpPr>
            <p:nvPr/>
          </p:nvSpPr>
          <p:spPr bwMode="auto">
            <a:xfrm>
              <a:off x="3851" y="3314"/>
              <a:ext cx="320" cy="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37" name="Line 53"/>
            <p:cNvSpPr>
              <a:spLocks noChangeShapeType="1"/>
            </p:cNvSpPr>
            <p:nvPr/>
          </p:nvSpPr>
          <p:spPr bwMode="auto">
            <a:xfrm flipH="1" flipV="1">
              <a:off x="3948" y="1954"/>
              <a:ext cx="73" cy="1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38" name="Line 54"/>
            <p:cNvSpPr>
              <a:spLocks noChangeShapeType="1"/>
            </p:cNvSpPr>
            <p:nvPr/>
          </p:nvSpPr>
          <p:spPr bwMode="auto">
            <a:xfrm flipV="1">
              <a:off x="3953" y="1749"/>
              <a:ext cx="56" cy="1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39" name="Line 55"/>
            <p:cNvSpPr>
              <a:spLocks noChangeShapeType="1"/>
            </p:cNvSpPr>
            <p:nvPr/>
          </p:nvSpPr>
          <p:spPr bwMode="auto">
            <a:xfrm flipV="1">
              <a:off x="4018" y="1344"/>
              <a:ext cx="581" cy="38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40" name="Line 56"/>
            <p:cNvSpPr>
              <a:spLocks noChangeShapeType="1"/>
            </p:cNvSpPr>
            <p:nvPr/>
          </p:nvSpPr>
          <p:spPr bwMode="auto">
            <a:xfrm flipH="1">
              <a:off x="3924" y="1349"/>
              <a:ext cx="643" cy="17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41" name="Line 57"/>
            <p:cNvSpPr>
              <a:spLocks noChangeShapeType="1"/>
            </p:cNvSpPr>
            <p:nvPr/>
          </p:nvSpPr>
          <p:spPr bwMode="auto">
            <a:xfrm flipH="1">
              <a:off x="3351" y="1529"/>
              <a:ext cx="563" cy="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42" name="Line 58"/>
            <p:cNvSpPr>
              <a:spLocks noChangeShapeType="1"/>
            </p:cNvSpPr>
            <p:nvPr/>
          </p:nvSpPr>
          <p:spPr bwMode="auto">
            <a:xfrm flipH="1" flipV="1">
              <a:off x="3055" y="1451"/>
              <a:ext cx="304" cy="1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43" name="Freeform 59"/>
            <p:cNvSpPr>
              <a:spLocks/>
            </p:cNvSpPr>
            <p:nvPr/>
          </p:nvSpPr>
          <p:spPr bwMode="auto">
            <a:xfrm>
              <a:off x="4266" y="2798"/>
              <a:ext cx="416" cy="233"/>
            </a:xfrm>
            <a:custGeom>
              <a:avLst/>
              <a:gdLst/>
              <a:ahLst/>
              <a:cxnLst>
                <a:cxn ang="0">
                  <a:pos x="0" y="233"/>
                </a:cxn>
                <a:cxn ang="0">
                  <a:pos x="134" y="66"/>
                </a:cxn>
                <a:cxn ang="0">
                  <a:pos x="416" y="0"/>
                </a:cxn>
              </a:cxnLst>
              <a:rect l="0" t="0" r="r" b="b"/>
              <a:pathLst>
                <a:path w="416" h="233">
                  <a:moveTo>
                    <a:pt x="0" y="233"/>
                  </a:moveTo>
                  <a:cubicBezTo>
                    <a:pt x="22" y="205"/>
                    <a:pt x="65" y="105"/>
                    <a:pt x="134" y="66"/>
                  </a:cubicBezTo>
                  <a:cubicBezTo>
                    <a:pt x="203" y="27"/>
                    <a:pt x="357" y="14"/>
                    <a:pt x="416" y="0"/>
                  </a:cubicBezTo>
                </a:path>
              </a:pathLst>
            </a:custGeom>
            <a:noFill/>
            <a:ln w="5715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44" name="Line 60"/>
            <p:cNvSpPr>
              <a:spLocks noChangeShapeType="1"/>
            </p:cNvSpPr>
            <p:nvPr/>
          </p:nvSpPr>
          <p:spPr bwMode="auto">
            <a:xfrm flipH="1">
              <a:off x="3721" y="2788"/>
              <a:ext cx="931" cy="1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45" name="Line 61"/>
            <p:cNvSpPr>
              <a:spLocks noChangeShapeType="1"/>
            </p:cNvSpPr>
            <p:nvPr/>
          </p:nvSpPr>
          <p:spPr bwMode="auto">
            <a:xfrm flipH="1" flipV="1">
              <a:off x="3716" y="2763"/>
              <a:ext cx="941" cy="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46" name="Line 62"/>
            <p:cNvSpPr>
              <a:spLocks noChangeShapeType="1"/>
            </p:cNvSpPr>
            <p:nvPr/>
          </p:nvSpPr>
          <p:spPr bwMode="auto">
            <a:xfrm flipH="1">
              <a:off x="2979" y="2422"/>
              <a:ext cx="676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47" name="Line 63"/>
            <p:cNvSpPr>
              <a:spLocks noChangeShapeType="1"/>
            </p:cNvSpPr>
            <p:nvPr/>
          </p:nvSpPr>
          <p:spPr bwMode="auto">
            <a:xfrm flipV="1">
              <a:off x="3511" y="2953"/>
              <a:ext cx="184" cy="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48" name="Line 64"/>
            <p:cNvSpPr>
              <a:spLocks noChangeShapeType="1"/>
            </p:cNvSpPr>
            <p:nvPr/>
          </p:nvSpPr>
          <p:spPr bwMode="auto">
            <a:xfrm>
              <a:off x="3610" y="3239"/>
              <a:ext cx="186" cy="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49" name="Line 65"/>
            <p:cNvSpPr>
              <a:spLocks noChangeShapeType="1"/>
            </p:cNvSpPr>
            <p:nvPr/>
          </p:nvSpPr>
          <p:spPr bwMode="auto">
            <a:xfrm flipV="1">
              <a:off x="2598" y="2532"/>
              <a:ext cx="326" cy="9"/>
            </a:xfrm>
            <a:prstGeom prst="line">
              <a:avLst/>
            </a:prstGeom>
            <a:noFill/>
            <a:ln w="5715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50" name="Line 66"/>
            <p:cNvSpPr>
              <a:spLocks noChangeShapeType="1"/>
            </p:cNvSpPr>
            <p:nvPr/>
          </p:nvSpPr>
          <p:spPr bwMode="auto">
            <a:xfrm flipH="1">
              <a:off x="2443" y="2553"/>
              <a:ext cx="142" cy="430"/>
            </a:xfrm>
            <a:prstGeom prst="line">
              <a:avLst/>
            </a:prstGeom>
            <a:noFill/>
            <a:ln w="5715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51" name="Line 67"/>
            <p:cNvSpPr>
              <a:spLocks noChangeShapeType="1"/>
            </p:cNvSpPr>
            <p:nvPr/>
          </p:nvSpPr>
          <p:spPr bwMode="auto">
            <a:xfrm flipV="1">
              <a:off x="3715" y="1508"/>
              <a:ext cx="217" cy="2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52" name="Line 68"/>
            <p:cNvSpPr>
              <a:spLocks noChangeShapeType="1"/>
            </p:cNvSpPr>
            <p:nvPr/>
          </p:nvSpPr>
          <p:spPr bwMode="auto">
            <a:xfrm flipH="1" flipV="1">
              <a:off x="3348" y="1602"/>
              <a:ext cx="362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53" name="Line 69"/>
            <p:cNvSpPr>
              <a:spLocks noChangeShapeType="1"/>
            </p:cNvSpPr>
            <p:nvPr/>
          </p:nvSpPr>
          <p:spPr bwMode="auto">
            <a:xfrm flipV="1">
              <a:off x="3736" y="1343"/>
              <a:ext cx="838" cy="4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54" name="Line 70"/>
            <p:cNvSpPr>
              <a:spLocks noChangeShapeType="1"/>
            </p:cNvSpPr>
            <p:nvPr/>
          </p:nvSpPr>
          <p:spPr bwMode="auto">
            <a:xfrm flipV="1">
              <a:off x="3485" y="1766"/>
              <a:ext cx="241" cy="3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55" name="Line 71"/>
            <p:cNvSpPr>
              <a:spLocks noChangeShapeType="1"/>
            </p:cNvSpPr>
            <p:nvPr/>
          </p:nvSpPr>
          <p:spPr bwMode="auto">
            <a:xfrm flipV="1">
              <a:off x="3721" y="1749"/>
              <a:ext cx="287" cy="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56" name="Line 72"/>
            <p:cNvSpPr>
              <a:spLocks noChangeShapeType="1"/>
            </p:cNvSpPr>
            <p:nvPr/>
          </p:nvSpPr>
          <p:spPr bwMode="auto">
            <a:xfrm flipV="1">
              <a:off x="3497" y="1746"/>
              <a:ext cx="516" cy="3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57" name="Line 73"/>
            <p:cNvSpPr>
              <a:spLocks noChangeShapeType="1"/>
            </p:cNvSpPr>
            <p:nvPr/>
          </p:nvSpPr>
          <p:spPr bwMode="auto">
            <a:xfrm flipV="1">
              <a:off x="3492" y="1976"/>
              <a:ext cx="462" cy="16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58" name="Line 74"/>
            <p:cNvSpPr>
              <a:spLocks noChangeShapeType="1"/>
            </p:cNvSpPr>
            <p:nvPr/>
          </p:nvSpPr>
          <p:spPr bwMode="auto">
            <a:xfrm flipV="1">
              <a:off x="3450" y="2142"/>
              <a:ext cx="551" cy="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59" name="Line 75"/>
            <p:cNvSpPr>
              <a:spLocks noChangeShapeType="1"/>
            </p:cNvSpPr>
            <p:nvPr/>
          </p:nvSpPr>
          <p:spPr bwMode="auto">
            <a:xfrm>
              <a:off x="3515" y="2157"/>
              <a:ext cx="135" cy="2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60" name="Line 76"/>
            <p:cNvSpPr>
              <a:spLocks noChangeShapeType="1"/>
            </p:cNvSpPr>
            <p:nvPr/>
          </p:nvSpPr>
          <p:spPr bwMode="auto">
            <a:xfrm flipH="1">
              <a:off x="2959" y="2147"/>
              <a:ext cx="521" cy="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61" name="Line 77"/>
            <p:cNvSpPr>
              <a:spLocks noChangeShapeType="1"/>
            </p:cNvSpPr>
            <p:nvPr/>
          </p:nvSpPr>
          <p:spPr bwMode="auto">
            <a:xfrm flipH="1">
              <a:off x="2959" y="2142"/>
              <a:ext cx="52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62" name="Line 78"/>
            <p:cNvSpPr>
              <a:spLocks noChangeShapeType="1"/>
            </p:cNvSpPr>
            <p:nvPr/>
          </p:nvSpPr>
          <p:spPr bwMode="auto">
            <a:xfrm flipH="1">
              <a:off x="2930" y="1781"/>
              <a:ext cx="786" cy="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63" name="Line 79"/>
            <p:cNvSpPr>
              <a:spLocks noChangeShapeType="1"/>
            </p:cNvSpPr>
            <p:nvPr/>
          </p:nvSpPr>
          <p:spPr bwMode="auto">
            <a:xfrm flipH="1" flipV="1">
              <a:off x="2914" y="1851"/>
              <a:ext cx="571" cy="2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64" name="Line 80"/>
            <p:cNvSpPr>
              <a:spLocks noChangeShapeType="1"/>
            </p:cNvSpPr>
            <p:nvPr/>
          </p:nvSpPr>
          <p:spPr bwMode="auto">
            <a:xfrm>
              <a:off x="2914" y="1859"/>
              <a:ext cx="35" cy="2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65" name="Line 81"/>
            <p:cNvSpPr>
              <a:spLocks noChangeShapeType="1"/>
            </p:cNvSpPr>
            <p:nvPr/>
          </p:nvSpPr>
          <p:spPr bwMode="auto">
            <a:xfrm flipH="1" flipV="1">
              <a:off x="2418" y="1791"/>
              <a:ext cx="493" cy="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66" name="Line 82"/>
            <p:cNvSpPr>
              <a:spLocks noChangeShapeType="1"/>
            </p:cNvSpPr>
            <p:nvPr/>
          </p:nvSpPr>
          <p:spPr bwMode="auto">
            <a:xfrm flipV="1">
              <a:off x="2931" y="1611"/>
              <a:ext cx="427" cy="2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67" name="Line 83"/>
            <p:cNvSpPr>
              <a:spLocks noChangeShapeType="1"/>
            </p:cNvSpPr>
            <p:nvPr/>
          </p:nvSpPr>
          <p:spPr bwMode="auto">
            <a:xfrm flipV="1">
              <a:off x="2926" y="1448"/>
              <a:ext cx="114" cy="4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68" name="Line 84"/>
            <p:cNvSpPr>
              <a:spLocks noChangeShapeType="1"/>
            </p:cNvSpPr>
            <p:nvPr/>
          </p:nvSpPr>
          <p:spPr bwMode="auto">
            <a:xfrm>
              <a:off x="2418" y="1811"/>
              <a:ext cx="531" cy="7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69" name="Line 85"/>
            <p:cNvSpPr>
              <a:spLocks noChangeShapeType="1"/>
            </p:cNvSpPr>
            <p:nvPr/>
          </p:nvSpPr>
          <p:spPr bwMode="auto">
            <a:xfrm>
              <a:off x="2428" y="1796"/>
              <a:ext cx="511" cy="3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70" name="Line 86"/>
            <p:cNvSpPr>
              <a:spLocks noChangeShapeType="1"/>
            </p:cNvSpPr>
            <p:nvPr/>
          </p:nvSpPr>
          <p:spPr bwMode="auto">
            <a:xfrm flipH="1">
              <a:off x="2238" y="1776"/>
              <a:ext cx="185" cy="7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71" name="Line 87"/>
            <p:cNvSpPr>
              <a:spLocks noChangeShapeType="1"/>
            </p:cNvSpPr>
            <p:nvPr/>
          </p:nvSpPr>
          <p:spPr bwMode="auto">
            <a:xfrm flipV="1">
              <a:off x="2253" y="2416"/>
              <a:ext cx="366" cy="1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72" name="Line 88"/>
            <p:cNvSpPr>
              <a:spLocks noChangeShapeType="1"/>
            </p:cNvSpPr>
            <p:nvPr/>
          </p:nvSpPr>
          <p:spPr bwMode="auto">
            <a:xfrm>
              <a:off x="2398" y="1816"/>
              <a:ext cx="241" cy="5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73" name="Line 89"/>
            <p:cNvSpPr>
              <a:spLocks noChangeShapeType="1"/>
            </p:cNvSpPr>
            <p:nvPr/>
          </p:nvSpPr>
          <p:spPr bwMode="auto">
            <a:xfrm flipV="1">
              <a:off x="2239" y="2536"/>
              <a:ext cx="331" cy="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74" name="Line 90"/>
            <p:cNvSpPr>
              <a:spLocks noChangeShapeType="1"/>
            </p:cNvSpPr>
            <p:nvPr/>
          </p:nvSpPr>
          <p:spPr bwMode="auto">
            <a:xfrm flipH="1">
              <a:off x="1567" y="2567"/>
              <a:ext cx="651" cy="1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75" name="Line 91"/>
            <p:cNvSpPr>
              <a:spLocks noChangeShapeType="1"/>
            </p:cNvSpPr>
            <p:nvPr/>
          </p:nvSpPr>
          <p:spPr bwMode="auto">
            <a:xfrm flipH="1" flipV="1">
              <a:off x="2138" y="2392"/>
              <a:ext cx="100" cy="1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76" name="Line 92"/>
            <p:cNvSpPr>
              <a:spLocks noChangeShapeType="1"/>
            </p:cNvSpPr>
            <p:nvPr/>
          </p:nvSpPr>
          <p:spPr bwMode="auto">
            <a:xfrm flipH="1">
              <a:off x="1834" y="2363"/>
              <a:ext cx="291" cy="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77" name="Line 93"/>
            <p:cNvSpPr>
              <a:spLocks noChangeShapeType="1"/>
            </p:cNvSpPr>
            <p:nvPr/>
          </p:nvSpPr>
          <p:spPr bwMode="auto">
            <a:xfrm flipH="1" flipV="1">
              <a:off x="1167" y="2082"/>
              <a:ext cx="951" cy="2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78" name="Line 94"/>
            <p:cNvSpPr>
              <a:spLocks noChangeShapeType="1"/>
            </p:cNvSpPr>
            <p:nvPr/>
          </p:nvSpPr>
          <p:spPr bwMode="auto">
            <a:xfrm flipH="1" flipV="1">
              <a:off x="1191" y="1676"/>
              <a:ext cx="932" cy="6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79" name="Line 95"/>
            <p:cNvSpPr>
              <a:spLocks noChangeShapeType="1"/>
            </p:cNvSpPr>
            <p:nvPr/>
          </p:nvSpPr>
          <p:spPr bwMode="auto">
            <a:xfrm flipV="1">
              <a:off x="2133" y="1781"/>
              <a:ext cx="280" cy="5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80" name="Line 96"/>
            <p:cNvSpPr>
              <a:spLocks noChangeShapeType="1"/>
            </p:cNvSpPr>
            <p:nvPr/>
          </p:nvSpPr>
          <p:spPr bwMode="auto">
            <a:xfrm flipH="1" flipV="1">
              <a:off x="1617" y="975"/>
              <a:ext cx="766" cy="7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81" name="Freeform 97"/>
            <p:cNvSpPr>
              <a:spLocks/>
            </p:cNvSpPr>
            <p:nvPr/>
          </p:nvSpPr>
          <p:spPr bwMode="auto">
            <a:xfrm>
              <a:off x="1014" y="961"/>
              <a:ext cx="568" cy="293"/>
            </a:xfrm>
            <a:custGeom>
              <a:avLst/>
              <a:gdLst/>
              <a:ahLst/>
              <a:cxnLst>
                <a:cxn ang="0">
                  <a:pos x="568" y="0"/>
                </a:cxn>
                <a:cxn ang="0">
                  <a:pos x="0" y="269"/>
                </a:cxn>
              </a:cxnLst>
              <a:rect l="0" t="0" r="r" b="b"/>
              <a:pathLst>
                <a:path w="568" h="269">
                  <a:moveTo>
                    <a:pt x="568" y="0"/>
                  </a:moveTo>
                  <a:lnTo>
                    <a:pt x="0" y="269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82" name="Freeform 98"/>
            <p:cNvSpPr>
              <a:spLocks/>
            </p:cNvSpPr>
            <p:nvPr/>
          </p:nvSpPr>
          <p:spPr bwMode="auto">
            <a:xfrm>
              <a:off x="1014" y="1272"/>
              <a:ext cx="138" cy="3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8" y="369"/>
                </a:cxn>
              </a:cxnLst>
              <a:rect l="0" t="0" r="r" b="b"/>
              <a:pathLst>
                <a:path w="138" h="369">
                  <a:moveTo>
                    <a:pt x="0" y="0"/>
                  </a:moveTo>
                  <a:lnTo>
                    <a:pt x="138" y="369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83" name="Line 99"/>
            <p:cNvSpPr>
              <a:spLocks noChangeShapeType="1"/>
            </p:cNvSpPr>
            <p:nvPr/>
          </p:nvSpPr>
          <p:spPr bwMode="auto">
            <a:xfrm flipV="1">
              <a:off x="1181" y="1000"/>
              <a:ext cx="406" cy="6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84" name="Line 100"/>
            <p:cNvSpPr>
              <a:spLocks noChangeShapeType="1"/>
            </p:cNvSpPr>
            <p:nvPr/>
          </p:nvSpPr>
          <p:spPr bwMode="auto">
            <a:xfrm>
              <a:off x="1164" y="1652"/>
              <a:ext cx="1234" cy="1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85" name="Line 101"/>
            <p:cNvSpPr>
              <a:spLocks noChangeShapeType="1"/>
            </p:cNvSpPr>
            <p:nvPr/>
          </p:nvSpPr>
          <p:spPr bwMode="auto">
            <a:xfrm flipV="1">
              <a:off x="1155" y="1701"/>
              <a:ext cx="16" cy="3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86" name="Line 102"/>
            <p:cNvSpPr>
              <a:spLocks noChangeShapeType="1"/>
            </p:cNvSpPr>
            <p:nvPr/>
          </p:nvSpPr>
          <p:spPr bwMode="auto">
            <a:xfrm>
              <a:off x="1141" y="2072"/>
              <a:ext cx="445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87" name="Line 103"/>
            <p:cNvSpPr>
              <a:spLocks noChangeShapeType="1"/>
            </p:cNvSpPr>
            <p:nvPr/>
          </p:nvSpPr>
          <p:spPr bwMode="auto">
            <a:xfrm flipH="1">
              <a:off x="1586" y="2378"/>
              <a:ext cx="254" cy="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88" name="Line 104"/>
            <p:cNvSpPr>
              <a:spLocks noChangeShapeType="1"/>
            </p:cNvSpPr>
            <p:nvPr/>
          </p:nvSpPr>
          <p:spPr bwMode="auto">
            <a:xfrm>
              <a:off x="1150" y="2085"/>
              <a:ext cx="66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89" name="Line 105"/>
            <p:cNvSpPr>
              <a:spLocks noChangeShapeType="1"/>
            </p:cNvSpPr>
            <p:nvPr/>
          </p:nvSpPr>
          <p:spPr bwMode="auto">
            <a:xfrm>
              <a:off x="1586" y="2388"/>
              <a:ext cx="76" cy="1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90" name="Line 106"/>
            <p:cNvSpPr>
              <a:spLocks noChangeShapeType="1"/>
            </p:cNvSpPr>
            <p:nvPr/>
          </p:nvSpPr>
          <p:spPr bwMode="auto">
            <a:xfrm flipH="1">
              <a:off x="1650" y="2370"/>
              <a:ext cx="158" cy="1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91" name="Line 107"/>
            <p:cNvSpPr>
              <a:spLocks noChangeShapeType="1"/>
            </p:cNvSpPr>
            <p:nvPr/>
          </p:nvSpPr>
          <p:spPr bwMode="auto">
            <a:xfrm flipH="1">
              <a:off x="1517" y="2552"/>
              <a:ext cx="135" cy="1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92" name="Line 108"/>
            <p:cNvSpPr>
              <a:spLocks noChangeShapeType="1"/>
            </p:cNvSpPr>
            <p:nvPr/>
          </p:nvSpPr>
          <p:spPr bwMode="auto">
            <a:xfrm flipV="1">
              <a:off x="1702" y="2382"/>
              <a:ext cx="406" cy="1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93" name="Line 109"/>
            <p:cNvSpPr>
              <a:spLocks noChangeShapeType="1"/>
            </p:cNvSpPr>
            <p:nvPr/>
          </p:nvSpPr>
          <p:spPr bwMode="auto">
            <a:xfrm flipH="1">
              <a:off x="1552" y="2392"/>
              <a:ext cx="556" cy="3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94" name="Line 110"/>
            <p:cNvSpPr>
              <a:spLocks noChangeShapeType="1"/>
            </p:cNvSpPr>
            <p:nvPr/>
          </p:nvSpPr>
          <p:spPr bwMode="auto">
            <a:xfrm flipH="1">
              <a:off x="1071" y="2763"/>
              <a:ext cx="476" cy="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95" name="Line 111"/>
            <p:cNvSpPr>
              <a:spLocks noChangeShapeType="1"/>
            </p:cNvSpPr>
            <p:nvPr/>
          </p:nvSpPr>
          <p:spPr bwMode="auto">
            <a:xfrm flipH="1">
              <a:off x="1036" y="3193"/>
              <a:ext cx="40" cy="5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96" name="Line 112"/>
            <p:cNvSpPr>
              <a:spLocks noChangeShapeType="1"/>
            </p:cNvSpPr>
            <p:nvPr/>
          </p:nvSpPr>
          <p:spPr bwMode="auto">
            <a:xfrm>
              <a:off x="2258" y="2542"/>
              <a:ext cx="180" cy="4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97" name="Line 113"/>
            <p:cNvSpPr>
              <a:spLocks noChangeShapeType="1"/>
            </p:cNvSpPr>
            <p:nvPr/>
          </p:nvSpPr>
          <p:spPr bwMode="auto">
            <a:xfrm>
              <a:off x="1532" y="2773"/>
              <a:ext cx="921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98" name="Line 114"/>
            <p:cNvSpPr>
              <a:spLocks noChangeShapeType="1"/>
            </p:cNvSpPr>
            <p:nvPr/>
          </p:nvSpPr>
          <p:spPr bwMode="auto">
            <a:xfrm flipV="1">
              <a:off x="1081" y="3003"/>
              <a:ext cx="1322" cy="1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099" name="Line 115"/>
            <p:cNvSpPr>
              <a:spLocks noChangeShapeType="1"/>
            </p:cNvSpPr>
            <p:nvPr/>
          </p:nvSpPr>
          <p:spPr bwMode="auto">
            <a:xfrm flipV="1">
              <a:off x="1066" y="3484"/>
              <a:ext cx="821" cy="2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00" name="Line 116"/>
            <p:cNvSpPr>
              <a:spLocks noChangeShapeType="1"/>
            </p:cNvSpPr>
            <p:nvPr/>
          </p:nvSpPr>
          <p:spPr bwMode="auto">
            <a:xfrm flipV="1">
              <a:off x="1066" y="3779"/>
              <a:ext cx="446" cy="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01" name="Line 117"/>
            <p:cNvSpPr>
              <a:spLocks noChangeShapeType="1"/>
            </p:cNvSpPr>
            <p:nvPr/>
          </p:nvSpPr>
          <p:spPr bwMode="auto">
            <a:xfrm>
              <a:off x="1091" y="3183"/>
              <a:ext cx="826" cy="2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02" name="Line 118"/>
            <p:cNvSpPr>
              <a:spLocks noChangeShapeType="1"/>
            </p:cNvSpPr>
            <p:nvPr/>
          </p:nvSpPr>
          <p:spPr bwMode="auto">
            <a:xfrm flipV="1">
              <a:off x="1892" y="3429"/>
              <a:ext cx="702" cy="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03" name="Line 119"/>
            <p:cNvSpPr>
              <a:spLocks noChangeShapeType="1"/>
            </p:cNvSpPr>
            <p:nvPr/>
          </p:nvSpPr>
          <p:spPr bwMode="auto">
            <a:xfrm flipV="1">
              <a:off x="2605" y="3382"/>
              <a:ext cx="631" cy="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04" name="Line 120"/>
            <p:cNvSpPr>
              <a:spLocks noChangeShapeType="1"/>
            </p:cNvSpPr>
            <p:nvPr/>
          </p:nvSpPr>
          <p:spPr bwMode="auto">
            <a:xfrm flipH="1" flipV="1">
              <a:off x="2458" y="3018"/>
              <a:ext cx="126" cy="4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05" name="Freeform 121"/>
            <p:cNvSpPr>
              <a:spLocks/>
            </p:cNvSpPr>
            <p:nvPr/>
          </p:nvSpPr>
          <p:spPr bwMode="auto">
            <a:xfrm>
              <a:off x="3299" y="3988"/>
              <a:ext cx="203" cy="2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43" y="0"/>
                </a:cxn>
              </a:cxnLst>
              <a:rect l="0" t="0" r="r" b="b"/>
              <a:pathLst>
                <a:path w="143" h="22">
                  <a:moveTo>
                    <a:pt x="0" y="22"/>
                  </a:moveTo>
                  <a:lnTo>
                    <a:pt x="143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06" name="Line 122"/>
            <p:cNvSpPr>
              <a:spLocks noChangeShapeType="1"/>
            </p:cNvSpPr>
            <p:nvPr/>
          </p:nvSpPr>
          <p:spPr bwMode="auto">
            <a:xfrm flipV="1">
              <a:off x="3303" y="3338"/>
              <a:ext cx="182" cy="6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07" name="Line 123"/>
            <p:cNvSpPr>
              <a:spLocks noChangeShapeType="1"/>
            </p:cNvSpPr>
            <p:nvPr/>
          </p:nvSpPr>
          <p:spPr bwMode="auto">
            <a:xfrm flipH="1">
              <a:off x="3472" y="3034"/>
              <a:ext cx="38" cy="2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08" name="Freeform 124"/>
            <p:cNvSpPr>
              <a:spLocks/>
            </p:cNvSpPr>
            <p:nvPr/>
          </p:nvSpPr>
          <p:spPr bwMode="auto">
            <a:xfrm>
              <a:off x="3536" y="3923"/>
              <a:ext cx="261" cy="61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281" y="0"/>
                </a:cxn>
              </a:cxnLst>
              <a:rect l="0" t="0" r="r" b="b"/>
              <a:pathLst>
                <a:path w="281" h="49">
                  <a:moveTo>
                    <a:pt x="0" y="49"/>
                  </a:moveTo>
                  <a:lnTo>
                    <a:pt x="281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09" name="Line 125"/>
            <p:cNvSpPr>
              <a:spLocks noChangeShapeType="1"/>
            </p:cNvSpPr>
            <p:nvPr/>
          </p:nvSpPr>
          <p:spPr bwMode="auto">
            <a:xfrm flipH="1" flipV="1">
              <a:off x="4698" y="3978"/>
              <a:ext cx="180" cy="1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10" name="Line 126"/>
            <p:cNvSpPr>
              <a:spLocks noChangeShapeType="1"/>
            </p:cNvSpPr>
            <p:nvPr/>
          </p:nvSpPr>
          <p:spPr bwMode="auto">
            <a:xfrm flipH="1" flipV="1">
              <a:off x="4216" y="3911"/>
              <a:ext cx="476" cy="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11" name="Freeform 127"/>
            <p:cNvSpPr>
              <a:spLocks/>
            </p:cNvSpPr>
            <p:nvPr/>
          </p:nvSpPr>
          <p:spPr bwMode="auto">
            <a:xfrm>
              <a:off x="4026" y="3834"/>
              <a:ext cx="171" cy="66"/>
            </a:xfrm>
            <a:custGeom>
              <a:avLst/>
              <a:gdLst/>
              <a:ahLst/>
              <a:cxnLst>
                <a:cxn ang="0">
                  <a:pos x="171" y="66"/>
                </a:cxn>
                <a:cxn ang="0">
                  <a:pos x="0" y="0"/>
                </a:cxn>
              </a:cxnLst>
              <a:rect l="0" t="0" r="r" b="b"/>
              <a:pathLst>
                <a:path w="171" h="66">
                  <a:moveTo>
                    <a:pt x="171" y="66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12" name="Line 128"/>
            <p:cNvSpPr>
              <a:spLocks noChangeShapeType="1"/>
            </p:cNvSpPr>
            <p:nvPr/>
          </p:nvSpPr>
          <p:spPr bwMode="auto">
            <a:xfrm flipH="1" flipV="1">
              <a:off x="4652" y="3283"/>
              <a:ext cx="135" cy="4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13" name="Line 129"/>
            <p:cNvSpPr>
              <a:spLocks noChangeShapeType="1"/>
            </p:cNvSpPr>
            <p:nvPr/>
          </p:nvSpPr>
          <p:spPr bwMode="auto">
            <a:xfrm flipV="1">
              <a:off x="4637" y="2783"/>
              <a:ext cx="47" cy="4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14" name="Line 130"/>
            <p:cNvSpPr>
              <a:spLocks noChangeShapeType="1"/>
            </p:cNvSpPr>
            <p:nvPr/>
          </p:nvSpPr>
          <p:spPr bwMode="auto">
            <a:xfrm flipH="1" flipV="1">
              <a:off x="4251" y="3058"/>
              <a:ext cx="406" cy="2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15" name="Line 131"/>
            <p:cNvSpPr>
              <a:spLocks noChangeShapeType="1"/>
            </p:cNvSpPr>
            <p:nvPr/>
          </p:nvSpPr>
          <p:spPr bwMode="auto">
            <a:xfrm flipH="1">
              <a:off x="4201" y="3283"/>
              <a:ext cx="426" cy="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16" name="Freeform 132"/>
            <p:cNvSpPr>
              <a:spLocks/>
            </p:cNvSpPr>
            <p:nvPr/>
          </p:nvSpPr>
          <p:spPr bwMode="auto">
            <a:xfrm>
              <a:off x="4247" y="2813"/>
              <a:ext cx="411" cy="245"/>
            </a:xfrm>
            <a:custGeom>
              <a:avLst/>
              <a:gdLst/>
              <a:ahLst/>
              <a:cxnLst>
                <a:cxn ang="0">
                  <a:pos x="411" y="0"/>
                </a:cxn>
                <a:cxn ang="0">
                  <a:pos x="285" y="205"/>
                </a:cxn>
                <a:cxn ang="0">
                  <a:pos x="0" y="240"/>
                </a:cxn>
              </a:cxnLst>
              <a:rect l="0" t="0" r="r" b="b"/>
              <a:pathLst>
                <a:path w="411" h="245">
                  <a:moveTo>
                    <a:pt x="411" y="0"/>
                  </a:moveTo>
                  <a:cubicBezTo>
                    <a:pt x="390" y="34"/>
                    <a:pt x="353" y="165"/>
                    <a:pt x="285" y="205"/>
                  </a:cubicBezTo>
                  <a:cubicBezTo>
                    <a:pt x="217" y="245"/>
                    <a:pt x="59" y="233"/>
                    <a:pt x="0" y="240"/>
                  </a:cubicBezTo>
                </a:path>
              </a:pathLst>
            </a:custGeom>
            <a:noFill/>
            <a:ln w="5715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17" name="Oval 133"/>
            <p:cNvSpPr>
              <a:spLocks noChangeArrowheads="1"/>
            </p:cNvSpPr>
            <p:nvPr/>
          </p:nvSpPr>
          <p:spPr bwMode="auto">
            <a:xfrm>
              <a:off x="4428" y="2884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18" name="Line 134"/>
            <p:cNvSpPr>
              <a:spLocks noChangeShapeType="1"/>
            </p:cNvSpPr>
            <p:nvPr/>
          </p:nvSpPr>
          <p:spPr bwMode="auto">
            <a:xfrm flipH="1" flipV="1">
              <a:off x="4206" y="3924"/>
              <a:ext cx="662" cy="1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19" name="Line 135"/>
            <p:cNvSpPr>
              <a:spLocks noChangeShapeType="1"/>
            </p:cNvSpPr>
            <p:nvPr/>
          </p:nvSpPr>
          <p:spPr bwMode="auto">
            <a:xfrm flipV="1">
              <a:off x="4206" y="3744"/>
              <a:ext cx="561" cy="1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20" name="Line 136"/>
            <p:cNvSpPr>
              <a:spLocks noChangeShapeType="1"/>
            </p:cNvSpPr>
            <p:nvPr/>
          </p:nvSpPr>
          <p:spPr bwMode="auto">
            <a:xfrm flipV="1">
              <a:off x="4693" y="3734"/>
              <a:ext cx="89" cy="2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21" name="Freeform 137"/>
            <p:cNvSpPr>
              <a:spLocks/>
            </p:cNvSpPr>
            <p:nvPr/>
          </p:nvSpPr>
          <p:spPr bwMode="auto">
            <a:xfrm>
              <a:off x="4020" y="3734"/>
              <a:ext cx="757" cy="94"/>
            </a:xfrm>
            <a:custGeom>
              <a:avLst/>
              <a:gdLst/>
              <a:ahLst/>
              <a:cxnLst>
                <a:cxn ang="0">
                  <a:pos x="0" y="94"/>
                </a:cxn>
                <a:cxn ang="0">
                  <a:pos x="757" y="0"/>
                </a:cxn>
              </a:cxnLst>
              <a:rect l="0" t="0" r="r" b="b"/>
              <a:pathLst>
                <a:path w="757" h="94">
                  <a:moveTo>
                    <a:pt x="0" y="94"/>
                  </a:moveTo>
                  <a:lnTo>
                    <a:pt x="757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22" name="Line 138"/>
            <p:cNvSpPr>
              <a:spLocks noChangeShapeType="1"/>
            </p:cNvSpPr>
            <p:nvPr/>
          </p:nvSpPr>
          <p:spPr bwMode="auto">
            <a:xfrm>
              <a:off x="4191" y="3359"/>
              <a:ext cx="591" cy="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23" name="Freeform 139"/>
            <p:cNvSpPr>
              <a:spLocks/>
            </p:cNvSpPr>
            <p:nvPr/>
          </p:nvSpPr>
          <p:spPr bwMode="auto">
            <a:xfrm>
              <a:off x="3807" y="3840"/>
              <a:ext cx="213" cy="110"/>
            </a:xfrm>
            <a:custGeom>
              <a:avLst/>
              <a:gdLst/>
              <a:ahLst/>
              <a:cxnLst>
                <a:cxn ang="0">
                  <a:pos x="0" y="110"/>
                </a:cxn>
                <a:cxn ang="0">
                  <a:pos x="213" y="0"/>
                </a:cxn>
              </a:cxnLst>
              <a:rect l="0" t="0" r="r" b="b"/>
              <a:pathLst>
                <a:path w="213" h="110">
                  <a:moveTo>
                    <a:pt x="0" y="110"/>
                  </a:moveTo>
                  <a:lnTo>
                    <a:pt x="213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24" name="Line 140"/>
            <p:cNvSpPr>
              <a:spLocks noChangeShapeType="1"/>
            </p:cNvSpPr>
            <p:nvPr/>
          </p:nvSpPr>
          <p:spPr bwMode="auto">
            <a:xfrm>
              <a:off x="3801" y="3513"/>
              <a:ext cx="41" cy="4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25" name="Freeform 141"/>
            <p:cNvSpPr>
              <a:spLocks/>
            </p:cNvSpPr>
            <p:nvPr/>
          </p:nvSpPr>
          <p:spPr bwMode="auto">
            <a:xfrm>
              <a:off x="3544" y="3529"/>
              <a:ext cx="238" cy="445"/>
            </a:xfrm>
            <a:custGeom>
              <a:avLst/>
              <a:gdLst/>
              <a:ahLst/>
              <a:cxnLst>
                <a:cxn ang="0">
                  <a:pos x="278" y="0"/>
                </a:cxn>
                <a:cxn ang="0">
                  <a:pos x="0" y="497"/>
                </a:cxn>
              </a:cxnLst>
              <a:rect l="0" t="0" r="r" b="b"/>
              <a:pathLst>
                <a:path w="278" h="497">
                  <a:moveTo>
                    <a:pt x="278" y="0"/>
                  </a:moveTo>
                  <a:lnTo>
                    <a:pt x="0" y="497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26" name="Freeform 142"/>
            <p:cNvSpPr>
              <a:spLocks/>
            </p:cNvSpPr>
            <p:nvPr/>
          </p:nvSpPr>
          <p:spPr bwMode="auto">
            <a:xfrm>
              <a:off x="3536" y="3258"/>
              <a:ext cx="59" cy="714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0" y="774"/>
                </a:cxn>
              </a:cxnLst>
              <a:rect l="0" t="0" r="r" b="b"/>
              <a:pathLst>
                <a:path w="79" h="774">
                  <a:moveTo>
                    <a:pt x="79" y="0"/>
                  </a:moveTo>
                  <a:lnTo>
                    <a:pt x="0" y="77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27" name="Freeform 143"/>
            <p:cNvSpPr>
              <a:spLocks/>
            </p:cNvSpPr>
            <p:nvPr/>
          </p:nvSpPr>
          <p:spPr bwMode="auto">
            <a:xfrm>
              <a:off x="3488" y="3351"/>
              <a:ext cx="43" cy="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657"/>
                </a:cxn>
              </a:cxnLst>
              <a:rect l="0" t="0" r="r" b="b"/>
              <a:pathLst>
                <a:path w="10" h="657">
                  <a:moveTo>
                    <a:pt x="0" y="0"/>
                  </a:moveTo>
                  <a:lnTo>
                    <a:pt x="10" y="657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28" name="Line 144"/>
            <p:cNvSpPr>
              <a:spLocks noChangeShapeType="1"/>
            </p:cNvSpPr>
            <p:nvPr/>
          </p:nvSpPr>
          <p:spPr bwMode="auto">
            <a:xfrm flipH="1">
              <a:off x="3487" y="3232"/>
              <a:ext cx="85" cy="1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29" name="Line 145"/>
            <p:cNvSpPr>
              <a:spLocks noChangeShapeType="1"/>
            </p:cNvSpPr>
            <p:nvPr/>
          </p:nvSpPr>
          <p:spPr bwMode="auto">
            <a:xfrm flipH="1" flipV="1">
              <a:off x="3158" y="3928"/>
              <a:ext cx="154" cy="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30" name="Line 146"/>
            <p:cNvSpPr>
              <a:spLocks noChangeShapeType="1"/>
            </p:cNvSpPr>
            <p:nvPr/>
          </p:nvSpPr>
          <p:spPr bwMode="auto">
            <a:xfrm flipV="1">
              <a:off x="3145" y="3399"/>
              <a:ext cx="107" cy="5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31" name="Line 147"/>
            <p:cNvSpPr>
              <a:spLocks noChangeShapeType="1"/>
            </p:cNvSpPr>
            <p:nvPr/>
          </p:nvSpPr>
          <p:spPr bwMode="auto">
            <a:xfrm flipH="1" flipV="1">
              <a:off x="3331" y="3027"/>
              <a:ext cx="141" cy="3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32" name="Line 148"/>
            <p:cNvSpPr>
              <a:spLocks noChangeShapeType="1"/>
            </p:cNvSpPr>
            <p:nvPr/>
          </p:nvSpPr>
          <p:spPr bwMode="auto">
            <a:xfrm flipH="1">
              <a:off x="3265" y="3343"/>
              <a:ext cx="199" cy="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33" name="Line 149"/>
            <p:cNvSpPr>
              <a:spLocks noChangeShapeType="1"/>
            </p:cNvSpPr>
            <p:nvPr/>
          </p:nvSpPr>
          <p:spPr bwMode="auto">
            <a:xfrm flipH="1">
              <a:off x="3173" y="3357"/>
              <a:ext cx="297" cy="5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34" name="Freeform 150"/>
            <p:cNvSpPr>
              <a:spLocks/>
            </p:cNvSpPr>
            <p:nvPr/>
          </p:nvSpPr>
          <p:spPr bwMode="auto">
            <a:xfrm>
              <a:off x="221" y="1254"/>
              <a:ext cx="775" cy="1224"/>
            </a:xfrm>
            <a:custGeom>
              <a:avLst/>
              <a:gdLst/>
              <a:ahLst/>
              <a:cxnLst>
                <a:cxn ang="0">
                  <a:pos x="0" y="1200"/>
                </a:cxn>
                <a:cxn ang="0">
                  <a:pos x="775" y="0"/>
                </a:cxn>
              </a:cxnLst>
              <a:rect l="0" t="0" r="r" b="b"/>
              <a:pathLst>
                <a:path w="775" h="1200">
                  <a:moveTo>
                    <a:pt x="0" y="1200"/>
                  </a:moveTo>
                  <a:cubicBezTo>
                    <a:pt x="129" y="1000"/>
                    <a:pt x="646" y="200"/>
                    <a:pt x="775" y="0"/>
                  </a:cubicBezTo>
                </a:path>
              </a:pathLst>
            </a:cu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35" name="Oval 151"/>
            <p:cNvSpPr>
              <a:spLocks noChangeArrowheads="1"/>
            </p:cNvSpPr>
            <p:nvPr/>
          </p:nvSpPr>
          <p:spPr bwMode="auto">
            <a:xfrm>
              <a:off x="1128" y="1629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36" name="Freeform 152"/>
            <p:cNvSpPr>
              <a:spLocks/>
            </p:cNvSpPr>
            <p:nvPr/>
          </p:nvSpPr>
          <p:spPr bwMode="auto">
            <a:xfrm>
              <a:off x="222" y="1674"/>
              <a:ext cx="912" cy="816"/>
            </a:xfrm>
            <a:custGeom>
              <a:avLst/>
              <a:gdLst/>
              <a:ahLst/>
              <a:cxnLst>
                <a:cxn ang="0">
                  <a:pos x="0" y="822"/>
                </a:cxn>
                <a:cxn ang="0">
                  <a:pos x="546" y="0"/>
                </a:cxn>
              </a:cxnLst>
              <a:rect l="0" t="0" r="r" b="b"/>
              <a:pathLst>
                <a:path w="546" h="822">
                  <a:moveTo>
                    <a:pt x="0" y="822"/>
                  </a:moveTo>
                  <a:cubicBezTo>
                    <a:pt x="223" y="483"/>
                    <a:pt x="447" y="145"/>
                    <a:pt x="546" y="0"/>
                  </a:cubicBezTo>
                </a:path>
              </a:pathLst>
            </a:cu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37" name="Line 153"/>
            <p:cNvSpPr>
              <a:spLocks noChangeShapeType="1"/>
            </p:cNvSpPr>
            <p:nvPr/>
          </p:nvSpPr>
          <p:spPr bwMode="auto">
            <a:xfrm flipV="1">
              <a:off x="246" y="2082"/>
              <a:ext cx="894" cy="414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38" name="Line 154"/>
            <p:cNvSpPr>
              <a:spLocks noChangeShapeType="1"/>
            </p:cNvSpPr>
            <p:nvPr/>
          </p:nvSpPr>
          <p:spPr bwMode="auto">
            <a:xfrm flipV="1">
              <a:off x="258" y="2388"/>
              <a:ext cx="1320" cy="12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39" name="Line 155"/>
            <p:cNvSpPr>
              <a:spLocks noChangeShapeType="1"/>
            </p:cNvSpPr>
            <p:nvPr/>
          </p:nvSpPr>
          <p:spPr bwMode="auto">
            <a:xfrm>
              <a:off x="234" y="2526"/>
              <a:ext cx="1422" cy="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40" name="Line 156"/>
            <p:cNvSpPr>
              <a:spLocks noChangeShapeType="1"/>
            </p:cNvSpPr>
            <p:nvPr/>
          </p:nvSpPr>
          <p:spPr bwMode="auto">
            <a:xfrm>
              <a:off x="216" y="2520"/>
              <a:ext cx="1320" cy="22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41" name="Line 157"/>
            <p:cNvSpPr>
              <a:spLocks noChangeShapeType="1"/>
            </p:cNvSpPr>
            <p:nvPr/>
          </p:nvSpPr>
          <p:spPr bwMode="auto">
            <a:xfrm>
              <a:off x="234" y="2532"/>
              <a:ext cx="858" cy="6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42" name="Line 158"/>
            <p:cNvSpPr>
              <a:spLocks noChangeShapeType="1"/>
            </p:cNvSpPr>
            <p:nvPr/>
          </p:nvSpPr>
          <p:spPr bwMode="auto">
            <a:xfrm>
              <a:off x="204" y="2490"/>
              <a:ext cx="822" cy="130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43" name="Line 159"/>
            <p:cNvSpPr>
              <a:spLocks noChangeShapeType="1"/>
            </p:cNvSpPr>
            <p:nvPr/>
          </p:nvSpPr>
          <p:spPr bwMode="auto">
            <a:xfrm>
              <a:off x="1044" y="3798"/>
              <a:ext cx="1876" cy="46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44" name="Line 160"/>
            <p:cNvSpPr>
              <a:spLocks noChangeShapeType="1"/>
            </p:cNvSpPr>
            <p:nvPr/>
          </p:nvSpPr>
          <p:spPr bwMode="auto">
            <a:xfrm>
              <a:off x="1524" y="3768"/>
              <a:ext cx="1386" cy="475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45" name="Line 161"/>
            <p:cNvSpPr>
              <a:spLocks noChangeShapeType="1"/>
            </p:cNvSpPr>
            <p:nvPr/>
          </p:nvSpPr>
          <p:spPr bwMode="auto">
            <a:xfrm>
              <a:off x="1914" y="3468"/>
              <a:ext cx="1002" cy="787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46" name="Line 162"/>
            <p:cNvSpPr>
              <a:spLocks noChangeShapeType="1"/>
            </p:cNvSpPr>
            <p:nvPr/>
          </p:nvSpPr>
          <p:spPr bwMode="auto">
            <a:xfrm>
              <a:off x="2574" y="3432"/>
              <a:ext cx="354" cy="887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47" name="Line 163"/>
            <p:cNvSpPr>
              <a:spLocks noChangeShapeType="1"/>
            </p:cNvSpPr>
            <p:nvPr/>
          </p:nvSpPr>
          <p:spPr bwMode="auto">
            <a:xfrm flipH="1">
              <a:off x="2926" y="3390"/>
              <a:ext cx="314" cy="861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48" name="Line 164"/>
            <p:cNvSpPr>
              <a:spLocks noChangeShapeType="1"/>
            </p:cNvSpPr>
            <p:nvPr/>
          </p:nvSpPr>
          <p:spPr bwMode="auto">
            <a:xfrm flipH="1">
              <a:off x="2926" y="3924"/>
              <a:ext cx="230" cy="3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49" name="Line 165"/>
            <p:cNvSpPr>
              <a:spLocks noChangeShapeType="1"/>
            </p:cNvSpPr>
            <p:nvPr/>
          </p:nvSpPr>
          <p:spPr bwMode="auto">
            <a:xfrm flipH="1">
              <a:off x="2938" y="4006"/>
              <a:ext cx="378" cy="237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50" name="Freeform 166"/>
            <p:cNvSpPr>
              <a:spLocks/>
            </p:cNvSpPr>
            <p:nvPr/>
          </p:nvSpPr>
          <p:spPr bwMode="auto">
            <a:xfrm>
              <a:off x="2938" y="3994"/>
              <a:ext cx="576" cy="262"/>
            </a:xfrm>
            <a:custGeom>
              <a:avLst/>
              <a:gdLst/>
              <a:ahLst/>
              <a:cxnLst>
                <a:cxn ang="0">
                  <a:pos x="564" y="0"/>
                </a:cxn>
                <a:cxn ang="0">
                  <a:pos x="0" y="294"/>
                </a:cxn>
              </a:cxnLst>
              <a:rect l="0" t="0" r="r" b="b"/>
              <a:pathLst>
                <a:path w="564" h="294">
                  <a:moveTo>
                    <a:pt x="564" y="0"/>
                  </a:moveTo>
                  <a:cubicBezTo>
                    <a:pt x="470" y="49"/>
                    <a:pt x="94" y="245"/>
                    <a:pt x="0" y="294"/>
                  </a:cubicBezTo>
                </a:path>
              </a:pathLst>
            </a:cu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51" name="Line 167"/>
            <p:cNvSpPr>
              <a:spLocks noChangeShapeType="1"/>
            </p:cNvSpPr>
            <p:nvPr/>
          </p:nvSpPr>
          <p:spPr bwMode="auto">
            <a:xfrm flipH="1">
              <a:off x="2952" y="3942"/>
              <a:ext cx="876" cy="32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52" name="Freeform 168"/>
            <p:cNvSpPr>
              <a:spLocks/>
            </p:cNvSpPr>
            <p:nvPr/>
          </p:nvSpPr>
          <p:spPr bwMode="auto">
            <a:xfrm>
              <a:off x="2928" y="3810"/>
              <a:ext cx="1104" cy="458"/>
            </a:xfrm>
            <a:custGeom>
              <a:avLst/>
              <a:gdLst/>
              <a:ahLst/>
              <a:cxnLst>
                <a:cxn ang="0">
                  <a:pos x="0" y="458"/>
                </a:cxn>
                <a:cxn ang="0">
                  <a:pos x="816" y="264"/>
                </a:cxn>
                <a:cxn ang="0">
                  <a:pos x="1104" y="0"/>
                </a:cxn>
              </a:cxnLst>
              <a:rect l="0" t="0" r="r" b="b"/>
              <a:pathLst>
                <a:path w="1104" h="458">
                  <a:moveTo>
                    <a:pt x="0" y="458"/>
                  </a:moveTo>
                  <a:cubicBezTo>
                    <a:pt x="136" y="426"/>
                    <a:pt x="632" y="340"/>
                    <a:pt x="816" y="264"/>
                  </a:cubicBezTo>
                  <a:cubicBezTo>
                    <a:pt x="1000" y="188"/>
                    <a:pt x="1044" y="55"/>
                    <a:pt x="1104" y="0"/>
                  </a:cubicBezTo>
                </a:path>
              </a:pathLst>
            </a:cu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53" name="Freeform 169"/>
            <p:cNvSpPr>
              <a:spLocks/>
            </p:cNvSpPr>
            <p:nvPr/>
          </p:nvSpPr>
          <p:spPr bwMode="auto">
            <a:xfrm>
              <a:off x="2940" y="3912"/>
              <a:ext cx="1278" cy="364"/>
            </a:xfrm>
            <a:custGeom>
              <a:avLst/>
              <a:gdLst/>
              <a:ahLst/>
              <a:cxnLst>
                <a:cxn ang="0">
                  <a:pos x="0" y="364"/>
                </a:cxn>
                <a:cxn ang="0">
                  <a:pos x="900" y="222"/>
                </a:cxn>
                <a:cxn ang="0">
                  <a:pos x="1278" y="0"/>
                </a:cxn>
              </a:cxnLst>
              <a:rect l="0" t="0" r="r" b="b"/>
              <a:pathLst>
                <a:path w="1278" h="364">
                  <a:moveTo>
                    <a:pt x="0" y="364"/>
                  </a:moveTo>
                  <a:cubicBezTo>
                    <a:pt x="150" y="340"/>
                    <a:pt x="687" y="283"/>
                    <a:pt x="900" y="222"/>
                  </a:cubicBezTo>
                  <a:cubicBezTo>
                    <a:pt x="1113" y="161"/>
                    <a:pt x="1199" y="46"/>
                    <a:pt x="1278" y="0"/>
                  </a:cubicBezTo>
                </a:path>
              </a:pathLst>
            </a:cu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54" name="Freeform 170"/>
            <p:cNvSpPr>
              <a:spLocks/>
            </p:cNvSpPr>
            <p:nvPr/>
          </p:nvSpPr>
          <p:spPr bwMode="auto">
            <a:xfrm>
              <a:off x="2940" y="4104"/>
              <a:ext cx="1932" cy="176"/>
            </a:xfrm>
            <a:custGeom>
              <a:avLst/>
              <a:gdLst/>
              <a:ahLst/>
              <a:cxnLst>
                <a:cxn ang="0">
                  <a:pos x="0" y="176"/>
                </a:cxn>
                <a:cxn ang="0">
                  <a:pos x="1932" y="0"/>
                </a:cxn>
              </a:cxnLst>
              <a:rect l="0" t="0" r="r" b="b"/>
              <a:pathLst>
                <a:path w="1932" h="176">
                  <a:moveTo>
                    <a:pt x="0" y="176"/>
                  </a:moveTo>
                  <a:lnTo>
                    <a:pt x="1932" y="0"/>
                  </a:lnTo>
                </a:path>
              </a:pathLst>
            </a:cu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55" name="Line 171"/>
            <p:cNvSpPr>
              <a:spLocks noChangeShapeType="1"/>
            </p:cNvSpPr>
            <p:nvPr/>
          </p:nvSpPr>
          <p:spPr bwMode="auto">
            <a:xfrm flipV="1">
              <a:off x="1584" y="654"/>
              <a:ext cx="1200" cy="28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56" name="Line 172"/>
            <p:cNvSpPr>
              <a:spLocks noChangeShapeType="1"/>
            </p:cNvSpPr>
            <p:nvPr/>
          </p:nvSpPr>
          <p:spPr bwMode="auto">
            <a:xfrm flipV="1">
              <a:off x="2418" y="678"/>
              <a:ext cx="360" cy="109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57" name="Freeform 173"/>
            <p:cNvSpPr>
              <a:spLocks/>
            </p:cNvSpPr>
            <p:nvPr/>
          </p:nvSpPr>
          <p:spPr bwMode="auto">
            <a:xfrm flipH="1">
              <a:off x="2790" y="696"/>
              <a:ext cx="138" cy="1170"/>
            </a:xfrm>
            <a:custGeom>
              <a:avLst/>
              <a:gdLst/>
              <a:ahLst/>
              <a:cxnLst>
                <a:cxn ang="0">
                  <a:pos x="0" y="1218"/>
                </a:cxn>
                <a:cxn ang="0">
                  <a:pos x="78" y="0"/>
                </a:cxn>
              </a:cxnLst>
              <a:rect l="0" t="0" r="r" b="b"/>
              <a:pathLst>
                <a:path w="78" h="1218">
                  <a:moveTo>
                    <a:pt x="0" y="1218"/>
                  </a:moveTo>
                  <a:lnTo>
                    <a:pt x="78" y="0"/>
                  </a:lnTo>
                </a:path>
              </a:pathLst>
            </a:cu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58" name="Freeform 174"/>
            <p:cNvSpPr>
              <a:spLocks/>
            </p:cNvSpPr>
            <p:nvPr/>
          </p:nvSpPr>
          <p:spPr bwMode="auto">
            <a:xfrm>
              <a:off x="2796" y="666"/>
              <a:ext cx="258" cy="768"/>
            </a:xfrm>
            <a:custGeom>
              <a:avLst/>
              <a:gdLst/>
              <a:ahLst/>
              <a:cxnLst>
                <a:cxn ang="0">
                  <a:pos x="78" y="960"/>
                </a:cxn>
                <a:cxn ang="0">
                  <a:pos x="0" y="0"/>
                </a:cxn>
              </a:cxnLst>
              <a:rect l="0" t="0" r="r" b="b"/>
              <a:pathLst>
                <a:path w="78" h="960">
                  <a:moveTo>
                    <a:pt x="78" y="96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59" name="Line 175"/>
            <p:cNvSpPr>
              <a:spLocks noChangeShapeType="1"/>
            </p:cNvSpPr>
            <p:nvPr/>
          </p:nvSpPr>
          <p:spPr bwMode="auto">
            <a:xfrm flipH="1" flipV="1">
              <a:off x="2808" y="648"/>
              <a:ext cx="1752" cy="67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60" name="Line 176"/>
            <p:cNvSpPr>
              <a:spLocks noChangeShapeType="1"/>
            </p:cNvSpPr>
            <p:nvPr/>
          </p:nvSpPr>
          <p:spPr bwMode="auto">
            <a:xfrm>
              <a:off x="3048" y="1440"/>
              <a:ext cx="864" cy="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61" name="Line 177"/>
            <p:cNvSpPr>
              <a:spLocks noChangeShapeType="1"/>
            </p:cNvSpPr>
            <p:nvPr/>
          </p:nvSpPr>
          <p:spPr bwMode="auto">
            <a:xfrm flipV="1">
              <a:off x="3054" y="1332"/>
              <a:ext cx="151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62" name="Line 178"/>
            <p:cNvSpPr>
              <a:spLocks noChangeShapeType="1"/>
            </p:cNvSpPr>
            <p:nvPr/>
          </p:nvSpPr>
          <p:spPr bwMode="auto">
            <a:xfrm flipH="1">
              <a:off x="3978" y="1350"/>
              <a:ext cx="606" cy="6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63" name="Line 179"/>
            <p:cNvSpPr>
              <a:spLocks noChangeShapeType="1"/>
            </p:cNvSpPr>
            <p:nvPr/>
          </p:nvSpPr>
          <p:spPr bwMode="auto">
            <a:xfrm flipH="1">
              <a:off x="4320" y="1356"/>
              <a:ext cx="300" cy="9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64" name="Freeform 180"/>
            <p:cNvSpPr>
              <a:spLocks/>
            </p:cNvSpPr>
            <p:nvPr/>
          </p:nvSpPr>
          <p:spPr bwMode="auto">
            <a:xfrm>
              <a:off x="3990" y="1362"/>
              <a:ext cx="600" cy="780"/>
            </a:xfrm>
            <a:custGeom>
              <a:avLst/>
              <a:gdLst/>
              <a:ahLst/>
              <a:cxnLst>
                <a:cxn ang="0">
                  <a:pos x="600" y="0"/>
                </a:cxn>
                <a:cxn ang="0">
                  <a:pos x="0" y="780"/>
                </a:cxn>
              </a:cxnLst>
              <a:rect l="0" t="0" r="r" b="b"/>
              <a:pathLst>
                <a:path w="600" h="780">
                  <a:moveTo>
                    <a:pt x="600" y="0"/>
                  </a:moveTo>
                  <a:cubicBezTo>
                    <a:pt x="500" y="130"/>
                    <a:pt x="100" y="650"/>
                    <a:pt x="0" y="78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65" name="Line 181"/>
            <p:cNvSpPr>
              <a:spLocks noChangeShapeType="1"/>
            </p:cNvSpPr>
            <p:nvPr/>
          </p:nvSpPr>
          <p:spPr bwMode="auto">
            <a:xfrm>
              <a:off x="4614" y="1368"/>
              <a:ext cx="72" cy="1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66" name="Line 182"/>
            <p:cNvSpPr>
              <a:spLocks noChangeShapeType="1"/>
            </p:cNvSpPr>
            <p:nvPr/>
          </p:nvSpPr>
          <p:spPr bwMode="auto">
            <a:xfrm flipH="1" flipV="1">
              <a:off x="4608" y="1320"/>
              <a:ext cx="972" cy="126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67" name="Line 183"/>
            <p:cNvSpPr>
              <a:spLocks noChangeShapeType="1"/>
            </p:cNvSpPr>
            <p:nvPr/>
          </p:nvSpPr>
          <p:spPr bwMode="auto">
            <a:xfrm flipH="1">
              <a:off x="4686" y="2598"/>
              <a:ext cx="906" cy="19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68" name="Line 184"/>
            <p:cNvSpPr>
              <a:spLocks noChangeShapeType="1"/>
            </p:cNvSpPr>
            <p:nvPr/>
          </p:nvSpPr>
          <p:spPr bwMode="auto">
            <a:xfrm flipH="1">
              <a:off x="4674" y="2604"/>
              <a:ext cx="906" cy="67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69" name="Line 185"/>
            <p:cNvSpPr>
              <a:spLocks noChangeShapeType="1"/>
            </p:cNvSpPr>
            <p:nvPr/>
          </p:nvSpPr>
          <p:spPr bwMode="auto">
            <a:xfrm flipH="1">
              <a:off x="4794" y="2610"/>
              <a:ext cx="780" cy="112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70" name="Freeform 186"/>
            <p:cNvSpPr>
              <a:spLocks/>
            </p:cNvSpPr>
            <p:nvPr/>
          </p:nvSpPr>
          <p:spPr bwMode="auto">
            <a:xfrm>
              <a:off x="4710" y="2646"/>
              <a:ext cx="870" cy="1332"/>
            </a:xfrm>
            <a:custGeom>
              <a:avLst/>
              <a:gdLst/>
              <a:ahLst/>
              <a:cxnLst>
                <a:cxn ang="0">
                  <a:pos x="888" y="0"/>
                </a:cxn>
                <a:cxn ang="0">
                  <a:pos x="0" y="1386"/>
                </a:cxn>
              </a:cxnLst>
              <a:rect l="0" t="0" r="r" b="b"/>
              <a:pathLst>
                <a:path w="888" h="1386">
                  <a:moveTo>
                    <a:pt x="888" y="0"/>
                  </a:moveTo>
                  <a:cubicBezTo>
                    <a:pt x="740" y="231"/>
                    <a:pt x="148" y="1155"/>
                    <a:pt x="0" y="1386"/>
                  </a:cubicBezTo>
                </a:path>
              </a:pathLst>
            </a:cu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71" name="Freeform 187"/>
            <p:cNvSpPr>
              <a:spLocks/>
            </p:cNvSpPr>
            <p:nvPr/>
          </p:nvSpPr>
          <p:spPr bwMode="auto">
            <a:xfrm>
              <a:off x="4890" y="2628"/>
              <a:ext cx="708" cy="1452"/>
            </a:xfrm>
            <a:custGeom>
              <a:avLst/>
              <a:gdLst/>
              <a:ahLst/>
              <a:cxnLst>
                <a:cxn ang="0">
                  <a:pos x="726" y="0"/>
                </a:cxn>
                <a:cxn ang="0">
                  <a:pos x="0" y="1452"/>
                </a:cxn>
              </a:cxnLst>
              <a:rect l="0" t="0" r="r" b="b"/>
              <a:pathLst>
                <a:path w="726" h="1452">
                  <a:moveTo>
                    <a:pt x="726" y="0"/>
                  </a:moveTo>
                  <a:cubicBezTo>
                    <a:pt x="605" y="242"/>
                    <a:pt x="121" y="1210"/>
                    <a:pt x="0" y="1452"/>
                  </a:cubicBezTo>
                </a:path>
              </a:pathLst>
            </a:custGeom>
            <a:noFill/>
            <a:ln w="2857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72" name="Line 188"/>
            <p:cNvSpPr>
              <a:spLocks noChangeShapeType="1"/>
            </p:cNvSpPr>
            <p:nvPr/>
          </p:nvSpPr>
          <p:spPr bwMode="auto">
            <a:xfrm flipV="1">
              <a:off x="3792" y="3436"/>
              <a:ext cx="134" cy="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73" name="Oval 189"/>
            <p:cNvSpPr>
              <a:spLocks noChangeArrowheads="1"/>
            </p:cNvSpPr>
            <p:nvPr/>
          </p:nvSpPr>
          <p:spPr bwMode="auto">
            <a:xfrm>
              <a:off x="974" y="121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74" name="Line 190"/>
            <p:cNvSpPr>
              <a:spLocks noChangeShapeType="1"/>
            </p:cNvSpPr>
            <p:nvPr/>
          </p:nvSpPr>
          <p:spPr bwMode="auto">
            <a:xfrm flipV="1">
              <a:off x="3257" y="3004"/>
              <a:ext cx="55" cy="3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22175" name="Oval 191"/>
            <p:cNvSpPr>
              <a:spLocks noChangeArrowheads="1"/>
            </p:cNvSpPr>
            <p:nvPr/>
          </p:nvSpPr>
          <p:spPr bwMode="auto">
            <a:xfrm>
              <a:off x="172" y="2463"/>
              <a:ext cx="102" cy="1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76" name="Oval 192"/>
            <p:cNvSpPr>
              <a:spLocks noChangeArrowheads="1"/>
            </p:cNvSpPr>
            <p:nvPr/>
          </p:nvSpPr>
          <p:spPr bwMode="auto">
            <a:xfrm>
              <a:off x="2739" y="602"/>
              <a:ext cx="102" cy="1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77" name="Oval 193"/>
            <p:cNvSpPr>
              <a:spLocks noChangeArrowheads="1"/>
            </p:cNvSpPr>
            <p:nvPr/>
          </p:nvSpPr>
          <p:spPr bwMode="auto">
            <a:xfrm>
              <a:off x="2883" y="4221"/>
              <a:ext cx="102" cy="1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78" name="Oval 194"/>
            <p:cNvSpPr>
              <a:spLocks noChangeArrowheads="1"/>
            </p:cNvSpPr>
            <p:nvPr/>
          </p:nvSpPr>
          <p:spPr bwMode="auto">
            <a:xfrm>
              <a:off x="5541" y="2546"/>
              <a:ext cx="102" cy="1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79" name="Oval 195"/>
            <p:cNvSpPr>
              <a:spLocks noChangeArrowheads="1"/>
            </p:cNvSpPr>
            <p:nvPr/>
          </p:nvSpPr>
          <p:spPr bwMode="auto">
            <a:xfrm>
              <a:off x="4612" y="3238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80" name="Oval 196"/>
            <p:cNvSpPr>
              <a:spLocks noChangeArrowheads="1"/>
            </p:cNvSpPr>
            <p:nvPr/>
          </p:nvSpPr>
          <p:spPr bwMode="auto">
            <a:xfrm>
              <a:off x="4744" y="370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81" name="Oval 197"/>
            <p:cNvSpPr>
              <a:spLocks noChangeArrowheads="1"/>
            </p:cNvSpPr>
            <p:nvPr/>
          </p:nvSpPr>
          <p:spPr bwMode="auto">
            <a:xfrm>
              <a:off x="4667" y="3944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82" name="Oval 198"/>
            <p:cNvSpPr>
              <a:spLocks noChangeArrowheads="1"/>
            </p:cNvSpPr>
            <p:nvPr/>
          </p:nvSpPr>
          <p:spPr bwMode="auto">
            <a:xfrm>
              <a:off x="4842" y="406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83" name="Oval 199"/>
            <p:cNvSpPr>
              <a:spLocks noChangeArrowheads="1"/>
            </p:cNvSpPr>
            <p:nvPr/>
          </p:nvSpPr>
          <p:spPr bwMode="auto">
            <a:xfrm>
              <a:off x="3770" y="347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84" name="Oval 200"/>
            <p:cNvSpPr>
              <a:spLocks noChangeArrowheads="1"/>
            </p:cNvSpPr>
            <p:nvPr/>
          </p:nvSpPr>
          <p:spPr bwMode="auto">
            <a:xfrm>
              <a:off x="3445" y="3306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85" name="Oval 201"/>
            <p:cNvSpPr>
              <a:spLocks noChangeArrowheads="1"/>
            </p:cNvSpPr>
            <p:nvPr/>
          </p:nvSpPr>
          <p:spPr bwMode="auto">
            <a:xfrm>
              <a:off x="3119" y="3878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86" name="Oval 202"/>
            <p:cNvSpPr>
              <a:spLocks noChangeArrowheads="1"/>
            </p:cNvSpPr>
            <p:nvPr/>
          </p:nvSpPr>
          <p:spPr bwMode="auto">
            <a:xfrm>
              <a:off x="3274" y="396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87" name="Oval 203"/>
            <p:cNvSpPr>
              <a:spLocks noChangeArrowheads="1"/>
            </p:cNvSpPr>
            <p:nvPr/>
          </p:nvSpPr>
          <p:spPr bwMode="auto">
            <a:xfrm>
              <a:off x="3506" y="3947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88" name="Oval 204"/>
            <p:cNvSpPr>
              <a:spLocks noChangeArrowheads="1"/>
            </p:cNvSpPr>
            <p:nvPr/>
          </p:nvSpPr>
          <p:spPr bwMode="auto">
            <a:xfrm>
              <a:off x="3790" y="3896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89" name="Oval 205"/>
            <p:cNvSpPr>
              <a:spLocks noChangeArrowheads="1"/>
            </p:cNvSpPr>
            <p:nvPr/>
          </p:nvSpPr>
          <p:spPr bwMode="auto">
            <a:xfrm>
              <a:off x="3986" y="378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90" name="Oval 206"/>
            <p:cNvSpPr>
              <a:spLocks noChangeArrowheads="1"/>
            </p:cNvSpPr>
            <p:nvPr/>
          </p:nvSpPr>
          <p:spPr bwMode="auto">
            <a:xfrm>
              <a:off x="4179" y="3871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91" name="Oval 207"/>
            <p:cNvSpPr>
              <a:spLocks noChangeArrowheads="1"/>
            </p:cNvSpPr>
            <p:nvPr/>
          </p:nvSpPr>
          <p:spPr bwMode="auto">
            <a:xfrm>
              <a:off x="3295" y="296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92" name="Oval 208"/>
            <p:cNvSpPr>
              <a:spLocks noChangeArrowheads="1"/>
            </p:cNvSpPr>
            <p:nvPr/>
          </p:nvSpPr>
          <p:spPr bwMode="auto">
            <a:xfrm>
              <a:off x="3480" y="301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93" name="Oval 209"/>
            <p:cNvSpPr>
              <a:spLocks noChangeArrowheads="1"/>
            </p:cNvSpPr>
            <p:nvPr/>
          </p:nvSpPr>
          <p:spPr bwMode="auto">
            <a:xfrm>
              <a:off x="2551" y="250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94" name="Oval 210"/>
            <p:cNvSpPr>
              <a:spLocks noChangeArrowheads="1"/>
            </p:cNvSpPr>
            <p:nvPr/>
          </p:nvSpPr>
          <p:spPr bwMode="auto">
            <a:xfrm>
              <a:off x="2200" y="2510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95" name="Oval 211"/>
            <p:cNvSpPr>
              <a:spLocks noChangeArrowheads="1"/>
            </p:cNvSpPr>
            <p:nvPr/>
          </p:nvSpPr>
          <p:spPr bwMode="auto">
            <a:xfrm>
              <a:off x="2543" y="3399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96" name="Oval 212"/>
            <p:cNvSpPr>
              <a:spLocks noChangeArrowheads="1"/>
            </p:cNvSpPr>
            <p:nvPr/>
          </p:nvSpPr>
          <p:spPr bwMode="auto">
            <a:xfrm>
              <a:off x="1862" y="343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97" name="Oval 213"/>
            <p:cNvSpPr>
              <a:spLocks noChangeArrowheads="1"/>
            </p:cNvSpPr>
            <p:nvPr/>
          </p:nvSpPr>
          <p:spPr bwMode="auto">
            <a:xfrm>
              <a:off x="1478" y="3726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98" name="Oval 214"/>
            <p:cNvSpPr>
              <a:spLocks noChangeArrowheads="1"/>
            </p:cNvSpPr>
            <p:nvPr/>
          </p:nvSpPr>
          <p:spPr bwMode="auto">
            <a:xfrm>
              <a:off x="1507" y="2713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199" name="Oval 215"/>
            <p:cNvSpPr>
              <a:spLocks noChangeArrowheads="1"/>
            </p:cNvSpPr>
            <p:nvPr/>
          </p:nvSpPr>
          <p:spPr bwMode="auto">
            <a:xfrm>
              <a:off x="3227" y="334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00" name="Oval 216"/>
            <p:cNvSpPr>
              <a:spLocks noChangeArrowheads="1"/>
            </p:cNvSpPr>
            <p:nvPr/>
          </p:nvSpPr>
          <p:spPr bwMode="auto">
            <a:xfrm>
              <a:off x="2820" y="295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01" name="Oval 217"/>
            <p:cNvSpPr>
              <a:spLocks noChangeArrowheads="1"/>
            </p:cNvSpPr>
            <p:nvPr/>
          </p:nvSpPr>
          <p:spPr bwMode="auto">
            <a:xfrm>
              <a:off x="2695" y="2591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02" name="Oval 218"/>
            <p:cNvSpPr>
              <a:spLocks noChangeArrowheads="1"/>
            </p:cNvSpPr>
            <p:nvPr/>
          </p:nvSpPr>
          <p:spPr bwMode="auto">
            <a:xfrm>
              <a:off x="2605" y="237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03" name="Oval 219"/>
            <p:cNvSpPr>
              <a:spLocks noChangeArrowheads="1"/>
            </p:cNvSpPr>
            <p:nvPr/>
          </p:nvSpPr>
          <p:spPr bwMode="auto">
            <a:xfrm>
              <a:off x="2923" y="251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04" name="Oval 220"/>
            <p:cNvSpPr>
              <a:spLocks noChangeArrowheads="1"/>
            </p:cNvSpPr>
            <p:nvPr/>
          </p:nvSpPr>
          <p:spPr bwMode="auto">
            <a:xfrm>
              <a:off x="3200" y="281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05" name="Oval 221"/>
            <p:cNvSpPr>
              <a:spLocks noChangeArrowheads="1"/>
            </p:cNvSpPr>
            <p:nvPr/>
          </p:nvSpPr>
          <p:spPr bwMode="auto">
            <a:xfrm>
              <a:off x="3673" y="290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06" name="Oval 222"/>
            <p:cNvSpPr>
              <a:spLocks noChangeArrowheads="1"/>
            </p:cNvSpPr>
            <p:nvPr/>
          </p:nvSpPr>
          <p:spPr bwMode="auto">
            <a:xfrm>
              <a:off x="3902" y="3390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07" name="Oval 223"/>
            <p:cNvSpPr>
              <a:spLocks noChangeArrowheads="1"/>
            </p:cNvSpPr>
            <p:nvPr/>
          </p:nvSpPr>
          <p:spPr bwMode="auto">
            <a:xfrm>
              <a:off x="3793" y="326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08" name="Oval 224"/>
            <p:cNvSpPr>
              <a:spLocks noChangeArrowheads="1"/>
            </p:cNvSpPr>
            <p:nvPr/>
          </p:nvSpPr>
          <p:spPr bwMode="auto">
            <a:xfrm>
              <a:off x="4153" y="332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09" name="Oval 225"/>
            <p:cNvSpPr>
              <a:spLocks noChangeArrowheads="1"/>
            </p:cNvSpPr>
            <p:nvPr/>
          </p:nvSpPr>
          <p:spPr bwMode="auto">
            <a:xfrm>
              <a:off x="4645" y="2759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10" name="Oval 226"/>
            <p:cNvSpPr>
              <a:spLocks noChangeArrowheads="1"/>
            </p:cNvSpPr>
            <p:nvPr/>
          </p:nvSpPr>
          <p:spPr bwMode="auto">
            <a:xfrm>
              <a:off x="4207" y="3011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11" name="Oval 227"/>
            <p:cNvSpPr>
              <a:spLocks noChangeArrowheads="1"/>
            </p:cNvSpPr>
            <p:nvPr/>
          </p:nvSpPr>
          <p:spPr bwMode="auto">
            <a:xfrm>
              <a:off x="2924" y="2094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12" name="Oval 228"/>
            <p:cNvSpPr>
              <a:spLocks noChangeArrowheads="1"/>
            </p:cNvSpPr>
            <p:nvPr/>
          </p:nvSpPr>
          <p:spPr bwMode="auto">
            <a:xfrm>
              <a:off x="3326" y="157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13" name="Oval 229"/>
            <p:cNvSpPr>
              <a:spLocks noChangeArrowheads="1"/>
            </p:cNvSpPr>
            <p:nvPr/>
          </p:nvSpPr>
          <p:spPr bwMode="auto">
            <a:xfrm>
              <a:off x="3564" y="319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14" name="Oval 230"/>
            <p:cNvSpPr>
              <a:spLocks noChangeArrowheads="1"/>
            </p:cNvSpPr>
            <p:nvPr/>
          </p:nvSpPr>
          <p:spPr bwMode="auto">
            <a:xfrm>
              <a:off x="3008" y="139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15" name="Oval 231"/>
            <p:cNvSpPr>
              <a:spLocks noChangeArrowheads="1"/>
            </p:cNvSpPr>
            <p:nvPr/>
          </p:nvSpPr>
          <p:spPr bwMode="auto">
            <a:xfrm>
              <a:off x="3884" y="148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16" name="Oval 232"/>
            <p:cNvSpPr>
              <a:spLocks noChangeArrowheads="1"/>
            </p:cNvSpPr>
            <p:nvPr/>
          </p:nvSpPr>
          <p:spPr bwMode="auto">
            <a:xfrm>
              <a:off x="3980" y="1722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17" name="Oval 233"/>
            <p:cNvSpPr>
              <a:spLocks noChangeArrowheads="1"/>
            </p:cNvSpPr>
            <p:nvPr/>
          </p:nvSpPr>
          <p:spPr bwMode="auto">
            <a:xfrm>
              <a:off x="3913" y="192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18" name="Oval 234"/>
            <p:cNvSpPr>
              <a:spLocks noChangeArrowheads="1"/>
            </p:cNvSpPr>
            <p:nvPr/>
          </p:nvSpPr>
          <p:spPr bwMode="auto">
            <a:xfrm>
              <a:off x="3967" y="210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19" name="Oval 235"/>
            <p:cNvSpPr>
              <a:spLocks noChangeArrowheads="1"/>
            </p:cNvSpPr>
            <p:nvPr/>
          </p:nvSpPr>
          <p:spPr bwMode="auto">
            <a:xfrm>
              <a:off x="4267" y="230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20" name="Oval 236"/>
            <p:cNvSpPr>
              <a:spLocks noChangeArrowheads="1"/>
            </p:cNvSpPr>
            <p:nvPr/>
          </p:nvSpPr>
          <p:spPr bwMode="auto">
            <a:xfrm>
              <a:off x="3625" y="2411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21" name="Oval 237"/>
            <p:cNvSpPr>
              <a:spLocks noChangeArrowheads="1"/>
            </p:cNvSpPr>
            <p:nvPr/>
          </p:nvSpPr>
          <p:spPr bwMode="auto">
            <a:xfrm>
              <a:off x="3661" y="272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22" name="Oval 238"/>
            <p:cNvSpPr>
              <a:spLocks noChangeArrowheads="1"/>
            </p:cNvSpPr>
            <p:nvPr/>
          </p:nvSpPr>
          <p:spPr bwMode="auto">
            <a:xfrm>
              <a:off x="3325" y="2633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23" name="Oval 239"/>
            <p:cNvSpPr>
              <a:spLocks noChangeArrowheads="1"/>
            </p:cNvSpPr>
            <p:nvPr/>
          </p:nvSpPr>
          <p:spPr bwMode="auto">
            <a:xfrm>
              <a:off x="3696" y="1722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24" name="Oval 240"/>
            <p:cNvSpPr>
              <a:spLocks noChangeArrowheads="1"/>
            </p:cNvSpPr>
            <p:nvPr/>
          </p:nvSpPr>
          <p:spPr bwMode="auto">
            <a:xfrm>
              <a:off x="2902" y="1823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25" name="Oval 241"/>
            <p:cNvSpPr>
              <a:spLocks noChangeArrowheads="1"/>
            </p:cNvSpPr>
            <p:nvPr/>
          </p:nvSpPr>
          <p:spPr bwMode="auto">
            <a:xfrm>
              <a:off x="3462" y="2105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26" name="Oval 242"/>
            <p:cNvSpPr>
              <a:spLocks noChangeArrowheads="1"/>
            </p:cNvSpPr>
            <p:nvPr/>
          </p:nvSpPr>
          <p:spPr bwMode="auto">
            <a:xfrm>
              <a:off x="1558" y="2354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27" name="Oval 243"/>
            <p:cNvSpPr>
              <a:spLocks noChangeArrowheads="1"/>
            </p:cNvSpPr>
            <p:nvPr/>
          </p:nvSpPr>
          <p:spPr bwMode="auto">
            <a:xfrm>
              <a:off x="2085" y="233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28" name="Oval 244"/>
            <p:cNvSpPr>
              <a:spLocks noChangeArrowheads="1"/>
            </p:cNvSpPr>
            <p:nvPr/>
          </p:nvSpPr>
          <p:spPr bwMode="auto">
            <a:xfrm>
              <a:off x="1786" y="2342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29" name="Oval 245"/>
            <p:cNvSpPr>
              <a:spLocks noChangeArrowheads="1"/>
            </p:cNvSpPr>
            <p:nvPr/>
          </p:nvSpPr>
          <p:spPr bwMode="auto">
            <a:xfrm>
              <a:off x="1629" y="2500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30" name="Oval 246"/>
            <p:cNvSpPr>
              <a:spLocks noChangeArrowheads="1"/>
            </p:cNvSpPr>
            <p:nvPr/>
          </p:nvSpPr>
          <p:spPr bwMode="auto">
            <a:xfrm>
              <a:off x="1122" y="2042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31" name="Oval 247"/>
            <p:cNvSpPr>
              <a:spLocks noChangeArrowheads="1"/>
            </p:cNvSpPr>
            <p:nvPr/>
          </p:nvSpPr>
          <p:spPr bwMode="auto">
            <a:xfrm>
              <a:off x="1042" y="3123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32" name="Oval 248"/>
            <p:cNvSpPr>
              <a:spLocks noChangeArrowheads="1"/>
            </p:cNvSpPr>
            <p:nvPr/>
          </p:nvSpPr>
          <p:spPr bwMode="auto">
            <a:xfrm>
              <a:off x="1019" y="3741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33" name="Oval 249"/>
            <p:cNvSpPr>
              <a:spLocks noChangeArrowheads="1"/>
            </p:cNvSpPr>
            <p:nvPr/>
          </p:nvSpPr>
          <p:spPr bwMode="auto">
            <a:xfrm>
              <a:off x="2409" y="2965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34" name="Oval 250"/>
            <p:cNvSpPr>
              <a:spLocks noChangeArrowheads="1"/>
            </p:cNvSpPr>
            <p:nvPr/>
          </p:nvSpPr>
          <p:spPr bwMode="auto">
            <a:xfrm>
              <a:off x="2380" y="1759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35" name="Oval 251"/>
            <p:cNvSpPr>
              <a:spLocks noChangeArrowheads="1"/>
            </p:cNvSpPr>
            <p:nvPr/>
          </p:nvSpPr>
          <p:spPr bwMode="auto">
            <a:xfrm>
              <a:off x="1559" y="928"/>
              <a:ext cx="68" cy="68"/>
            </a:xfrm>
            <a:prstGeom prst="ellipse">
              <a:avLst/>
            </a:prstGeom>
            <a:solidFill>
              <a:srgbClr val="0033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2236" name="Oval 252"/>
            <p:cNvSpPr>
              <a:spLocks noChangeArrowheads="1"/>
            </p:cNvSpPr>
            <p:nvPr/>
          </p:nvSpPr>
          <p:spPr bwMode="auto">
            <a:xfrm>
              <a:off x="4562" y="1308"/>
              <a:ext cx="68" cy="68"/>
            </a:xfrm>
            <a:prstGeom prst="ellipse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22237" name="Oval 253"/>
          <p:cNvSpPr>
            <a:spLocks noChangeArrowheads="1"/>
          </p:cNvSpPr>
          <p:nvPr/>
        </p:nvSpPr>
        <p:spPr bwMode="auto">
          <a:xfrm>
            <a:off x="254000" y="3881438"/>
            <a:ext cx="252413" cy="25241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W</a:t>
            </a:r>
          </a:p>
        </p:txBody>
      </p:sp>
      <p:sp>
        <p:nvSpPr>
          <p:cNvPr id="1322238" name="Oval 254"/>
          <p:cNvSpPr>
            <a:spLocks noChangeArrowheads="1"/>
          </p:cNvSpPr>
          <p:nvPr/>
        </p:nvSpPr>
        <p:spPr bwMode="auto">
          <a:xfrm>
            <a:off x="8739188" y="4013200"/>
            <a:ext cx="252412" cy="2524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E</a:t>
            </a:r>
          </a:p>
        </p:txBody>
      </p:sp>
      <p:sp>
        <p:nvSpPr>
          <p:cNvPr id="1322239" name="Oval 255"/>
          <p:cNvSpPr>
            <a:spLocks noChangeArrowheads="1"/>
          </p:cNvSpPr>
          <p:nvPr/>
        </p:nvSpPr>
        <p:spPr bwMode="auto">
          <a:xfrm>
            <a:off x="4310063" y="908050"/>
            <a:ext cx="252412" cy="2524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N</a:t>
            </a:r>
          </a:p>
        </p:txBody>
      </p:sp>
      <p:sp>
        <p:nvSpPr>
          <p:cNvPr id="1322240" name="Oval 256"/>
          <p:cNvSpPr>
            <a:spLocks noChangeArrowheads="1"/>
          </p:cNvSpPr>
          <p:nvPr/>
        </p:nvSpPr>
        <p:spPr bwMode="auto">
          <a:xfrm>
            <a:off x="4538663" y="6605588"/>
            <a:ext cx="252412" cy="25241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22241" name="Freeform 257"/>
          <p:cNvSpPr>
            <a:spLocks/>
          </p:cNvSpPr>
          <p:nvPr/>
        </p:nvSpPr>
        <p:spPr bwMode="auto">
          <a:xfrm>
            <a:off x="3886200" y="4029075"/>
            <a:ext cx="819150" cy="714375"/>
          </a:xfrm>
          <a:custGeom>
            <a:avLst/>
            <a:gdLst/>
            <a:ahLst/>
            <a:cxnLst>
              <a:cxn ang="0">
                <a:pos x="138" y="0"/>
              </a:cxn>
              <a:cxn ang="0">
                <a:pos x="0" y="450"/>
              </a:cxn>
              <a:cxn ang="0">
                <a:pos x="516" y="12"/>
              </a:cxn>
              <a:cxn ang="0">
                <a:pos x="138" y="0"/>
              </a:cxn>
            </a:cxnLst>
            <a:rect l="0" t="0" r="r" b="b"/>
            <a:pathLst>
              <a:path w="516" h="450">
                <a:moveTo>
                  <a:pt x="138" y="0"/>
                </a:moveTo>
                <a:lnTo>
                  <a:pt x="0" y="450"/>
                </a:lnTo>
                <a:lnTo>
                  <a:pt x="516" y="12"/>
                </a:lnTo>
                <a:lnTo>
                  <a:pt x="138" y="0"/>
                </a:lnTo>
                <a:close/>
              </a:path>
            </a:pathLst>
          </a:custGeom>
          <a:solidFill>
            <a:srgbClr val="CC0000">
              <a:alpha val="50000"/>
            </a:srgbClr>
          </a:solidFill>
          <a:ln w="2857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2242" name="Freeform 258"/>
          <p:cNvSpPr>
            <a:spLocks/>
          </p:cNvSpPr>
          <p:nvPr/>
        </p:nvSpPr>
        <p:spPr bwMode="auto">
          <a:xfrm>
            <a:off x="6723063" y="4411663"/>
            <a:ext cx="717550" cy="479425"/>
          </a:xfrm>
          <a:custGeom>
            <a:avLst/>
            <a:gdLst/>
            <a:ahLst/>
            <a:cxnLst>
              <a:cxn ang="0">
                <a:pos x="7" y="269"/>
              </a:cxn>
              <a:cxn ang="0">
                <a:pos x="205" y="53"/>
              </a:cxn>
              <a:cxn ang="0">
                <a:pos x="439" y="35"/>
              </a:cxn>
              <a:cxn ang="0">
                <a:pos x="283" y="263"/>
              </a:cxn>
              <a:cxn ang="0">
                <a:pos x="7" y="269"/>
              </a:cxn>
            </a:cxnLst>
            <a:rect l="0" t="0" r="r" b="b"/>
            <a:pathLst>
              <a:path w="452" h="302">
                <a:moveTo>
                  <a:pt x="7" y="269"/>
                </a:moveTo>
                <a:cubicBezTo>
                  <a:pt x="0" y="232"/>
                  <a:pt x="133" y="92"/>
                  <a:pt x="205" y="53"/>
                </a:cubicBezTo>
                <a:cubicBezTo>
                  <a:pt x="277" y="14"/>
                  <a:pt x="426" y="0"/>
                  <a:pt x="439" y="35"/>
                </a:cubicBezTo>
                <a:cubicBezTo>
                  <a:pt x="452" y="70"/>
                  <a:pt x="355" y="224"/>
                  <a:pt x="283" y="263"/>
                </a:cubicBezTo>
                <a:cubicBezTo>
                  <a:pt x="211" y="302"/>
                  <a:pt x="64" y="268"/>
                  <a:pt x="7" y="269"/>
                </a:cubicBezTo>
                <a:close/>
              </a:path>
            </a:pathLst>
          </a:custGeom>
          <a:solidFill>
            <a:srgbClr val="CC0000">
              <a:alpha val="50000"/>
            </a:srgbClr>
          </a:solidFill>
          <a:ln w="2857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2243" name="Oval 259"/>
          <p:cNvSpPr>
            <a:spLocks noChangeArrowheads="1"/>
          </p:cNvSpPr>
          <p:nvPr/>
        </p:nvSpPr>
        <p:spPr bwMode="auto">
          <a:xfrm>
            <a:off x="4014788" y="3956050"/>
            <a:ext cx="179387" cy="179388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400"/>
          </a:p>
        </p:txBody>
      </p:sp>
      <p:sp>
        <p:nvSpPr>
          <p:cNvPr id="1322244" name="Oval 260"/>
          <p:cNvSpPr>
            <a:spLocks noChangeArrowheads="1"/>
          </p:cNvSpPr>
          <p:nvPr/>
        </p:nvSpPr>
        <p:spPr bwMode="auto">
          <a:xfrm>
            <a:off x="7346950" y="4344988"/>
            <a:ext cx="179388" cy="179387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72365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22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22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3222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3222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2243" grpId="0" animBg="1"/>
      <p:bldP spid="132224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70"/>
          <p:cNvSpPr/>
          <p:nvPr/>
        </p:nvSpPr>
        <p:spPr bwMode="auto">
          <a:xfrm>
            <a:off x="6642230" y="5904275"/>
            <a:ext cx="2501770" cy="953725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24304" name="Picture 272" descr="Europe-map-shotened-experiment"/>
          <p:cNvPicPr>
            <a:picLocks noChangeAspect="1" noChangeArrowheads="1"/>
          </p:cNvPicPr>
          <p:nvPr/>
        </p:nvPicPr>
        <p:blipFill>
          <a:blip r:embed="rId2" cstate="print">
            <a:lum bright="40000" contrast="-60000"/>
          </a:blip>
          <a:srcRect/>
          <a:stretch>
            <a:fillRect/>
          </a:stretch>
        </p:blipFill>
        <p:spPr bwMode="auto">
          <a:xfrm>
            <a:off x="1255713" y="1163638"/>
            <a:ext cx="6600825" cy="5419725"/>
          </a:xfrm>
          <a:prstGeom prst="rect">
            <a:avLst/>
          </a:prstGeom>
          <a:noFill/>
        </p:spPr>
      </p:pic>
      <p:sp>
        <p:nvSpPr>
          <p:cNvPr id="1324303" name="Freeform 271"/>
          <p:cNvSpPr>
            <a:spLocks/>
          </p:cNvSpPr>
          <p:nvPr/>
        </p:nvSpPr>
        <p:spPr bwMode="auto">
          <a:xfrm>
            <a:off x="1603375" y="1027113"/>
            <a:ext cx="2817813" cy="952500"/>
          </a:xfrm>
          <a:custGeom>
            <a:avLst/>
            <a:gdLst/>
            <a:ahLst/>
            <a:cxnLst>
              <a:cxn ang="0">
                <a:pos x="0" y="600"/>
              </a:cxn>
              <a:cxn ang="0">
                <a:pos x="615" y="118"/>
              </a:cxn>
              <a:cxn ang="0">
                <a:pos x="1775" y="0"/>
              </a:cxn>
            </a:cxnLst>
            <a:rect l="0" t="0" r="r" b="b"/>
            <a:pathLst>
              <a:path w="1775" h="600">
                <a:moveTo>
                  <a:pt x="0" y="600"/>
                </a:moveTo>
                <a:cubicBezTo>
                  <a:pt x="159" y="409"/>
                  <a:pt x="319" y="218"/>
                  <a:pt x="615" y="118"/>
                </a:cubicBezTo>
                <a:cubicBezTo>
                  <a:pt x="911" y="18"/>
                  <a:pt x="1343" y="9"/>
                  <a:pt x="1775" y="0"/>
                </a:cubicBezTo>
              </a:path>
            </a:pathLst>
          </a:cu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Constructing the dual graph</a:t>
            </a:r>
          </a:p>
        </p:txBody>
      </p:sp>
      <p:sp>
        <p:nvSpPr>
          <p:cNvPr id="1324036" name="Line 4"/>
          <p:cNvSpPr>
            <a:spLocks noChangeShapeType="1"/>
          </p:cNvSpPr>
          <p:nvPr/>
        </p:nvSpPr>
        <p:spPr bwMode="auto">
          <a:xfrm flipH="1">
            <a:off x="4006850" y="3838575"/>
            <a:ext cx="173038" cy="153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37" name="Line 5"/>
          <p:cNvSpPr>
            <a:spLocks noChangeShapeType="1"/>
          </p:cNvSpPr>
          <p:nvPr/>
        </p:nvSpPr>
        <p:spPr bwMode="auto">
          <a:xfrm flipV="1">
            <a:off x="3905250" y="4749800"/>
            <a:ext cx="609600" cy="19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38" name="Line 6"/>
          <p:cNvSpPr>
            <a:spLocks noChangeShapeType="1"/>
          </p:cNvSpPr>
          <p:nvPr/>
        </p:nvSpPr>
        <p:spPr bwMode="auto">
          <a:xfrm>
            <a:off x="3886200" y="4806950"/>
            <a:ext cx="1254125" cy="557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39" name="Line 7"/>
          <p:cNvSpPr>
            <a:spLocks noChangeShapeType="1"/>
          </p:cNvSpPr>
          <p:nvPr/>
        </p:nvSpPr>
        <p:spPr bwMode="auto">
          <a:xfrm flipV="1">
            <a:off x="3008313" y="4778375"/>
            <a:ext cx="830262" cy="739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40" name="Line 8"/>
          <p:cNvSpPr>
            <a:spLocks noChangeShapeType="1"/>
          </p:cNvSpPr>
          <p:nvPr/>
        </p:nvSpPr>
        <p:spPr bwMode="auto">
          <a:xfrm flipH="1">
            <a:off x="2432050" y="5524500"/>
            <a:ext cx="560388" cy="4238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41" name="Line 9"/>
          <p:cNvSpPr>
            <a:spLocks noChangeShapeType="1"/>
          </p:cNvSpPr>
          <p:nvPr/>
        </p:nvSpPr>
        <p:spPr bwMode="auto">
          <a:xfrm flipV="1">
            <a:off x="4562475" y="4514850"/>
            <a:ext cx="552450" cy="196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42" name="Line 10"/>
          <p:cNvSpPr>
            <a:spLocks noChangeShapeType="1"/>
          </p:cNvSpPr>
          <p:nvPr/>
        </p:nvSpPr>
        <p:spPr bwMode="auto">
          <a:xfrm>
            <a:off x="4562475" y="4759325"/>
            <a:ext cx="615950" cy="611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43" name="Line 11"/>
          <p:cNvSpPr>
            <a:spLocks noChangeShapeType="1"/>
          </p:cNvSpPr>
          <p:nvPr/>
        </p:nvSpPr>
        <p:spPr bwMode="auto">
          <a:xfrm>
            <a:off x="5118100" y="4518025"/>
            <a:ext cx="168275" cy="279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44" name="Line 12"/>
          <p:cNvSpPr>
            <a:spLocks noChangeShapeType="1"/>
          </p:cNvSpPr>
          <p:nvPr/>
        </p:nvSpPr>
        <p:spPr bwMode="auto">
          <a:xfrm>
            <a:off x="5119688" y="4543425"/>
            <a:ext cx="46037" cy="8350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45" name="Line 13"/>
          <p:cNvSpPr>
            <a:spLocks noChangeShapeType="1"/>
          </p:cNvSpPr>
          <p:nvPr/>
        </p:nvSpPr>
        <p:spPr bwMode="auto">
          <a:xfrm>
            <a:off x="3979863" y="3987800"/>
            <a:ext cx="357187" cy="17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46" name="Line 14"/>
          <p:cNvSpPr>
            <a:spLocks noChangeShapeType="1"/>
          </p:cNvSpPr>
          <p:nvPr/>
        </p:nvSpPr>
        <p:spPr bwMode="auto">
          <a:xfrm flipH="1">
            <a:off x="4306888" y="4067175"/>
            <a:ext cx="366712" cy="111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47" name="Line 15"/>
          <p:cNvSpPr>
            <a:spLocks noChangeShapeType="1"/>
          </p:cNvSpPr>
          <p:nvPr/>
        </p:nvSpPr>
        <p:spPr bwMode="auto">
          <a:xfrm flipH="1">
            <a:off x="3878263" y="4175125"/>
            <a:ext cx="431800" cy="5603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48" name="Line 16"/>
          <p:cNvSpPr>
            <a:spLocks noChangeShapeType="1"/>
          </p:cNvSpPr>
          <p:nvPr/>
        </p:nvSpPr>
        <p:spPr bwMode="auto">
          <a:xfrm flipV="1">
            <a:off x="4530725" y="4090988"/>
            <a:ext cx="174625" cy="596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49" name="Line 17"/>
          <p:cNvSpPr>
            <a:spLocks noChangeShapeType="1"/>
          </p:cNvSpPr>
          <p:nvPr/>
        </p:nvSpPr>
        <p:spPr bwMode="auto">
          <a:xfrm flipH="1" flipV="1">
            <a:off x="4713288" y="4043363"/>
            <a:ext cx="604837" cy="2079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50" name="Line 18"/>
          <p:cNvSpPr>
            <a:spLocks noChangeShapeType="1"/>
          </p:cNvSpPr>
          <p:nvPr/>
        </p:nvSpPr>
        <p:spPr bwMode="auto">
          <a:xfrm>
            <a:off x="4681538" y="3416300"/>
            <a:ext cx="0" cy="5794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51" name="Line 19"/>
          <p:cNvSpPr>
            <a:spLocks noChangeShapeType="1"/>
          </p:cNvSpPr>
          <p:nvPr/>
        </p:nvSpPr>
        <p:spPr bwMode="auto">
          <a:xfrm flipV="1">
            <a:off x="5389563" y="3892550"/>
            <a:ext cx="381000" cy="3270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52" name="Line 20"/>
          <p:cNvSpPr>
            <a:spLocks noChangeShapeType="1"/>
          </p:cNvSpPr>
          <p:nvPr/>
        </p:nvSpPr>
        <p:spPr bwMode="auto">
          <a:xfrm flipH="1" flipV="1">
            <a:off x="5802313" y="3932238"/>
            <a:ext cx="96837" cy="398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53" name="Line 21"/>
          <p:cNvSpPr>
            <a:spLocks noChangeShapeType="1"/>
          </p:cNvSpPr>
          <p:nvPr/>
        </p:nvSpPr>
        <p:spPr bwMode="auto">
          <a:xfrm>
            <a:off x="5389563" y="4267200"/>
            <a:ext cx="444500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54" name="Line 22"/>
          <p:cNvSpPr>
            <a:spLocks noChangeShapeType="1"/>
          </p:cNvSpPr>
          <p:nvPr/>
        </p:nvSpPr>
        <p:spPr bwMode="auto">
          <a:xfrm flipV="1">
            <a:off x="5873750" y="4418013"/>
            <a:ext cx="7938" cy="1984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55" name="Line 23"/>
          <p:cNvSpPr>
            <a:spLocks noChangeShapeType="1"/>
          </p:cNvSpPr>
          <p:nvPr/>
        </p:nvSpPr>
        <p:spPr bwMode="auto">
          <a:xfrm>
            <a:off x="5151438" y="4546600"/>
            <a:ext cx="682625" cy="93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56" name="Line 24"/>
          <p:cNvSpPr>
            <a:spLocks noChangeShapeType="1"/>
          </p:cNvSpPr>
          <p:nvPr/>
        </p:nvSpPr>
        <p:spPr bwMode="auto">
          <a:xfrm flipV="1">
            <a:off x="5137150" y="4418013"/>
            <a:ext cx="696913" cy="873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57" name="Line 25"/>
          <p:cNvSpPr>
            <a:spLocks noChangeShapeType="1"/>
          </p:cNvSpPr>
          <p:nvPr/>
        </p:nvSpPr>
        <p:spPr bwMode="auto">
          <a:xfrm flipH="1">
            <a:off x="5141913" y="4283075"/>
            <a:ext cx="176212" cy="195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58" name="Line 26"/>
          <p:cNvSpPr>
            <a:spLocks noChangeShapeType="1"/>
          </p:cNvSpPr>
          <p:nvPr/>
        </p:nvSpPr>
        <p:spPr bwMode="auto">
          <a:xfrm>
            <a:off x="4705350" y="4083050"/>
            <a:ext cx="411163" cy="4048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59" name="Line 27"/>
          <p:cNvSpPr>
            <a:spLocks noChangeShapeType="1"/>
          </p:cNvSpPr>
          <p:nvPr/>
        </p:nvSpPr>
        <p:spPr bwMode="auto">
          <a:xfrm flipH="1">
            <a:off x="3902075" y="4098925"/>
            <a:ext cx="760413" cy="66040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60" name="Line 28"/>
          <p:cNvSpPr>
            <a:spLocks noChangeShapeType="1"/>
          </p:cNvSpPr>
          <p:nvPr/>
        </p:nvSpPr>
        <p:spPr bwMode="auto">
          <a:xfrm>
            <a:off x="5594350" y="4840288"/>
            <a:ext cx="88900" cy="2365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61" name="Line 29"/>
          <p:cNvSpPr>
            <a:spLocks noChangeShapeType="1"/>
          </p:cNvSpPr>
          <p:nvPr/>
        </p:nvSpPr>
        <p:spPr bwMode="auto">
          <a:xfrm>
            <a:off x="5316538" y="4787900"/>
            <a:ext cx="239712" cy="50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62" name="Line 30"/>
          <p:cNvSpPr>
            <a:spLocks noChangeShapeType="1"/>
          </p:cNvSpPr>
          <p:nvPr/>
        </p:nvSpPr>
        <p:spPr bwMode="auto">
          <a:xfrm flipH="1">
            <a:off x="5291138" y="4679950"/>
            <a:ext cx="542925" cy="714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63" name="Line 31"/>
          <p:cNvSpPr>
            <a:spLocks noChangeShapeType="1"/>
          </p:cNvSpPr>
          <p:nvPr/>
        </p:nvSpPr>
        <p:spPr bwMode="auto">
          <a:xfrm>
            <a:off x="5891213" y="4711700"/>
            <a:ext cx="166687" cy="485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64" name="Line 32"/>
          <p:cNvSpPr>
            <a:spLocks noChangeShapeType="1"/>
          </p:cNvSpPr>
          <p:nvPr/>
        </p:nvSpPr>
        <p:spPr bwMode="auto">
          <a:xfrm flipH="1" flipV="1">
            <a:off x="5592763" y="4840288"/>
            <a:ext cx="441325" cy="3571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65" name="Line 33"/>
          <p:cNvSpPr>
            <a:spLocks noChangeShapeType="1"/>
          </p:cNvSpPr>
          <p:nvPr/>
        </p:nvSpPr>
        <p:spPr bwMode="auto">
          <a:xfrm>
            <a:off x="5722938" y="5165725"/>
            <a:ext cx="311150" cy="358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66" name="Line 34"/>
          <p:cNvSpPr>
            <a:spLocks noChangeShapeType="1"/>
          </p:cNvSpPr>
          <p:nvPr/>
        </p:nvSpPr>
        <p:spPr bwMode="auto">
          <a:xfrm>
            <a:off x="6105525" y="5260975"/>
            <a:ext cx="111125" cy="1984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67" name="Line 35"/>
          <p:cNvSpPr>
            <a:spLocks noChangeShapeType="1"/>
          </p:cNvSpPr>
          <p:nvPr/>
        </p:nvSpPr>
        <p:spPr bwMode="auto">
          <a:xfrm flipH="1">
            <a:off x="6042025" y="5276850"/>
            <a:ext cx="31750" cy="293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68" name="Freeform 36"/>
          <p:cNvSpPr>
            <a:spLocks/>
          </p:cNvSpPr>
          <p:nvPr/>
        </p:nvSpPr>
        <p:spPr bwMode="auto">
          <a:xfrm>
            <a:off x="6061075" y="5608638"/>
            <a:ext cx="292100" cy="4492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6" y="267"/>
              </a:cxn>
            </a:cxnLst>
            <a:rect l="0" t="0" r="r" b="b"/>
            <a:pathLst>
              <a:path w="196" h="267">
                <a:moveTo>
                  <a:pt x="0" y="0"/>
                </a:moveTo>
                <a:lnTo>
                  <a:pt x="196" y="267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69" name="Freeform 37"/>
          <p:cNvSpPr>
            <a:spLocks/>
          </p:cNvSpPr>
          <p:nvPr/>
        </p:nvSpPr>
        <p:spPr bwMode="auto">
          <a:xfrm>
            <a:off x="6253163" y="5453063"/>
            <a:ext cx="128587" cy="6238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" y="349"/>
              </a:cxn>
            </a:cxnLst>
            <a:rect l="0" t="0" r="r" b="b"/>
            <a:pathLst>
              <a:path w="69" h="349">
                <a:moveTo>
                  <a:pt x="0" y="0"/>
                </a:moveTo>
                <a:lnTo>
                  <a:pt x="69" y="349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70" name="Line 38"/>
          <p:cNvSpPr>
            <a:spLocks noChangeShapeType="1"/>
          </p:cNvSpPr>
          <p:nvPr/>
        </p:nvSpPr>
        <p:spPr bwMode="auto">
          <a:xfrm flipV="1">
            <a:off x="6280150" y="5340350"/>
            <a:ext cx="357188" cy="111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71" name="Freeform 39"/>
          <p:cNvSpPr>
            <a:spLocks/>
          </p:cNvSpPr>
          <p:nvPr/>
        </p:nvSpPr>
        <p:spPr bwMode="auto">
          <a:xfrm>
            <a:off x="6391275" y="5356225"/>
            <a:ext cx="263525" cy="711200"/>
          </a:xfrm>
          <a:custGeom>
            <a:avLst/>
            <a:gdLst/>
            <a:ahLst/>
            <a:cxnLst>
              <a:cxn ang="0">
                <a:pos x="166" y="0"/>
              </a:cxn>
              <a:cxn ang="0">
                <a:pos x="0" y="448"/>
              </a:cxn>
            </a:cxnLst>
            <a:rect l="0" t="0" r="r" b="b"/>
            <a:pathLst>
              <a:path w="166" h="448">
                <a:moveTo>
                  <a:pt x="166" y="0"/>
                </a:moveTo>
                <a:lnTo>
                  <a:pt x="0" y="448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72" name="Line 40"/>
          <p:cNvSpPr>
            <a:spLocks noChangeShapeType="1"/>
          </p:cNvSpPr>
          <p:nvPr/>
        </p:nvSpPr>
        <p:spPr bwMode="auto">
          <a:xfrm>
            <a:off x="4229100" y="3836988"/>
            <a:ext cx="412750" cy="174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73" name="Line 41"/>
          <p:cNvSpPr>
            <a:spLocks noChangeShapeType="1"/>
          </p:cNvSpPr>
          <p:nvPr/>
        </p:nvSpPr>
        <p:spPr bwMode="auto">
          <a:xfrm>
            <a:off x="6367463" y="3416300"/>
            <a:ext cx="412750" cy="269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74" name="Line 42"/>
          <p:cNvSpPr>
            <a:spLocks noChangeShapeType="1"/>
          </p:cNvSpPr>
          <p:nvPr/>
        </p:nvSpPr>
        <p:spPr bwMode="auto">
          <a:xfrm flipH="1">
            <a:off x="5849938" y="3432175"/>
            <a:ext cx="485775" cy="420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75" name="Line 43"/>
          <p:cNvSpPr>
            <a:spLocks noChangeShapeType="1"/>
          </p:cNvSpPr>
          <p:nvPr/>
        </p:nvSpPr>
        <p:spPr bwMode="auto">
          <a:xfrm>
            <a:off x="5849938" y="3900488"/>
            <a:ext cx="777875" cy="377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76" name="Line 44"/>
          <p:cNvSpPr>
            <a:spLocks noChangeShapeType="1"/>
          </p:cNvSpPr>
          <p:nvPr/>
        </p:nvSpPr>
        <p:spPr bwMode="auto">
          <a:xfrm>
            <a:off x="6861175" y="3741738"/>
            <a:ext cx="539750" cy="644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77" name="Line 45"/>
          <p:cNvSpPr>
            <a:spLocks noChangeShapeType="1"/>
          </p:cNvSpPr>
          <p:nvPr/>
        </p:nvSpPr>
        <p:spPr bwMode="auto">
          <a:xfrm flipH="1">
            <a:off x="5810250" y="3717925"/>
            <a:ext cx="985838" cy="166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78" name="Line 46"/>
          <p:cNvSpPr>
            <a:spLocks noChangeShapeType="1"/>
          </p:cNvSpPr>
          <p:nvPr/>
        </p:nvSpPr>
        <p:spPr bwMode="auto">
          <a:xfrm flipV="1">
            <a:off x="6661150" y="4886325"/>
            <a:ext cx="87313" cy="398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79" name="Line 47"/>
          <p:cNvSpPr>
            <a:spLocks noChangeShapeType="1"/>
          </p:cNvSpPr>
          <p:nvPr/>
        </p:nvSpPr>
        <p:spPr bwMode="auto">
          <a:xfrm flipV="1">
            <a:off x="6764338" y="4646613"/>
            <a:ext cx="304800" cy="1762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80" name="Freeform 48"/>
          <p:cNvSpPr>
            <a:spLocks/>
          </p:cNvSpPr>
          <p:nvPr/>
        </p:nvSpPr>
        <p:spPr bwMode="auto">
          <a:xfrm>
            <a:off x="7092950" y="4449763"/>
            <a:ext cx="292100" cy="173037"/>
          </a:xfrm>
          <a:custGeom>
            <a:avLst/>
            <a:gdLst/>
            <a:ahLst/>
            <a:cxnLst>
              <a:cxn ang="0">
                <a:pos x="0" y="109"/>
              </a:cxn>
              <a:cxn ang="0">
                <a:pos x="184" y="0"/>
              </a:cxn>
            </a:cxnLst>
            <a:rect l="0" t="0" r="r" b="b"/>
            <a:pathLst>
              <a:path w="184" h="109">
                <a:moveTo>
                  <a:pt x="0" y="109"/>
                </a:moveTo>
                <a:lnTo>
                  <a:pt x="184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81" name="Line 49"/>
          <p:cNvSpPr>
            <a:spLocks noChangeShapeType="1"/>
          </p:cNvSpPr>
          <p:nvPr/>
        </p:nvSpPr>
        <p:spPr bwMode="auto">
          <a:xfrm>
            <a:off x="5922963" y="4687888"/>
            <a:ext cx="769937" cy="1190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82" name="Line 50"/>
          <p:cNvSpPr>
            <a:spLocks noChangeShapeType="1"/>
          </p:cNvSpPr>
          <p:nvPr/>
        </p:nvSpPr>
        <p:spPr bwMode="auto">
          <a:xfrm flipV="1">
            <a:off x="6145213" y="4854575"/>
            <a:ext cx="539750" cy="382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83" name="Line 51"/>
          <p:cNvSpPr>
            <a:spLocks noChangeShapeType="1"/>
          </p:cNvSpPr>
          <p:nvPr/>
        </p:nvSpPr>
        <p:spPr bwMode="auto">
          <a:xfrm>
            <a:off x="6113463" y="5260975"/>
            <a:ext cx="508000" cy="7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84" name="Line 52"/>
          <p:cNvSpPr>
            <a:spLocks noChangeShapeType="1"/>
          </p:cNvSpPr>
          <p:nvPr/>
        </p:nvSpPr>
        <p:spPr bwMode="auto">
          <a:xfrm flipH="1" flipV="1">
            <a:off x="6267450" y="3101975"/>
            <a:ext cx="115888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85" name="Line 53"/>
          <p:cNvSpPr>
            <a:spLocks noChangeShapeType="1"/>
          </p:cNvSpPr>
          <p:nvPr/>
        </p:nvSpPr>
        <p:spPr bwMode="auto">
          <a:xfrm flipV="1">
            <a:off x="6275388" y="2776538"/>
            <a:ext cx="88900" cy="285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86" name="Line 54"/>
          <p:cNvSpPr>
            <a:spLocks noChangeShapeType="1"/>
          </p:cNvSpPr>
          <p:nvPr/>
        </p:nvSpPr>
        <p:spPr bwMode="auto">
          <a:xfrm flipV="1">
            <a:off x="6378575" y="2133600"/>
            <a:ext cx="922338" cy="6175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87" name="Line 55"/>
          <p:cNvSpPr>
            <a:spLocks noChangeShapeType="1"/>
          </p:cNvSpPr>
          <p:nvPr/>
        </p:nvSpPr>
        <p:spPr bwMode="auto">
          <a:xfrm flipH="1">
            <a:off x="6229350" y="2141538"/>
            <a:ext cx="1020763" cy="280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88" name="Line 56"/>
          <p:cNvSpPr>
            <a:spLocks noChangeShapeType="1"/>
          </p:cNvSpPr>
          <p:nvPr/>
        </p:nvSpPr>
        <p:spPr bwMode="auto">
          <a:xfrm flipH="1">
            <a:off x="5319713" y="2427288"/>
            <a:ext cx="893762" cy="127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89" name="Line 57"/>
          <p:cNvSpPr>
            <a:spLocks noChangeShapeType="1"/>
          </p:cNvSpPr>
          <p:nvPr/>
        </p:nvSpPr>
        <p:spPr bwMode="auto">
          <a:xfrm flipH="1" flipV="1">
            <a:off x="4849813" y="2303463"/>
            <a:ext cx="482600" cy="2365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91" name="Line 59"/>
          <p:cNvSpPr>
            <a:spLocks noChangeShapeType="1"/>
          </p:cNvSpPr>
          <p:nvPr/>
        </p:nvSpPr>
        <p:spPr bwMode="auto">
          <a:xfrm flipH="1">
            <a:off x="5907088" y="4321175"/>
            <a:ext cx="735012" cy="334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92" name="Line 60"/>
          <p:cNvSpPr>
            <a:spLocks noChangeShapeType="1"/>
          </p:cNvSpPr>
          <p:nvPr/>
        </p:nvSpPr>
        <p:spPr bwMode="auto">
          <a:xfrm flipH="1">
            <a:off x="5899150" y="4284663"/>
            <a:ext cx="731838" cy="10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93" name="Line 61"/>
          <p:cNvSpPr>
            <a:spLocks noChangeShapeType="1"/>
          </p:cNvSpPr>
          <p:nvPr/>
        </p:nvSpPr>
        <p:spPr bwMode="auto">
          <a:xfrm flipH="1">
            <a:off x="4729163" y="3844925"/>
            <a:ext cx="1073150" cy="174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94" name="Line 62"/>
          <p:cNvSpPr>
            <a:spLocks noChangeShapeType="1"/>
          </p:cNvSpPr>
          <p:nvPr/>
        </p:nvSpPr>
        <p:spPr bwMode="auto">
          <a:xfrm flipV="1">
            <a:off x="5573713" y="4687888"/>
            <a:ext cx="292100" cy="139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95" name="Line 63"/>
          <p:cNvSpPr>
            <a:spLocks noChangeShapeType="1"/>
          </p:cNvSpPr>
          <p:nvPr/>
        </p:nvSpPr>
        <p:spPr bwMode="auto">
          <a:xfrm>
            <a:off x="5730875" y="5141913"/>
            <a:ext cx="295275" cy="1031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96" name="Line 64"/>
          <p:cNvSpPr>
            <a:spLocks noChangeShapeType="1"/>
          </p:cNvSpPr>
          <p:nvPr/>
        </p:nvSpPr>
        <p:spPr bwMode="auto">
          <a:xfrm>
            <a:off x="4210050" y="3995738"/>
            <a:ext cx="431800" cy="23812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97" name="Line 65"/>
          <p:cNvSpPr>
            <a:spLocks noChangeShapeType="1"/>
          </p:cNvSpPr>
          <p:nvPr/>
        </p:nvSpPr>
        <p:spPr bwMode="auto">
          <a:xfrm flipH="1">
            <a:off x="3878263" y="4005263"/>
            <a:ext cx="101600" cy="73025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98" name="Line 66"/>
          <p:cNvSpPr>
            <a:spLocks noChangeShapeType="1"/>
          </p:cNvSpPr>
          <p:nvPr/>
        </p:nvSpPr>
        <p:spPr bwMode="auto">
          <a:xfrm flipV="1">
            <a:off x="5897563" y="2393950"/>
            <a:ext cx="344487" cy="407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099" name="Line 67"/>
          <p:cNvSpPr>
            <a:spLocks noChangeShapeType="1"/>
          </p:cNvSpPr>
          <p:nvPr/>
        </p:nvSpPr>
        <p:spPr bwMode="auto">
          <a:xfrm flipH="1" flipV="1">
            <a:off x="5314950" y="2543175"/>
            <a:ext cx="574675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00" name="Line 68"/>
          <p:cNvSpPr>
            <a:spLocks noChangeShapeType="1"/>
          </p:cNvSpPr>
          <p:nvPr/>
        </p:nvSpPr>
        <p:spPr bwMode="auto">
          <a:xfrm flipV="1">
            <a:off x="5930900" y="2132013"/>
            <a:ext cx="1330325" cy="663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01" name="Line 69"/>
          <p:cNvSpPr>
            <a:spLocks noChangeShapeType="1"/>
          </p:cNvSpPr>
          <p:nvPr/>
        </p:nvSpPr>
        <p:spPr bwMode="auto">
          <a:xfrm flipV="1">
            <a:off x="5532438" y="2803525"/>
            <a:ext cx="382587" cy="5730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02" name="Line 70"/>
          <p:cNvSpPr>
            <a:spLocks noChangeShapeType="1"/>
          </p:cNvSpPr>
          <p:nvPr/>
        </p:nvSpPr>
        <p:spPr bwMode="auto">
          <a:xfrm flipV="1">
            <a:off x="5907088" y="2776538"/>
            <a:ext cx="455612" cy="26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03" name="Line 71"/>
          <p:cNvSpPr>
            <a:spLocks noChangeShapeType="1"/>
          </p:cNvSpPr>
          <p:nvPr/>
        </p:nvSpPr>
        <p:spPr bwMode="auto">
          <a:xfrm flipV="1">
            <a:off x="5551488" y="2771775"/>
            <a:ext cx="819150" cy="615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04" name="Line 72"/>
          <p:cNvSpPr>
            <a:spLocks noChangeShapeType="1"/>
          </p:cNvSpPr>
          <p:nvPr/>
        </p:nvSpPr>
        <p:spPr bwMode="auto">
          <a:xfrm flipV="1">
            <a:off x="5543550" y="3136900"/>
            <a:ext cx="733425" cy="2651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05" name="Line 73"/>
          <p:cNvSpPr>
            <a:spLocks noChangeShapeType="1"/>
          </p:cNvSpPr>
          <p:nvPr/>
        </p:nvSpPr>
        <p:spPr bwMode="auto">
          <a:xfrm flipV="1">
            <a:off x="5476875" y="3400425"/>
            <a:ext cx="874713" cy="15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06" name="Line 74"/>
          <p:cNvSpPr>
            <a:spLocks noChangeShapeType="1"/>
          </p:cNvSpPr>
          <p:nvPr/>
        </p:nvSpPr>
        <p:spPr bwMode="auto">
          <a:xfrm>
            <a:off x="5580063" y="3424238"/>
            <a:ext cx="214312" cy="420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07" name="Line 75"/>
          <p:cNvSpPr>
            <a:spLocks noChangeShapeType="1"/>
          </p:cNvSpPr>
          <p:nvPr/>
        </p:nvSpPr>
        <p:spPr bwMode="auto">
          <a:xfrm flipH="1">
            <a:off x="4697413" y="3408363"/>
            <a:ext cx="827087" cy="603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08" name="Line 76"/>
          <p:cNvSpPr>
            <a:spLocks noChangeShapeType="1"/>
          </p:cNvSpPr>
          <p:nvPr/>
        </p:nvSpPr>
        <p:spPr bwMode="auto">
          <a:xfrm flipH="1">
            <a:off x="4697413" y="3400425"/>
            <a:ext cx="8350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09" name="Line 77"/>
          <p:cNvSpPr>
            <a:spLocks noChangeShapeType="1"/>
          </p:cNvSpPr>
          <p:nvPr/>
        </p:nvSpPr>
        <p:spPr bwMode="auto">
          <a:xfrm flipH="1">
            <a:off x="4651375" y="2827338"/>
            <a:ext cx="1247775" cy="120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10" name="Line 78"/>
          <p:cNvSpPr>
            <a:spLocks noChangeShapeType="1"/>
          </p:cNvSpPr>
          <p:nvPr/>
        </p:nvSpPr>
        <p:spPr bwMode="auto">
          <a:xfrm flipH="1" flipV="1">
            <a:off x="4625975" y="2938463"/>
            <a:ext cx="906463" cy="40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11" name="Line 79"/>
          <p:cNvSpPr>
            <a:spLocks noChangeShapeType="1"/>
          </p:cNvSpPr>
          <p:nvPr/>
        </p:nvSpPr>
        <p:spPr bwMode="auto">
          <a:xfrm>
            <a:off x="4625975" y="2951163"/>
            <a:ext cx="55563" cy="425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12" name="Line 80"/>
          <p:cNvSpPr>
            <a:spLocks noChangeShapeType="1"/>
          </p:cNvSpPr>
          <p:nvPr/>
        </p:nvSpPr>
        <p:spPr bwMode="auto">
          <a:xfrm flipH="1" flipV="1">
            <a:off x="3838575" y="2843213"/>
            <a:ext cx="782638" cy="111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13" name="Line 81"/>
          <p:cNvSpPr>
            <a:spLocks noChangeShapeType="1"/>
          </p:cNvSpPr>
          <p:nvPr/>
        </p:nvSpPr>
        <p:spPr bwMode="auto">
          <a:xfrm flipV="1">
            <a:off x="4652963" y="2557463"/>
            <a:ext cx="677862" cy="377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14" name="Line 82"/>
          <p:cNvSpPr>
            <a:spLocks noChangeShapeType="1"/>
          </p:cNvSpPr>
          <p:nvPr/>
        </p:nvSpPr>
        <p:spPr bwMode="auto">
          <a:xfrm flipV="1">
            <a:off x="4645025" y="2298700"/>
            <a:ext cx="180975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15" name="Line 83"/>
          <p:cNvSpPr>
            <a:spLocks noChangeShapeType="1"/>
          </p:cNvSpPr>
          <p:nvPr/>
        </p:nvSpPr>
        <p:spPr bwMode="auto">
          <a:xfrm>
            <a:off x="3838575" y="2874963"/>
            <a:ext cx="842963" cy="1160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16" name="Line 84"/>
          <p:cNvSpPr>
            <a:spLocks noChangeShapeType="1"/>
          </p:cNvSpPr>
          <p:nvPr/>
        </p:nvSpPr>
        <p:spPr bwMode="auto">
          <a:xfrm>
            <a:off x="3854450" y="2851150"/>
            <a:ext cx="811213" cy="525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17" name="Line 85"/>
          <p:cNvSpPr>
            <a:spLocks noChangeShapeType="1"/>
          </p:cNvSpPr>
          <p:nvPr/>
        </p:nvSpPr>
        <p:spPr bwMode="auto">
          <a:xfrm flipH="1">
            <a:off x="3552825" y="2819400"/>
            <a:ext cx="293688" cy="1184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18" name="Line 86"/>
          <p:cNvSpPr>
            <a:spLocks noChangeShapeType="1"/>
          </p:cNvSpPr>
          <p:nvPr/>
        </p:nvSpPr>
        <p:spPr bwMode="auto">
          <a:xfrm flipV="1">
            <a:off x="3576638" y="3835400"/>
            <a:ext cx="581025" cy="184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19" name="Line 87"/>
          <p:cNvSpPr>
            <a:spLocks noChangeShapeType="1"/>
          </p:cNvSpPr>
          <p:nvPr/>
        </p:nvSpPr>
        <p:spPr bwMode="auto">
          <a:xfrm>
            <a:off x="3806825" y="2882900"/>
            <a:ext cx="382588" cy="930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20" name="Line 88"/>
          <p:cNvSpPr>
            <a:spLocks noChangeShapeType="1"/>
          </p:cNvSpPr>
          <p:nvPr/>
        </p:nvSpPr>
        <p:spPr bwMode="auto">
          <a:xfrm flipV="1">
            <a:off x="3554413" y="4006850"/>
            <a:ext cx="439737" cy="26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21" name="Line 89"/>
          <p:cNvSpPr>
            <a:spLocks noChangeShapeType="1"/>
          </p:cNvSpPr>
          <p:nvPr/>
        </p:nvSpPr>
        <p:spPr bwMode="auto">
          <a:xfrm flipH="1">
            <a:off x="2487613" y="4075113"/>
            <a:ext cx="1033462" cy="271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22" name="Line 90"/>
          <p:cNvSpPr>
            <a:spLocks noChangeShapeType="1"/>
          </p:cNvSpPr>
          <p:nvPr/>
        </p:nvSpPr>
        <p:spPr bwMode="auto">
          <a:xfrm flipH="1" flipV="1">
            <a:off x="3394075" y="3797300"/>
            <a:ext cx="158750" cy="230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23" name="Line 91"/>
          <p:cNvSpPr>
            <a:spLocks noChangeShapeType="1"/>
          </p:cNvSpPr>
          <p:nvPr/>
        </p:nvSpPr>
        <p:spPr bwMode="auto">
          <a:xfrm flipH="1">
            <a:off x="2911475" y="3751263"/>
            <a:ext cx="461963" cy="79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24" name="Line 92"/>
          <p:cNvSpPr>
            <a:spLocks noChangeShapeType="1"/>
          </p:cNvSpPr>
          <p:nvPr/>
        </p:nvSpPr>
        <p:spPr bwMode="auto">
          <a:xfrm flipH="1" flipV="1">
            <a:off x="1852613" y="3305175"/>
            <a:ext cx="1509712" cy="436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25" name="Line 93"/>
          <p:cNvSpPr>
            <a:spLocks noChangeShapeType="1"/>
          </p:cNvSpPr>
          <p:nvPr/>
        </p:nvSpPr>
        <p:spPr bwMode="auto">
          <a:xfrm flipH="1" flipV="1">
            <a:off x="1890713" y="2660650"/>
            <a:ext cx="1479550" cy="1096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26" name="Line 94"/>
          <p:cNvSpPr>
            <a:spLocks noChangeShapeType="1"/>
          </p:cNvSpPr>
          <p:nvPr/>
        </p:nvSpPr>
        <p:spPr bwMode="auto">
          <a:xfrm flipV="1">
            <a:off x="3386138" y="2827338"/>
            <a:ext cx="444500" cy="906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27" name="Line 95"/>
          <p:cNvSpPr>
            <a:spLocks noChangeShapeType="1"/>
          </p:cNvSpPr>
          <p:nvPr/>
        </p:nvSpPr>
        <p:spPr bwMode="auto">
          <a:xfrm flipH="1" flipV="1">
            <a:off x="2566988" y="1547813"/>
            <a:ext cx="1216025" cy="12557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28" name="Freeform 96"/>
          <p:cNvSpPr>
            <a:spLocks/>
          </p:cNvSpPr>
          <p:nvPr/>
        </p:nvSpPr>
        <p:spPr bwMode="auto">
          <a:xfrm>
            <a:off x="1609725" y="1525588"/>
            <a:ext cx="901700" cy="465137"/>
          </a:xfrm>
          <a:custGeom>
            <a:avLst/>
            <a:gdLst/>
            <a:ahLst/>
            <a:cxnLst>
              <a:cxn ang="0">
                <a:pos x="568" y="0"/>
              </a:cxn>
              <a:cxn ang="0">
                <a:pos x="0" y="269"/>
              </a:cxn>
            </a:cxnLst>
            <a:rect l="0" t="0" r="r" b="b"/>
            <a:pathLst>
              <a:path w="568" h="269">
                <a:moveTo>
                  <a:pt x="568" y="0"/>
                </a:moveTo>
                <a:lnTo>
                  <a:pt x="0" y="269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29" name="Freeform 97"/>
          <p:cNvSpPr>
            <a:spLocks/>
          </p:cNvSpPr>
          <p:nvPr/>
        </p:nvSpPr>
        <p:spPr bwMode="auto">
          <a:xfrm>
            <a:off x="1609725" y="2019300"/>
            <a:ext cx="219075" cy="585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8" y="369"/>
              </a:cxn>
            </a:cxnLst>
            <a:rect l="0" t="0" r="r" b="b"/>
            <a:pathLst>
              <a:path w="138" h="369">
                <a:moveTo>
                  <a:pt x="0" y="0"/>
                </a:moveTo>
                <a:lnTo>
                  <a:pt x="138" y="369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30" name="Line 98"/>
          <p:cNvSpPr>
            <a:spLocks noChangeShapeType="1"/>
          </p:cNvSpPr>
          <p:nvPr/>
        </p:nvSpPr>
        <p:spPr bwMode="auto">
          <a:xfrm flipV="1">
            <a:off x="1874838" y="1587500"/>
            <a:ext cx="644525" cy="1057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31" name="Line 99"/>
          <p:cNvSpPr>
            <a:spLocks noChangeShapeType="1"/>
          </p:cNvSpPr>
          <p:nvPr/>
        </p:nvSpPr>
        <p:spPr bwMode="auto">
          <a:xfrm>
            <a:off x="1847850" y="2622550"/>
            <a:ext cx="1958975" cy="204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32" name="Line 100"/>
          <p:cNvSpPr>
            <a:spLocks noChangeShapeType="1"/>
          </p:cNvSpPr>
          <p:nvPr/>
        </p:nvSpPr>
        <p:spPr bwMode="auto">
          <a:xfrm flipV="1">
            <a:off x="1833563" y="2700338"/>
            <a:ext cx="25400" cy="5381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33" name="Line 101"/>
          <p:cNvSpPr>
            <a:spLocks noChangeShapeType="1"/>
          </p:cNvSpPr>
          <p:nvPr/>
        </p:nvSpPr>
        <p:spPr bwMode="auto">
          <a:xfrm>
            <a:off x="1811338" y="3289300"/>
            <a:ext cx="706437" cy="484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34" name="Line 102"/>
          <p:cNvSpPr>
            <a:spLocks noChangeShapeType="1"/>
          </p:cNvSpPr>
          <p:nvPr/>
        </p:nvSpPr>
        <p:spPr bwMode="auto">
          <a:xfrm flipH="1">
            <a:off x="2517775" y="3775075"/>
            <a:ext cx="403225" cy="17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35" name="Line 103"/>
          <p:cNvSpPr>
            <a:spLocks noChangeShapeType="1"/>
          </p:cNvSpPr>
          <p:nvPr/>
        </p:nvSpPr>
        <p:spPr bwMode="auto">
          <a:xfrm>
            <a:off x="1825625" y="3309938"/>
            <a:ext cx="105727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36" name="Line 104"/>
          <p:cNvSpPr>
            <a:spLocks noChangeShapeType="1"/>
          </p:cNvSpPr>
          <p:nvPr/>
        </p:nvSpPr>
        <p:spPr bwMode="auto">
          <a:xfrm>
            <a:off x="2517775" y="3790950"/>
            <a:ext cx="120650" cy="204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37" name="Line 105"/>
          <p:cNvSpPr>
            <a:spLocks noChangeShapeType="1"/>
          </p:cNvSpPr>
          <p:nvPr/>
        </p:nvSpPr>
        <p:spPr bwMode="auto">
          <a:xfrm flipH="1">
            <a:off x="2619375" y="3762375"/>
            <a:ext cx="250825" cy="276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38" name="Line 106"/>
          <p:cNvSpPr>
            <a:spLocks noChangeShapeType="1"/>
          </p:cNvSpPr>
          <p:nvPr/>
        </p:nvSpPr>
        <p:spPr bwMode="auto">
          <a:xfrm flipH="1">
            <a:off x="2408238" y="4051300"/>
            <a:ext cx="214312" cy="295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39" name="Line 107"/>
          <p:cNvSpPr>
            <a:spLocks noChangeShapeType="1"/>
          </p:cNvSpPr>
          <p:nvPr/>
        </p:nvSpPr>
        <p:spPr bwMode="auto">
          <a:xfrm flipV="1">
            <a:off x="2701925" y="3781425"/>
            <a:ext cx="644525" cy="22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40" name="Line 108"/>
          <p:cNvSpPr>
            <a:spLocks noChangeShapeType="1"/>
          </p:cNvSpPr>
          <p:nvPr/>
        </p:nvSpPr>
        <p:spPr bwMode="auto">
          <a:xfrm flipH="1">
            <a:off x="2463800" y="3797300"/>
            <a:ext cx="882650" cy="525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41" name="Line 109"/>
          <p:cNvSpPr>
            <a:spLocks noChangeShapeType="1"/>
          </p:cNvSpPr>
          <p:nvPr/>
        </p:nvSpPr>
        <p:spPr bwMode="auto">
          <a:xfrm flipH="1">
            <a:off x="1700213" y="4386263"/>
            <a:ext cx="755650" cy="603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42" name="Line 110"/>
          <p:cNvSpPr>
            <a:spLocks noChangeShapeType="1"/>
          </p:cNvSpPr>
          <p:nvPr/>
        </p:nvSpPr>
        <p:spPr bwMode="auto">
          <a:xfrm flipH="1">
            <a:off x="1644650" y="5068888"/>
            <a:ext cx="63500" cy="890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43" name="Line 111"/>
          <p:cNvSpPr>
            <a:spLocks noChangeShapeType="1"/>
          </p:cNvSpPr>
          <p:nvPr/>
        </p:nvSpPr>
        <p:spPr bwMode="auto">
          <a:xfrm>
            <a:off x="3584575" y="4035425"/>
            <a:ext cx="285750" cy="723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44" name="Line 112"/>
          <p:cNvSpPr>
            <a:spLocks noChangeShapeType="1"/>
          </p:cNvSpPr>
          <p:nvPr/>
        </p:nvSpPr>
        <p:spPr bwMode="auto">
          <a:xfrm>
            <a:off x="2432050" y="4402138"/>
            <a:ext cx="1462088" cy="396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45" name="Line 113"/>
          <p:cNvSpPr>
            <a:spLocks noChangeShapeType="1"/>
          </p:cNvSpPr>
          <p:nvPr/>
        </p:nvSpPr>
        <p:spPr bwMode="auto">
          <a:xfrm flipV="1">
            <a:off x="1716088" y="4767263"/>
            <a:ext cx="2098675" cy="2492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46" name="Line 114"/>
          <p:cNvSpPr>
            <a:spLocks noChangeShapeType="1"/>
          </p:cNvSpPr>
          <p:nvPr/>
        </p:nvSpPr>
        <p:spPr bwMode="auto">
          <a:xfrm flipV="1">
            <a:off x="1692275" y="5530850"/>
            <a:ext cx="1303338" cy="444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47" name="Line 115"/>
          <p:cNvSpPr>
            <a:spLocks noChangeShapeType="1"/>
          </p:cNvSpPr>
          <p:nvPr/>
        </p:nvSpPr>
        <p:spPr bwMode="auto">
          <a:xfrm flipV="1">
            <a:off x="1692275" y="5999163"/>
            <a:ext cx="708025" cy="15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48" name="Line 116"/>
          <p:cNvSpPr>
            <a:spLocks noChangeShapeType="1"/>
          </p:cNvSpPr>
          <p:nvPr/>
        </p:nvSpPr>
        <p:spPr bwMode="auto">
          <a:xfrm>
            <a:off x="1731963" y="5053013"/>
            <a:ext cx="1311275" cy="4540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49" name="Line 117"/>
          <p:cNvSpPr>
            <a:spLocks noChangeShapeType="1"/>
          </p:cNvSpPr>
          <p:nvPr/>
        </p:nvSpPr>
        <p:spPr bwMode="auto">
          <a:xfrm flipV="1">
            <a:off x="3003550" y="5443538"/>
            <a:ext cx="1114425" cy="63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50" name="Line 118"/>
          <p:cNvSpPr>
            <a:spLocks noChangeShapeType="1"/>
          </p:cNvSpPr>
          <p:nvPr/>
        </p:nvSpPr>
        <p:spPr bwMode="auto">
          <a:xfrm flipV="1">
            <a:off x="4135438" y="5368925"/>
            <a:ext cx="1001712" cy="841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51" name="Line 119"/>
          <p:cNvSpPr>
            <a:spLocks noChangeShapeType="1"/>
          </p:cNvSpPr>
          <p:nvPr/>
        </p:nvSpPr>
        <p:spPr bwMode="auto">
          <a:xfrm flipH="1" flipV="1">
            <a:off x="3902075" y="4791075"/>
            <a:ext cx="200025" cy="668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52" name="Freeform 120"/>
          <p:cNvSpPr>
            <a:spLocks/>
          </p:cNvSpPr>
          <p:nvPr/>
        </p:nvSpPr>
        <p:spPr bwMode="auto">
          <a:xfrm>
            <a:off x="5237163" y="6330950"/>
            <a:ext cx="322262" cy="42863"/>
          </a:xfrm>
          <a:custGeom>
            <a:avLst/>
            <a:gdLst/>
            <a:ahLst/>
            <a:cxnLst>
              <a:cxn ang="0">
                <a:pos x="0" y="22"/>
              </a:cxn>
              <a:cxn ang="0">
                <a:pos x="143" y="0"/>
              </a:cxn>
            </a:cxnLst>
            <a:rect l="0" t="0" r="r" b="b"/>
            <a:pathLst>
              <a:path w="143" h="22">
                <a:moveTo>
                  <a:pt x="0" y="22"/>
                </a:moveTo>
                <a:lnTo>
                  <a:pt x="143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53" name="Line 121"/>
          <p:cNvSpPr>
            <a:spLocks noChangeShapeType="1"/>
          </p:cNvSpPr>
          <p:nvPr/>
        </p:nvSpPr>
        <p:spPr bwMode="auto">
          <a:xfrm flipV="1">
            <a:off x="5243513" y="5299075"/>
            <a:ext cx="288925" cy="1042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54" name="Line 122"/>
          <p:cNvSpPr>
            <a:spLocks noChangeShapeType="1"/>
          </p:cNvSpPr>
          <p:nvPr/>
        </p:nvSpPr>
        <p:spPr bwMode="auto">
          <a:xfrm flipH="1">
            <a:off x="5511800" y="4816475"/>
            <a:ext cx="60325" cy="473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55" name="Freeform 123"/>
          <p:cNvSpPr>
            <a:spLocks/>
          </p:cNvSpPr>
          <p:nvPr/>
        </p:nvSpPr>
        <p:spPr bwMode="auto">
          <a:xfrm>
            <a:off x="5613400" y="6227763"/>
            <a:ext cx="414338" cy="96837"/>
          </a:xfrm>
          <a:custGeom>
            <a:avLst/>
            <a:gdLst/>
            <a:ahLst/>
            <a:cxnLst>
              <a:cxn ang="0">
                <a:pos x="0" y="49"/>
              </a:cxn>
              <a:cxn ang="0">
                <a:pos x="281" y="0"/>
              </a:cxn>
            </a:cxnLst>
            <a:rect l="0" t="0" r="r" b="b"/>
            <a:pathLst>
              <a:path w="281" h="49">
                <a:moveTo>
                  <a:pt x="0" y="49"/>
                </a:moveTo>
                <a:lnTo>
                  <a:pt x="281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56" name="Line 124"/>
          <p:cNvSpPr>
            <a:spLocks noChangeShapeType="1"/>
          </p:cNvSpPr>
          <p:nvPr/>
        </p:nvSpPr>
        <p:spPr bwMode="auto">
          <a:xfrm flipH="1" flipV="1">
            <a:off x="7458075" y="6315075"/>
            <a:ext cx="285750" cy="1857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57" name="Line 125"/>
          <p:cNvSpPr>
            <a:spLocks noChangeShapeType="1"/>
          </p:cNvSpPr>
          <p:nvPr/>
        </p:nvSpPr>
        <p:spPr bwMode="auto">
          <a:xfrm flipH="1" flipV="1">
            <a:off x="6692900" y="6208713"/>
            <a:ext cx="755650" cy="128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58" name="Freeform 126"/>
          <p:cNvSpPr>
            <a:spLocks/>
          </p:cNvSpPr>
          <p:nvPr/>
        </p:nvSpPr>
        <p:spPr bwMode="auto">
          <a:xfrm>
            <a:off x="6391275" y="6086475"/>
            <a:ext cx="271463" cy="104775"/>
          </a:xfrm>
          <a:custGeom>
            <a:avLst/>
            <a:gdLst/>
            <a:ahLst/>
            <a:cxnLst>
              <a:cxn ang="0">
                <a:pos x="171" y="66"/>
              </a:cxn>
              <a:cxn ang="0">
                <a:pos x="0" y="0"/>
              </a:cxn>
            </a:cxnLst>
            <a:rect l="0" t="0" r="r" b="b"/>
            <a:pathLst>
              <a:path w="171" h="66">
                <a:moveTo>
                  <a:pt x="171" y="66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59" name="Line 127"/>
          <p:cNvSpPr>
            <a:spLocks noChangeShapeType="1"/>
          </p:cNvSpPr>
          <p:nvPr/>
        </p:nvSpPr>
        <p:spPr bwMode="auto">
          <a:xfrm flipH="1" flipV="1">
            <a:off x="7385050" y="5211763"/>
            <a:ext cx="214313" cy="723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60" name="Line 128"/>
          <p:cNvSpPr>
            <a:spLocks noChangeShapeType="1"/>
          </p:cNvSpPr>
          <p:nvPr/>
        </p:nvSpPr>
        <p:spPr bwMode="auto">
          <a:xfrm flipV="1">
            <a:off x="7361238" y="4418013"/>
            <a:ext cx="74612" cy="746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61" name="Line 129"/>
          <p:cNvSpPr>
            <a:spLocks noChangeShapeType="1"/>
          </p:cNvSpPr>
          <p:nvPr/>
        </p:nvSpPr>
        <p:spPr bwMode="auto">
          <a:xfrm flipH="1" flipV="1">
            <a:off x="6748463" y="4854575"/>
            <a:ext cx="644525" cy="333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62" name="Line 130"/>
          <p:cNvSpPr>
            <a:spLocks noChangeShapeType="1"/>
          </p:cNvSpPr>
          <p:nvPr/>
        </p:nvSpPr>
        <p:spPr bwMode="auto">
          <a:xfrm flipH="1">
            <a:off x="6669088" y="5211763"/>
            <a:ext cx="676275" cy="1127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63" name="Freeform 131"/>
          <p:cNvSpPr>
            <a:spLocks/>
          </p:cNvSpPr>
          <p:nvPr/>
        </p:nvSpPr>
        <p:spPr bwMode="auto">
          <a:xfrm>
            <a:off x="6742113" y="4465638"/>
            <a:ext cx="652462" cy="388937"/>
          </a:xfrm>
          <a:custGeom>
            <a:avLst/>
            <a:gdLst/>
            <a:ahLst/>
            <a:cxnLst>
              <a:cxn ang="0">
                <a:pos x="411" y="0"/>
              </a:cxn>
              <a:cxn ang="0">
                <a:pos x="285" y="205"/>
              </a:cxn>
              <a:cxn ang="0">
                <a:pos x="0" y="240"/>
              </a:cxn>
            </a:cxnLst>
            <a:rect l="0" t="0" r="r" b="b"/>
            <a:pathLst>
              <a:path w="411" h="245">
                <a:moveTo>
                  <a:pt x="411" y="0"/>
                </a:moveTo>
                <a:cubicBezTo>
                  <a:pt x="390" y="34"/>
                  <a:pt x="353" y="165"/>
                  <a:pt x="285" y="205"/>
                </a:cubicBezTo>
                <a:cubicBezTo>
                  <a:pt x="217" y="245"/>
                  <a:pt x="59" y="233"/>
                  <a:pt x="0" y="240"/>
                </a:cubicBez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65" name="Line 133"/>
          <p:cNvSpPr>
            <a:spLocks noChangeShapeType="1"/>
          </p:cNvSpPr>
          <p:nvPr/>
        </p:nvSpPr>
        <p:spPr bwMode="auto">
          <a:xfrm flipH="1" flipV="1">
            <a:off x="6677025" y="6229350"/>
            <a:ext cx="1050925" cy="295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66" name="Line 134"/>
          <p:cNvSpPr>
            <a:spLocks noChangeShapeType="1"/>
          </p:cNvSpPr>
          <p:nvPr/>
        </p:nvSpPr>
        <p:spPr bwMode="auto">
          <a:xfrm flipV="1">
            <a:off x="6677025" y="5943600"/>
            <a:ext cx="890588" cy="223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67" name="Line 135"/>
          <p:cNvSpPr>
            <a:spLocks noChangeShapeType="1"/>
          </p:cNvSpPr>
          <p:nvPr/>
        </p:nvSpPr>
        <p:spPr bwMode="auto">
          <a:xfrm flipV="1">
            <a:off x="7450138" y="5927725"/>
            <a:ext cx="141287" cy="395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68" name="Freeform 136"/>
          <p:cNvSpPr>
            <a:spLocks/>
          </p:cNvSpPr>
          <p:nvPr/>
        </p:nvSpPr>
        <p:spPr bwMode="auto">
          <a:xfrm>
            <a:off x="6381750" y="5927725"/>
            <a:ext cx="1201738" cy="149225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757" y="0"/>
              </a:cxn>
            </a:cxnLst>
            <a:rect l="0" t="0" r="r" b="b"/>
            <a:pathLst>
              <a:path w="757" h="94">
                <a:moveTo>
                  <a:pt x="0" y="94"/>
                </a:moveTo>
                <a:lnTo>
                  <a:pt x="757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69" name="Line 137"/>
          <p:cNvSpPr>
            <a:spLocks noChangeShapeType="1"/>
          </p:cNvSpPr>
          <p:nvPr/>
        </p:nvSpPr>
        <p:spPr bwMode="auto">
          <a:xfrm>
            <a:off x="6653213" y="5332413"/>
            <a:ext cx="938212" cy="603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70" name="Freeform 138"/>
          <p:cNvSpPr>
            <a:spLocks/>
          </p:cNvSpPr>
          <p:nvPr/>
        </p:nvSpPr>
        <p:spPr bwMode="auto">
          <a:xfrm>
            <a:off x="6043613" y="6096000"/>
            <a:ext cx="338137" cy="174625"/>
          </a:xfrm>
          <a:custGeom>
            <a:avLst/>
            <a:gdLst/>
            <a:ahLst/>
            <a:cxnLst>
              <a:cxn ang="0">
                <a:pos x="0" y="110"/>
              </a:cxn>
              <a:cxn ang="0">
                <a:pos x="213" y="0"/>
              </a:cxn>
            </a:cxnLst>
            <a:rect l="0" t="0" r="r" b="b"/>
            <a:pathLst>
              <a:path w="213" h="110">
                <a:moveTo>
                  <a:pt x="0" y="110"/>
                </a:moveTo>
                <a:lnTo>
                  <a:pt x="213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71" name="Line 139"/>
          <p:cNvSpPr>
            <a:spLocks noChangeShapeType="1"/>
          </p:cNvSpPr>
          <p:nvPr/>
        </p:nvSpPr>
        <p:spPr bwMode="auto">
          <a:xfrm>
            <a:off x="6034088" y="5576888"/>
            <a:ext cx="65087" cy="692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72" name="Freeform 140"/>
          <p:cNvSpPr>
            <a:spLocks/>
          </p:cNvSpPr>
          <p:nvPr/>
        </p:nvSpPr>
        <p:spPr bwMode="auto">
          <a:xfrm>
            <a:off x="5626100" y="5602288"/>
            <a:ext cx="377825" cy="706437"/>
          </a:xfrm>
          <a:custGeom>
            <a:avLst/>
            <a:gdLst/>
            <a:ahLst/>
            <a:cxnLst>
              <a:cxn ang="0">
                <a:pos x="278" y="0"/>
              </a:cxn>
              <a:cxn ang="0">
                <a:pos x="0" y="497"/>
              </a:cxn>
            </a:cxnLst>
            <a:rect l="0" t="0" r="r" b="b"/>
            <a:pathLst>
              <a:path w="278" h="497">
                <a:moveTo>
                  <a:pt x="278" y="0"/>
                </a:moveTo>
                <a:lnTo>
                  <a:pt x="0" y="497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73" name="Freeform 141"/>
          <p:cNvSpPr>
            <a:spLocks/>
          </p:cNvSpPr>
          <p:nvPr/>
        </p:nvSpPr>
        <p:spPr bwMode="auto">
          <a:xfrm>
            <a:off x="5613400" y="5172075"/>
            <a:ext cx="93663" cy="1133475"/>
          </a:xfrm>
          <a:custGeom>
            <a:avLst/>
            <a:gdLst/>
            <a:ahLst/>
            <a:cxnLst>
              <a:cxn ang="0">
                <a:pos x="79" y="0"/>
              </a:cxn>
              <a:cxn ang="0">
                <a:pos x="0" y="774"/>
              </a:cxn>
            </a:cxnLst>
            <a:rect l="0" t="0" r="r" b="b"/>
            <a:pathLst>
              <a:path w="79" h="774">
                <a:moveTo>
                  <a:pt x="79" y="0"/>
                </a:moveTo>
                <a:lnTo>
                  <a:pt x="0" y="774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74" name="Freeform 142"/>
          <p:cNvSpPr>
            <a:spLocks/>
          </p:cNvSpPr>
          <p:nvPr/>
        </p:nvSpPr>
        <p:spPr bwMode="auto">
          <a:xfrm>
            <a:off x="5537200" y="5319713"/>
            <a:ext cx="68263" cy="9921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" y="657"/>
              </a:cxn>
            </a:cxnLst>
            <a:rect l="0" t="0" r="r" b="b"/>
            <a:pathLst>
              <a:path w="10" h="657">
                <a:moveTo>
                  <a:pt x="0" y="0"/>
                </a:moveTo>
                <a:lnTo>
                  <a:pt x="10" y="657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75" name="Line 143"/>
          <p:cNvSpPr>
            <a:spLocks noChangeShapeType="1"/>
          </p:cNvSpPr>
          <p:nvPr/>
        </p:nvSpPr>
        <p:spPr bwMode="auto">
          <a:xfrm flipH="1">
            <a:off x="5535613" y="5130800"/>
            <a:ext cx="134937" cy="184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76" name="Line 144"/>
          <p:cNvSpPr>
            <a:spLocks noChangeShapeType="1"/>
          </p:cNvSpPr>
          <p:nvPr/>
        </p:nvSpPr>
        <p:spPr bwMode="auto">
          <a:xfrm flipH="1" flipV="1">
            <a:off x="5013325" y="6235700"/>
            <a:ext cx="244475" cy="114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77" name="Line 145"/>
          <p:cNvSpPr>
            <a:spLocks noChangeShapeType="1"/>
          </p:cNvSpPr>
          <p:nvPr/>
        </p:nvSpPr>
        <p:spPr bwMode="auto">
          <a:xfrm flipV="1">
            <a:off x="4992688" y="5395913"/>
            <a:ext cx="169862" cy="830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78" name="Line 146"/>
          <p:cNvSpPr>
            <a:spLocks noChangeShapeType="1"/>
          </p:cNvSpPr>
          <p:nvPr/>
        </p:nvSpPr>
        <p:spPr bwMode="auto">
          <a:xfrm flipH="1" flipV="1">
            <a:off x="5287963" y="4805363"/>
            <a:ext cx="223837" cy="5000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79" name="Line 147"/>
          <p:cNvSpPr>
            <a:spLocks noChangeShapeType="1"/>
          </p:cNvSpPr>
          <p:nvPr/>
        </p:nvSpPr>
        <p:spPr bwMode="auto">
          <a:xfrm flipH="1">
            <a:off x="5183188" y="5307013"/>
            <a:ext cx="315912" cy="730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80" name="Line 148"/>
          <p:cNvSpPr>
            <a:spLocks noChangeShapeType="1"/>
          </p:cNvSpPr>
          <p:nvPr/>
        </p:nvSpPr>
        <p:spPr bwMode="auto">
          <a:xfrm flipH="1">
            <a:off x="5037138" y="5329238"/>
            <a:ext cx="471487" cy="860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81" name="Freeform 149"/>
          <p:cNvSpPr>
            <a:spLocks/>
          </p:cNvSpPr>
          <p:nvPr/>
        </p:nvSpPr>
        <p:spPr bwMode="auto">
          <a:xfrm>
            <a:off x="350838" y="1990725"/>
            <a:ext cx="1230312" cy="1943100"/>
          </a:xfrm>
          <a:custGeom>
            <a:avLst/>
            <a:gdLst/>
            <a:ahLst/>
            <a:cxnLst>
              <a:cxn ang="0">
                <a:pos x="0" y="1200"/>
              </a:cxn>
              <a:cxn ang="0">
                <a:pos x="775" y="0"/>
              </a:cxn>
            </a:cxnLst>
            <a:rect l="0" t="0" r="r" b="b"/>
            <a:pathLst>
              <a:path w="775" h="1200">
                <a:moveTo>
                  <a:pt x="0" y="1200"/>
                </a:moveTo>
                <a:cubicBezTo>
                  <a:pt x="129" y="1000"/>
                  <a:pt x="646" y="200"/>
                  <a:pt x="775" y="0"/>
                </a:cubicBezTo>
              </a:path>
            </a:pathLst>
          </a:cu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82" name="Oval 150"/>
          <p:cNvSpPr>
            <a:spLocks noChangeArrowheads="1"/>
          </p:cNvSpPr>
          <p:nvPr/>
        </p:nvSpPr>
        <p:spPr bwMode="auto">
          <a:xfrm>
            <a:off x="1790700" y="2586038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183" name="Freeform 151"/>
          <p:cNvSpPr>
            <a:spLocks/>
          </p:cNvSpPr>
          <p:nvPr/>
        </p:nvSpPr>
        <p:spPr bwMode="auto">
          <a:xfrm>
            <a:off x="352425" y="2657475"/>
            <a:ext cx="1447800" cy="1295400"/>
          </a:xfrm>
          <a:custGeom>
            <a:avLst/>
            <a:gdLst/>
            <a:ahLst/>
            <a:cxnLst>
              <a:cxn ang="0">
                <a:pos x="0" y="822"/>
              </a:cxn>
              <a:cxn ang="0">
                <a:pos x="546" y="0"/>
              </a:cxn>
            </a:cxnLst>
            <a:rect l="0" t="0" r="r" b="b"/>
            <a:pathLst>
              <a:path w="546" h="822">
                <a:moveTo>
                  <a:pt x="0" y="822"/>
                </a:moveTo>
                <a:cubicBezTo>
                  <a:pt x="223" y="483"/>
                  <a:pt x="447" y="145"/>
                  <a:pt x="546" y="0"/>
                </a:cubicBezTo>
              </a:path>
            </a:pathLst>
          </a:cu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84" name="Line 152"/>
          <p:cNvSpPr>
            <a:spLocks noChangeShapeType="1"/>
          </p:cNvSpPr>
          <p:nvPr/>
        </p:nvSpPr>
        <p:spPr bwMode="auto">
          <a:xfrm flipV="1">
            <a:off x="390525" y="3305175"/>
            <a:ext cx="1419225" cy="657225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85" name="Line 153"/>
          <p:cNvSpPr>
            <a:spLocks noChangeShapeType="1"/>
          </p:cNvSpPr>
          <p:nvPr/>
        </p:nvSpPr>
        <p:spPr bwMode="auto">
          <a:xfrm flipV="1">
            <a:off x="409575" y="3790950"/>
            <a:ext cx="2095500" cy="200025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86" name="Line 154"/>
          <p:cNvSpPr>
            <a:spLocks noChangeShapeType="1"/>
          </p:cNvSpPr>
          <p:nvPr/>
        </p:nvSpPr>
        <p:spPr bwMode="auto">
          <a:xfrm>
            <a:off x="371475" y="4010025"/>
            <a:ext cx="2257425" cy="9525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87" name="Line 155"/>
          <p:cNvSpPr>
            <a:spLocks noChangeShapeType="1"/>
          </p:cNvSpPr>
          <p:nvPr/>
        </p:nvSpPr>
        <p:spPr bwMode="auto">
          <a:xfrm>
            <a:off x="342900" y="4000500"/>
            <a:ext cx="2095500" cy="36195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88" name="Line 156"/>
          <p:cNvSpPr>
            <a:spLocks noChangeShapeType="1"/>
          </p:cNvSpPr>
          <p:nvPr/>
        </p:nvSpPr>
        <p:spPr bwMode="auto">
          <a:xfrm>
            <a:off x="371475" y="4019550"/>
            <a:ext cx="1362075" cy="100965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89" name="Line 157"/>
          <p:cNvSpPr>
            <a:spLocks noChangeShapeType="1"/>
          </p:cNvSpPr>
          <p:nvPr/>
        </p:nvSpPr>
        <p:spPr bwMode="auto">
          <a:xfrm>
            <a:off x="323850" y="3952875"/>
            <a:ext cx="1304925" cy="2066925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90" name="Line 158"/>
          <p:cNvSpPr>
            <a:spLocks noChangeShapeType="1"/>
          </p:cNvSpPr>
          <p:nvPr/>
        </p:nvSpPr>
        <p:spPr bwMode="auto">
          <a:xfrm>
            <a:off x="1657350" y="6029325"/>
            <a:ext cx="2978150" cy="739775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91" name="Line 159"/>
          <p:cNvSpPr>
            <a:spLocks noChangeShapeType="1"/>
          </p:cNvSpPr>
          <p:nvPr/>
        </p:nvSpPr>
        <p:spPr bwMode="auto">
          <a:xfrm>
            <a:off x="2419350" y="5981700"/>
            <a:ext cx="2200275" cy="754063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92" name="Line 160"/>
          <p:cNvSpPr>
            <a:spLocks noChangeShapeType="1"/>
          </p:cNvSpPr>
          <p:nvPr/>
        </p:nvSpPr>
        <p:spPr bwMode="auto">
          <a:xfrm>
            <a:off x="3038475" y="5505450"/>
            <a:ext cx="1590675" cy="1249363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93" name="Line 161"/>
          <p:cNvSpPr>
            <a:spLocks noChangeShapeType="1"/>
          </p:cNvSpPr>
          <p:nvPr/>
        </p:nvSpPr>
        <p:spPr bwMode="auto">
          <a:xfrm>
            <a:off x="4086225" y="5448300"/>
            <a:ext cx="561975" cy="1408113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94" name="Line 162"/>
          <p:cNvSpPr>
            <a:spLocks noChangeShapeType="1"/>
          </p:cNvSpPr>
          <p:nvPr/>
        </p:nvSpPr>
        <p:spPr bwMode="auto">
          <a:xfrm flipH="1">
            <a:off x="4645025" y="5381625"/>
            <a:ext cx="498475" cy="136683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95" name="Line 163"/>
          <p:cNvSpPr>
            <a:spLocks noChangeShapeType="1"/>
          </p:cNvSpPr>
          <p:nvPr/>
        </p:nvSpPr>
        <p:spPr bwMode="auto">
          <a:xfrm flipH="1">
            <a:off x="4645025" y="6229350"/>
            <a:ext cx="365125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96" name="Line 164"/>
          <p:cNvSpPr>
            <a:spLocks noChangeShapeType="1"/>
          </p:cNvSpPr>
          <p:nvPr/>
        </p:nvSpPr>
        <p:spPr bwMode="auto">
          <a:xfrm flipH="1">
            <a:off x="4664075" y="6359525"/>
            <a:ext cx="600075" cy="37623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97" name="Freeform 165"/>
          <p:cNvSpPr>
            <a:spLocks/>
          </p:cNvSpPr>
          <p:nvPr/>
        </p:nvSpPr>
        <p:spPr bwMode="auto">
          <a:xfrm>
            <a:off x="4664075" y="6340475"/>
            <a:ext cx="914400" cy="415925"/>
          </a:xfrm>
          <a:custGeom>
            <a:avLst/>
            <a:gdLst/>
            <a:ahLst/>
            <a:cxnLst>
              <a:cxn ang="0">
                <a:pos x="564" y="0"/>
              </a:cxn>
              <a:cxn ang="0">
                <a:pos x="0" y="294"/>
              </a:cxn>
            </a:cxnLst>
            <a:rect l="0" t="0" r="r" b="b"/>
            <a:pathLst>
              <a:path w="564" h="294">
                <a:moveTo>
                  <a:pt x="564" y="0"/>
                </a:moveTo>
                <a:cubicBezTo>
                  <a:pt x="470" y="49"/>
                  <a:pt x="94" y="245"/>
                  <a:pt x="0" y="294"/>
                </a:cubicBezTo>
              </a:path>
            </a:pathLst>
          </a:cu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98" name="Line 166"/>
          <p:cNvSpPr>
            <a:spLocks noChangeShapeType="1"/>
          </p:cNvSpPr>
          <p:nvPr/>
        </p:nvSpPr>
        <p:spPr bwMode="auto">
          <a:xfrm flipH="1">
            <a:off x="4686300" y="6257925"/>
            <a:ext cx="1390650" cy="517525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99" name="Freeform 167"/>
          <p:cNvSpPr>
            <a:spLocks/>
          </p:cNvSpPr>
          <p:nvPr/>
        </p:nvSpPr>
        <p:spPr bwMode="auto">
          <a:xfrm>
            <a:off x="4648200" y="6048375"/>
            <a:ext cx="1752600" cy="727075"/>
          </a:xfrm>
          <a:custGeom>
            <a:avLst/>
            <a:gdLst/>
            <a:ahLst/>
            <a:cxnLst>
              <a:cxn ang="0">
                <a:pos x="0" y="458"/>
              </a:cxn>
              <a:cxn ang="0">
                <a:pos x="816" y="264"/>
              </a:cxn>
              <a:cxn ang="0">
                <a:pos x="1104" y="0"/>
              </a:cxn>
            </a:cxnLst>
            <a:rect l="0" t="0" r="r" b="b"/>
            <a:pathLst>
              <a:path w="1104" h="458">
                <a:moveTo>
                  <a:pt x="0" y="458"/>
                </a:moveTo>
                <a:cubicBezTo>
                  <a:pt x="136" y="426"/>
                  <a:pt x="632" y="340"/>
                  <a:pt x="816" y="264"/>
                </a:cubicBezTo>
                <a:cubicBezTo>
                  <a:pt x="1000" y="188"/>
                  <a:pt x="1044" y="55"/>
                  <a:pt x="1104" y="0"/>
                </a:cubicBezTo>
              </a:path>
            </a:pathLst>
          </a:cu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00" name="Freeform 168"/>
          <p:cNvSpPr>
            <a:spLocks/>
          </p:cNvSpPr>
          <p:nvPr/>
        </p:nvSpPr>
        <p:spPr bwMode="auto">
          <a:xfrm>
            <a:off x="4667250" y="6210300"/>
            <a:ext cx="2028825" cy="577850"/>
          </a:xfrm>
          <a:custGeom>
            <a:avLst/>
            <a:gdLst/>
            <a:ahLst/>
            <a:cxnLst>
              <a:cxn ang="0">
                <a:pos x="0" y="364"/>
              </a:cxn>
              <a:cxn ang="0">
                <a:pos x="900" y="222"/>
              </a:cxn>
              <a:cxn ang="0">
                <a:pos x="1278" y="0"/>
              </a:cxn>
            </a:cxnLst>
            <a:rect l="0" t="0" r="r" b="b"/>
            <a:pathLst>
              <a:path w="1278" h="364">
                <a:moveTo>
                  <a:pt x="0" y="364"/>
                </a:moveTo>
                <a:cubicBezTo>
                  <a:pt x="150" y="340"/>
                  <a:pt x="687" y="283"/>
                  <a:pt x="900" y="222"/>
                </a:cubicBezTo>
                <a:cubicBezTo>
                  <a:pt x="1113" y="161"/>
                  <a:pt x="1199" y="46"/>
                  <a:pt x="1278" y="0"/>
                </a:cubicBezTo>
              </a:path>
            </a:pathLst>
          </a:cu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01" name="Freeform 169"/>
          <p:cNvSpPr>
            <a:spLocks/>
          </p:cNvSpPr>
          <p:nvPr/>
        </p:nvSpPr>
        <p:spPr bwMode="auto">
          <a:xfrm>
            <a:off x="4667250" y="6515100"/>
            <a:ext cx="3067050" cy="279400"/>
          </a:xfrm>
          <a:custGeom>
            <a:avLst/>
            <a:gdLst/>
            <a:ahLst/>
            <a:cxnLst>
              <a:cxn ang="0">
                <a:pos x="0" y="176"/>
              </a:cxn>
              <a:cxn ang="0">
                <a:pos x="1932" y="0"/>
              </a:cxn>
            </a:cxnLst>
            <a:rect l="0" t="0" r="r" b="b"/>
            <a:pathLst>
              <a:path w="1932" h="176">
                <a:moveTo>
                  <a:pt x="0" y="176"/>
                </a:moveTo>
                <a:lnTo>
                  <a:pt x="1932" y="0"/>
                </a:lnTo>
              </a:path>
            </a:pathLst>
          </a:cu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02" name="Line 170"/>
          <p:cNvSpPr>
            <a:spLocks noChangeShapeType="1"/>
          </p:cNvSpPr>
          <p:nvPr/>
        </p:nvSpPr>
        <p:spPr bwMode="auto">
          <a:xfrm flipV="1">
            <a:off x="2514600" y="1038225"/>
            <a:ext cx="1905000" cy="4572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03" name="Line 171"/>
          <p:cNvSpPr>
            <a:spLocks noChangeShapeType="1"/>
          </p:cNvSpPr>
          <p:nvPr/>
        </p:nvSpPr>
        <p:spPr bwMode="auto">
          <a:xfrm flipV="1">
            <a:off x="3838575" y="1076325"/>
            <a:ext cx="571500" cy="173355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04" name="Freeform 172"/>
          <p:cNvSpPr>
            <a:spLocks/>
          </p:cNvSpPr>
          <p:nvPr/>
        </p:nvSpPr>
        <p:spPr bwMode="auto">
          <a:xfrm flipH="1">
            <a:off x="4429125" y="1104900"/>
            <a:ext cx="219075" cy="1857375"/>
          </a:xfrm>
          <a:custGeom>
            <a:avLst/>
            <a:gdLst/>
            <a:ahLst/>
            <a:cxnLst>
              <a:cxn ang="0">
                <a:pos x="0" y="1218"/>
              </a:cxn>
              <a:cxn ang="0">
                <a:pos x="78" y="0"/>
              </a:cxn>
            </a:cxnLst>
            <a:rect l="0" t="0" r="r" b="b"/>
            <a:pathLst>
              <a:path w="78" h="1218">
                <a:moveTo>
                  <a:pt x="0" y="1218"/>
                </a:moveTo>
                <a:lnTo>
                  <a:pt x="78" y="0"/>
                </a:lnTo>
              </a:path>
            </a:pathLst>
          </a:cu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05" name="Freeform 173"/>
          <p:cNvSpPr>
            <a:spLocks/>
          </p:cNvSpPr>
          <p:nvPr/>
        </p:nvSpPr>
        <p:spPr bwMode="auto">
          <a:xfrm>
            <a:off x="4438650" y="1057275"/>
            <a:ext cx="409575" cy="1219200"/>
          </a:xfrm>
          <a:custGeom>
            <a:avLst/>
            <a:gdLst/>
            <a:ahLst/>
            <a:cxnLst>
              <a:cxn ang="0">
                <a:pos x="78" y="960"/>
              </a:cxn>
              <a:cxn ang="0">
                <a:pos x="0" y="0"/>
              </a:cxn>
            </a:cxnLst>
            <a:rect l="0" t="0" r="r" b="b"/>
            <a:pathLst>
              <a:path w="78" h="960">
                <a:moveTo>
                  <a:pt x="78" y="96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06" name="Line 174"/>
          <p:cNvSpPr>
            <a:spLocks noChangeShapeType="1"/>
          </p:cNvSpPr>
          <p:nvPr/>
        </p:nvSpPr>
        <p:spPr bwMode="auto">
          <a:xfrm flipH="1" flipV="1">
            <a:off x="4457700" y="1028700"/>
            <a:ext cx="2781300" cy="1076325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07" name="Line 175"/>
          <p:cNvSpPr>
            <a:spLocks noChangeShapeType="1"/>
          </p:cNvSpPr>
          <p:nvPr/>
        </p:nvSpPr>
        <p:spPr bwMode="auto">
          <a:xfrm>
            <a:off x="4838700" y="2286000"/>
            <a:ext cx="1371600" cy="1190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08" name="Line 176"/>
          <p:cNvSpPr>
            <a:spLocks noChangeShapeType="1"/>
          </p:cNvSpPr>
          <p:nvPr/>
        </p:nvSpPr>
        <p:spPr bwMode="auto">
          <a:xfrm flipV="1">
            <a:off x="4848225" y="2114550"/>
            <a:ext cx="2409825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09" name="Line 177"/>
          <p:cNvSpPr>
            <a:spLocks noChangeShapeType="1"/>
          </p:cNvSpPr>
          <p:nvPr/>
        </p:nvSpPr>
        <p:spPr bwMode="auto">
          <a:xfrm flipH="1">
            <a:off x="6315075" y="2143125"/>
            <a:ext cx="962025" cy="981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10" name="Line 178"/>
          <p:cNvSpPr>
            <a:spLocks noChangeShapeType="1"/>
          </p:cNvSpPr>
          <p:nvPr/>
        </p:nvSpPr>
        <p:spPr bwMode="auto">
          <a:xfrm flipH="1">
            <a:off x="6858000" y="2152650"/>
            <a:ext cx="476250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11" name="Freeform 179"/>
          <p:cNvSpPr>
            <a:spLocks/>
          </p:cNvSpPr>
          <p:nvPr/>
        </p:nvSpPr>
        <p:spPr bwMode="auto">
          <a:xfrm>
            <a:off x="6334125" y="2162175"/>
            <a:ext cx="952500" cy="1238250"/>
          </a:xfrm>
          <a:custGeom>
            <a:avLst/>
            <a:gdLst/>
            <a:ahLst/>
            <a:cxnLst>
              <a:cxn ang="0">
                <a:pos x="600" y="0"/>
              </a:cxn>
              <a:cxn ang="0">
                <a:pos x="0" y="780"/>
              </a:cxn>
            </a:cxnLst>
            <a:rect l="0" t="0" r="r" b="b"/>
            <a:pathLst>
              <a:path w="600" h="780">
                <a:moveTo>
                  <a:pt x="600" y="0"/>
                </a:moveTo>
                <a:cubicBezTo>
                  <a:pt x="500" y="130"/>
                  <a:pt x="100" y="650"/>
                  <a:pt x="0" y="78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12" name="Line 180"/>
          <p:cNvSpPr>
            <a:spLocks noChangeShapeType="1"/>
          </p:cNvSpPr>
          <p:nvPr/>
        </p:nvSpPr>
        <p:spPr bwMode="auto">
          <a:xfrm>
            <a:off x="7324725" y="2171700"/>
            <a:ext cx="114300" cy="2276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13" name="Line 181"/>
          <p:cNvSpPr>
            <a:spLocks noChangeShapeType="1"/>
          </p:cNvSpPr>
          <p:nvPr/>
        </p:nvSpPr>
        <p:spPr bwMode="auto">
          <a:xfrm flipH="1" flipV="1">
            <a:off x="7315200" y="2095500"/>
            <a:ext cx="1543050" cy="200025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14" name="Line 182"/>
          <p:cNvSpPr>
            <a:spLocks noChangeShapeType="1"/>
          </p:cNvSpPr>
          <p:nvPr/>
        </p:nvSpPr>
        <p:spPr bwMode="auto">
          <a:xfrm flipH="1">
            <a:off x="7439025" y="4124325"/>
            <a:ext cx="1438275" cy="304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15" name="Line 183"/>
          <p:cNvSpPr>
            <a:spLocks noChangeShapeType="1"/>
          </p:cNvSpPr>
          <p:nvPr/>
        </p:nvSpPr>
        <p:spPr bwMode="auto">
          <a:xfrm flipH="1">
            <a:off x="7419975" y="4133850"/>
            <a:ext cx="1438275" cy="1076325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16" name="Line 184"/>
          <p:cNvSpPr>
            <a:spLocks noChangeShapeType="1"/>
          </p:cNvSpPr>
          <p:nvPr/>
        </p:nvSpPr>
        <p:spPr bwMode="auto">
          <a:xfrm flipH="1">
            <a:off x="7610475" y="4143375"/>
            <a:ext cx="1238250" cy="17907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17" name="Freeform 185"/>
          <p:cNvSpPr>
            <a:spLocks/>
          </p:cNvSpPr>
          <p:nvPr/>
        </p:nvSpPr>
        <p:spPr bwMode="auto">
          <a:xfrm>
            <a:off x="7477125" y="4200525"/>
            <a:ext cx="1381125" cy="2114550"/>
          </a:xfrm>
          <a:custGeom>
            <a:avLst/>
            <a:gdLst/>
            <a:ahLst/>
            <a:cxnLst>
              <a:cxn ang="0">
                <a:pos x="888" y="0"/>
              </a:cxn>
              <a:cxn ang="0">
                <a:pos x="0" y="1386"/>
              </a:cxn>
            </a:cxnLst>
            <a:rect l="0" t="0" r="r" b="b"/>
            <a:pathLst>
              <a:path w="888" h="1386">
                <a:moveTo>
                  <a:pt x="888" y="0"/>
                </a:moveTo>
                <a:cubicBezTo>
                  <a:pt x="740" y="231"/>
                  <a:pt x="148" y="1155"/>
                  <a:pt x="0" y="1386"/>
                </a:cubicBezTo>
              </a:path>
            </a:pathLst>
          </a:cu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18" name="Freeform 186"/>
          <p:cNvSpPr>
            <a:spLocks/>
          </p:cNvSpPr>
          <p:nvPr/>
        </p:nvSpPr>
        <p:spPr bwMode="auto">
          <a:xfrm>
            <a:off x="7762875" y="4171950"/>
            <a:ext cx="1123950" cy="2305050"/>
          </a:xfrm>
          <a:custGeom>
            <a:avLst/>
            <a:gdLst/>
            <a:ahLst/>
            <a:cxnLst>
              <a:cxn ang="0">
                <a:pos x="726" y="0"/>
              </a:cxn>
              <a:cxn ang="0">
                <a:pos x="0" y="1452"/>
              </a:cxn>
            </a:cxnLst>
            <a:rect l="0" t="0" r="r" b="b"/>
            <a:pathLst>
              <a:path w="726" h="1452">
                <a:moveTo>
                  <a:pt x="726" y="0"/>
                </a:moveTo>
                <a:cubicBezTo>
                  <a:pt x="605" y="242"/>
                  <a:pt x="121" y="1210"/>
                  <a:pt x="0" y="1452"/>
                </a:cubicBezTo>
              </a:path>
            </a:pathLst>
          </a:cu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19" name="Line 187"/>
          <p:cNvSpPr>
            <a:spLocks noChangeShapeType="1"/>
          </p:cNvSpPr>
          <p:nvPr/>
        </p:nvSpPr>
        <p:spPr bwMode="auto">
          <a:xfrm flipV="1">
            <a:off x="6019800" y="5454650"/>
            <a:ext cx="212725" cy="146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20" name="Oval 188"/>
          <p:cNvSpPr>
            <a:spLocks noChangeArrowheads="1"/>
          </p:cNvSpPr>
          <p:nvPr/>
        </p:nvSpPr>
        <p:spPr bwMode="auto">
          <a:xfrm>
            <a:off x="1546225" y="193357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21" name="Line 189"/>
          <p:cNvSpPr>
            <a:spLocks noChangeShapeType="1"/>
          </p:cNvSpPr>
          <p:nvPr/>
        </p:nvSpPr>
        <p:spPr bwMode="auto">
          <a:xfrm flipV="1">
            <a:off x="5170488" y="4768850"/>
            <a:ext cx="87312" cy="55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22" name="Oval 190"/>
          <p:cNvSpPr>
            <a:spLocks noChangeArrowheads="1"/>
          </p:cNvSpPr>
          <p:nvPr/>
        </p:nvSpPr>
        <p:spPr bwMode="auto">
          <a:xfrm>
            <a:off x="273050" y="3910013"/>
            <a:ext cx="161925" cy="16192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23" name="Oval 191"/>
          <p:cNvSpPr>
            <a:spLocks noChangeArrowheads="1"/>
          </p:cNvSpPr>
          <p:nvPr/>
        </p:nvSpPr>
        <p:spPr bwMode="auto">
          <a:xfrm>
            <a:off x="4348163" y="955675"/>
            <a:ext cx="161925" cy="16192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24" name="Oval 192"/>
          <p:cNvSpPr>
            <a:spLocks noChangeArrowheads="1"/>
          </p:cNvSpPr>
          <p:nvPr/>
        </p:nvSpPr>
        <p:spPr bwMode="auto">
          <a:xfrm>
            <a:off x="4576763" y="6700838"/>
            <a:ext cx="161925" cy="16192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25" name="Oval 193"/>
          <p:cNvSpPr>
            <a:spLocks noChangeArrowheads="1"/>
          </p:cNvSpPr>
          <p:nvPr/>
        </p:nvSpPr>
        <p:spPr bwMode="auto">
          <a:xfrm>
            <a:off x="8796338" y="4041775"/>
            <a:ext cx="161925" cy="16192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26" name="Oval 194"/>
          <p:cNvSpPr>
            <a:spLocks noChangeArrowheads="1"/>
          </p:cNvSpPr>
          <p:nvPr/>
        </p:nvSpPr>
        <p:spPr bwMode="auto">
          <a:xfrm>
            <a:off x="7321550" y="5140325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27" name="Oval 195"/>
          <p:cNvSpPr>
            <a:spLocks noChangeArrowheads="1"/>
          </p:cNvSpPr>
          <p:nvPr/>
        </p:nvSpPr>
        <p:spPr bwMode="auto">
          <a:xfrm>
            <a:off x="7531100" y="5886450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28" name="Oval 196"/>
          <p:cNvSpPr>
            <a:spLocks noChangeArrowheads="1"/>
          </p:cNvSpPr>
          <p:nvPr/>
        </p:nvSpPr>
        <p:spPr bwMode="auto">
          <a:xfrm>
            <a:off x="7408863" y="6261100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29" name="Oval 197"/>
          <p:cNvSpPr>
            <a:spLocks noChangeArrowheads="1"/>
          </p:cNvSpPr>
          <p:nvPr/>
        </p:nvSpPr>
        <p:spPr bwMode="auto">
          <a:xfrm>
            <a:off x="7686675" y="645477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30" name="Oval 198"/>
          <p:cNvSpPr>
            <a:spLocks noChangeArrowheads="1"/>
          </p:cNvSpPr>
          <p:nvPr/>
        </p:nvSpPr>
        <p:spPr bwMode="auto">
          <a:xfrm>
            <a:off x="5984875" y="55086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31" name="Oval 199"/>
          <p:cNvSpPr>
            <a:spLocks noChangeArrowheads="1"/>
          </p:cNvSpPr>
          <p:nvPr/>
        </p:nvSpPr>
        <p:spPr bwMode="auto">
          <a:xfrm>
            <a:off x="5468938" y="5248275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32" name="Oval 200"/>
          <p:cNvSpPr>
            <a:spLocks noChangeArrowheads="1"/>
          </p:cNvSpPr>
          <p:nvPr/>
        </p:nvSpPr>
        <p:spPr bwMode="auto">
          <a:xfrm>
            <a:off x="4951413" y="6156325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33" name="Oval 201"/>
          <p:cNvSpPr>
            <a:spLocks noChangeArrowheads="1"/>
          </p:cNvSpPr>
          <p:nvPr/>
        </p:nvSpPr>
        <p:spPr bwMode="auto">
          <a:xfrm>
            <a:off x="5197475" y="62960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34" name="Oval 202"/>
          <p:cNvSpPr>
            <a:spLocks noChangeArrowheads="1"/>
          </p:cNvSpPr>
          <p:nvPr/>
        </p:nvSpPr>
        <p:spPr bwMode="auto">
          <a:xfrm>
            <a:off x="5565775" y="6265863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35" name="Oval 203"/>
          <p:cNvSpPr>
            <a:spLocks noChangeArrowheads="1"/>
          </p:cNvSpPr>
          <p:nvPr/>
        </p:nvSpPr>
        <p:spPr bwMode="auto">
          <a:xfrm>
            <a:off x="6016625" y="6184900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36" name="Oval 204"/>
          <p:cNvSpPr>
            <a:spLocks noChangeArrowheads="1"/>
          </p:cNvSpPr>
          <p:nvPr/>
        </p:nvSpPr>
        <p:spPr bwMode="auto">
          <a:xfrm>
            <a:off x="6327775" y="601027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37" name="Oval 205"/>
          <p:cNvSpPr>
            <a:spLocks noChangeArrowheads="1"/>
          </p:cNvSpPr>
          <p:nvPr/>
        </p:nvSpPr>
        <p:spPr bwMode="auto">
          <a:xfrm>
            <a:off x="6634163" y="6145213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38" name="Oval 206"/>
          <p:cNvSpPr>
            <a:spLocks noChangeArrowheads="1"/>
          </p:cNvSpPr>
          <p:nvPr/>
        </p:nvSpPr>
        <p:spPr bwMode="auto">
          <a:xfrm>
            <a:off x="5230813" y="470376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39" name="Oval 207"/>
          <p:cNvSpPr>
            <a:spLocks noChangeArrowheads="1"/>
          </p:cNvSpPr>
          <p:nvPr/>
        </p:nvSpPr>
        <p:spPr bwMode="auto">
          <a:xfrm>
            <a:off x="5524500" y="477837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40" name="Oval 208"/>
          <p:cNvSpPr>
            <a:spLocks noChangeArrowheads="1"/>
          </p:cNvSpPr>
          <p:nvPr/>
        </p:nvSpPr>
        <p:spPr bwMode="auto">
          <a:xfrm>
            <a:off x="3492500" y="3984625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41" name="Oval 209"/>
          <p:cNvSpPr>
            <a:spLocks noChangeArrowheads="1"/>
          </p:cNvSpPr>
          <p:nvPr/>
        </p:nvSpPr>
        <p:spPr bwMode="auto">
          <a:xfrm>
            <a:off x="4037013" y="5395913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42" name="Oval 210"/>
          <p:cNvSpPr>
            <a:spLocks noChangeArrowheads="1"/>
          </p:cNvSpPr>
          <p:nvPr/>
        </p:nvSpPr>
        <p:spPr bwMode="auto">
          <a:xfrm>
            <a:off x="2955925" y="5448300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43" name="Oval 211"/>
          <p:cNvSpPr>
            <a:spLocks noChangeArrowheads="1"/>
          </p:cNvSpPr>
          <p:nvPr/>
        </p:nvSpPr>
        <p:spPr bwMode="auto">
          <a:xfrm>
            <a:off x="2346325" y="59150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44" name="Oval 212"/>
          <p:cNvSpPr>
            <a:spLocks noChangeArrowheads="1"/>
          </p:cNvSpPr>
          <p:nvPr/>
        </p:nvSpPr>
        <p:spPr bwMode="auto">
          <a:xfrm>
            <a:off x="2392363" y="4306888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45" name="Oval 213"/>
          <p:cNvSpPr>
            <a:spLocks noChangeArrowheads="1"/>
          </p:cNvSpPr>
          <p:nvPr/>
        </p:nvSpPr>
        <p:spPr bwMode="auto">
          <a:xfrm>
            <a:off x="5122863" y="531018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46" name="Oval 214"/>
          <p:cNvSpPr>
            <a:spLocks noChangeArrowheads="1"/>
          </p:cNvSpPr>
          <p:nvPr/>
        </p:nvSpPr>
        <p:spPr bwMode="auto">
          <a:xfrm>
            <a:off x="4476750" y="46831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47" name="Oval 215"/>
          <p:cNvSpPr>
            <a:spLocks noChangeArrowheads="1"/>
          </p:cNvSpPr>
          <p:nvPr/>
        </p:nvSpPr>
        <p:spPr bwMode="auto">
          <a:xfrm>
            <a:off x="4640263" y="398938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48" name="Oval 216"/>
          <p:cNvSpPr>
            <a:spLocks noChangeArrowheads="1"/>
          </p:cNvSpPr>
          <p:nvPr/>
        </p:nvSpPr>
        <p:spPr bwMode="auto">
          <a:xfrm>
            <a:off x="5080000" y="447516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49" name="Oval 217"/>
          <p:cNvSpPr>
            <a:spLocks noChangeArrowheads="1"/>
          </p:cNvSpPr>
          <p:nvPr/>
        </p:nvSpPr>
        <p:spPr bwMode="auto">
          <a:xfrm>
            <a:off x="5830888" y="461803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50" name="Oval 218"/>
          <p:cNvSpPr>
            <a:spLocks noChangeArrowheads="1"/>
          </p:cNvSpPr>
          <p:nvPr/>
        </p:nvSpPr>
        <p:spPr bwMode="auto">
          <a:xfrm>
            <a:off x="6194425" y="53816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51" name="Oval 219"/>
          <p:cNvSpPr>
            <a:spLocks noChangeArrowheads="1"/>
          </p:cNvSpPr>
          <p:nvPr/>
        </p:nvSpPr>
        <p:spPr bwMode="auto">
          <a:xfrm>
            <a:off x="6021388" y="518953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52" name="Oval 220"/>
          <p:cNvSpPr>
            <a:spLocks noChangeArrowheads="1"/>
          </p:cNvSpPr>
          <p:nvPr/>
        </p:nvSpPr>
        <p:spPr bwMode="auto">
          <a:xfrm>
            <a:off x="6592888" y="527526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54" name="Oval 222"/>
          <p:cNvSpPr>
            <a:spLocks noChangeArrowheads="1"/>
          </p:cNvSpPr>
          <p:nvPr/>
        </p:nvSpPr>
        <p:spPr bwMode="auto">
          <a:xfrm>
            <a:off x="6678613" y="477996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55" name="Oval 223"/>
          <p:cNvSpPr>
            <a:spLocks noChangeArrowheads="1"/>
          </p:cNvSpPr>
          <p:nvPr/>
        </p:nvSpPr>
        <p:spPr bwMode="auto">
          <a:xfrm>
            <a:off x="4641850" y="33242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56" name="Oval 224"/>
          <p:cNvSpPr>
            <a:spLocks noChangeArrowheads="1"/>
          </p:cNvSpPr>
          <p:nvPr/>
        </p:nvSpPr>
        <p:spPr bwMode="auto">
          <a:xfrm>
            <a:off x="5280025" y="2495550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57" name="Oval 225"/>
          <p:cNvSpPr>
            <a:spLocks noChangeArrowheads="1"/>
          </p:cNvSpPr>
          <p:nvPr/>
        </p:nvSpPr>
        <p:spPr bwMode="auto">
          <a:xfrm>
            <a:off x="5657850" y="5067300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58" name="Oval 226"/>
          <p:cNvSpPr>
            <a:spLocks noChangeArrowheads="1"/>
          </p:cNvSpPr>
          <p:nvPr/>
        </p:nvSpPr>
        <p:spPr bwMode="auto">
          <a:xfrm>
            <a:off x="4775200" y="22193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59" name="Oval 227"/>
          <p:cNvSpPr>
            <a:spLocks noChangeArrowheads="1"/>
          </p:cNvSpPr>
          <p:nvPr/>
        </p:nvSpPr>
        <p:spPr bwMode="auto">
          <a:xfrm>
            <a:off x="6165850" y="2362200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60" name="Oval 228"/>
          <p:cNvSpPr>
            <a:spLocks noChangeArrowheads="1"/>
          </p:cNvSpPr>
          <p:nvPr/>
        </p:nvSpPr>
        <p:spPr bwMode="auto">
          <a:xfrm>
            <a:off x="6318250" y="273367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61" name="Oval 229"/>
          <p:cNvSpPr>
            <a:spLocks noChangeArrowheads="1"/>
          </p:cNvSpPr>
          <p:nvPr/>
        </p:nvSpPr>
        <p:spPr bwMode="auto">
          <a:xfrm>
            <a:off x="6211888" y="305593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62" name="Oval 230"/>
          <p:cNvSpPr>
            <a:spLocks noChangeArrowheads="1"/>
          </p:cNvSpPr>
          <p:nvPr/>
        </p:nvSpPr>
        <p:spPr bwMode="auto">
          <a:xfrm>
            <a:off x="6297613" y="334168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65" name="Oval 233"/>
          <p:cNvSpPr>
            <a:spLocks noChangeArrowheads="1"/>
          </p:cNvSpPr>
          <p:nvPr/>
        </p:nvSpPr>
        <p:spPr bwMode="auto">
          <a:xfrm>
            <a:off x="5811838" y="432276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66" name="Oval 234"/>
          <p:cNvSpPr>
            <a:spLocks noChangeArrowheads="1"/>
          </p:cNvSpPr>
          <p:nvPr/>
        </p:nvSpPr>
        <p:spPr bwMode="auto">
          <a:xfrm>
            <a:off x="5278438" y="417988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67" name="Oval 235"/>
          <p:cNvSpPr>
            <a:spLocks noChangeArrowheads="1"/>
          </p:cNvSpPr>
          <p:nvPr/>
        </p:nvSpPr>
        <p:spPr bwMode="auto">
          <a:xfrm>
            <a:off x="5867400" y="2733675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68" name="Oval 236"/>
          <p:cNvSpPr>
            <a:spLocks noChangeArrowheads="1"/>
          </p:cNvSpPr>
          <p:nvPr/>
        </p:nvSpPr>
        <p:spPr bwMode="auto">
          <a:xfrm>
            <a:off x="4606925" y="2894013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69" name="Oval 237"/>
          <p:cNvSpPr>
            <a:spLocks noChangeArrowheads="1"/>
          </p:cNvSpPr>
          <p:nvPr/>
        </p:nvSpPr>
        <p:spPr bwMode="auto">
          <a:xfrm>
            <a:off x="5495925" y="3341688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70" name="Oval 238"/>
          <p:cNvSpPr>
            <a:spLocks noChangeArrowheads="1"/>
          </p:cNvSpPr>
          <p:nvPr/>
        </p:nvSpPr>
        <p:spPr bwMode="auto">
          <a:xfrm>
            <a:off x="2473325" y="373697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71" name="Oval 239"/>
          <p:cNvSpPr>
            <a:spLocks noChangeArrowheads="1"/>
          </p:cNvSpPr>
          <p:nvPr/>
        </p:nvSpPr>
        <p:spPr bwMode="auto">
          <a:xfrm>
            <a:off x="3309938" y="370681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72" name="Oval 240"/>
          <p:cNvSpPr>
            <a:spLocks noChangeArrowheads="1"/>
          </p:cNvSpPr>
          <p:nvPr/>
        </p:nvSpPr>
        <p:spPr bwMode="auto">
          <a:xfrm>
            <a:off x="2835275" y="3717925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73" name="Oval 241"/>
          <p:cNvSpPr>
            <a:spLocks noChangeArrowheads="1"/>
          </p:cNvSpPr>
          <p:nvPr/>
        </p:nvSpPr>
        <p:spPr bwMode="auto">
          <a:xfrm>
            <a:off x="2586038" y="3968750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74" name="Oval 242"/>
          <p:cNvSpPr>
            <a:spLocks noChangeArrowheads="1"/>
          </p:cNvSpPr>
          <p:nvPr/>
        </p:nvSpPr>
        <p:spPr bwMode="auto">
          <a:xfrm>
            <a:off x="1781175" y="3241675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75" name="Oval 243"/>
          <p:cNvSpPr>
            <a:spLocks noChangeArrowheads="1"/>
          </p:cNvSpPr>
          <p:nvPr/>
        </p:nvSpPr>
        <p:spPr bwMode="auto">
          <a:xfrm>
            <a:off x="1654175" y="4957763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76" name="Oval 244"/>
          <p:cNvSpPr>
            <a:spLocks noChangeArrowheads="1"/>
          </p:cNvSpPr>
          <p:nvPr/>
        </p:nvSpPr>
        <p:spPr bwMode="auto">
          <a:xfrm>
            <a:off x="1617663" y="5938838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77" name="Oval 245"/>
          <p:cNvSpPr>
            <a:spLocks noChangeArrowheads="1"/>
          </p:cNvSpPr>
          <p:nvPr/>
        </p:nvSpPr>
        <p:spPr bwMode="auto">
          <a:xfrm>
            <a:off x="3824288" y="470693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78" name="Oval 246"/>
          <p:cNvSpPr>
            <a:spLocks noChangeArrowheads="1"/>
          </p:cNvSpPr>
          <p:nvPr/>
        </p:nvSpPr>
        <p:spPr bwMode="auto">
          <a:xfrm>
            <a:off x="3778250" y="2792413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79" name="Oval 247"/>
          <p:cNvSpPr>
            <a:spLocks noChangeArrowheads="1"/>
          </p:cNvSpPr>
          <p:nvPr/>
        </p:nvSpPr>
        <p:spPr bwMode="auto">
          <a:xfrm>
            <a:off x="2474913" y="1473200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80" name="Oval 248"/>
          <p:cNvSpPr>
            <a:spLocks noChangeArrowheads="1"/>
          </p:cNvSpPr>
          <p:nvPr/>
        </p:nvSpPr>
        <p:spPr bwMode="auto">
          <a:xfrm>
            <a:off x="7242175" y="2076450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81" name="Oval 249"/>
          <p:cNvSpPr>
            <a:spLocks noChangeArrowheads="1"/>
          </p:cNvSpPr>
          <p:nvPr/>
        </p:nvSpPr>
        <p:spPr bwMode="auto">
          <a:xfrm>
            <a:off x="254000" y="3881438"/>
            <a:ext cx="252413" cy="25241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W</a:t>
            </a:r>
          </a:p>
        </p:txBody>
      </p:sp>
      <p:sp>
        <p:nvSpPr>
          <p:cNvPr id="1324282" name="Oval 250"/>
          <p:cNvSpPr>
            <a:spLocks noChangeArrowheads="1"/>
          </p:cNvSpPr>
          <p:nvPr/>
        </p:nvSpPr>
        <p:spPr bwMode="auto">
          <a:xfrm>
            <a:off x="8739188" y="4013200"/>
            <a:ext cx="252412" cy="2524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E</a:t>
            </a:r>
          </a:p>
        </p:txBody>
      </p:sp>
      <p:sp>
        <p:nvSpPr>
          <p:cNvPr id="1324283" name="Oval 251"/>
          <p:cNvSpPr>
            <a:spLocks noChangeArrowheads="1"/>
          </p:cNvSpPr>
          <p:nvPr/>
        </p:nvSpPr>
        <p:spPr bwMode="auto">
          <a:xfrm>
            <a:off x="4310063" y="908050"/>
            <a:ext cx="252412" cy="2524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N</a:t>
            </a:r>
          </a:p>
        </p:txBody>
      </p:sp>
      <p:sp>
        <p:nvSpPr>
          <p:cNvPr id="1324284" name="Oval 252"/>
          <p:cNvSpPr>
            <a:spLocks noChangeArrowheads="1"/>
          </p:cNvSpPr>
          <p:nvPr/>
        </p:nvSpPr>
        <p:spPr bwMode="auto">
          <a:xfrm>
            <a:off x="4538663" y="6605588"/>
            <a:ext cx="252412" cy="25241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24285" name="Freeform 253"/>
          <p:cNvSpPr>
            <a:spLocks/>
          </p:cNvSpPr>
          <p:nvPr/>
        </p:nvSpPr>
        <p:spPr bwMode="auto">
          <a:xfrm>
            <a:off x="3876675" y="3971925"/>
            <a:ext cx="809625" cy="800100"/>
          </a:xfrm>
          <a:custGeom>
            <a:avLst/>
            <a:gdLst/>
            <a:ahLst/>
            <a:cxnLst>
              <a:cxn ang="0">
                <a:pos x="72" y="36"/>
              </a:cxn>
              <a:cxn ang="0">
                <a:pos x="0" y="504"/>
              </a:cxn>
              <a:cxn ang="0">
                <a:pos x="510" y="48"/>
              </a:cxn>
              <a:cxn ang="0">
                <a:pos x="246" y="0"/>
              </a:cxn>
              <a:cxn ang="0">
                <a:pos x="72" y="36"/>
              </a:cxn>
            </a:cxnLst>
            <a:rect l="0" t="0" r="r" b="b"/>
            <a:pathLst>
              <a:path w="510" h="504">
                <a:moveTo>
                  <a:pt x="72" y="36"/>
                </a:moveTo>
                <a:lnTo>
                  <a:pt x="0" y="504"/>
                </a:lnTo>
                <a:lnTo>
                  <a:pt x="510" y="48"/>
                </a:lnTo>
                <a:lnTo>
                  <a:pt x="246" y="0"/>
                </a:lnTo>
                <a:lnTo>
                  <a:pt x="72" y="36"/>
                </a:lnTo>
                <a:close/>
              </a:path>
            </a:pathLst>
          </a:custGeom>
          <a:solidFill>
            <a:srgbClr val="CC0000">
              <a:alpha val="50000"/>
            </a:srgbClr>
          </a:solidFill>
          <a:ln w="2857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86" name="Freeform 254"/>
          <p:cNvSpPr>
            <a:spLocks/>
          </p:cNvSpPr>
          <p:nvPr/>
        </p:nvSpPr>
        <p:spPr bwMode="auto">
          <a:xfrm>
            <a:off x="6657975" y="4171950"/>
            <a:ext cx="750888" cy="700088"/>
          </a:xfrm>
          <a:custGeom>
            <a:avLst/>
            <a:gdLst/>
            <a:ahLst/>
            <a:cxnLst>
              <a:cxn ang="0">
                <a:pos x="30" y="408"/>
              </a:cxn>
              <a:cxn ang="0">
                <a:pos x="0" y="78"/>
              </a:cxn>
              <a:cxn ang="0">
                <a:pos x="240" y="0"/>
              </a:cxn>
              <a:cxn ang="0">
                <a:pos x="462" y="174"/>
              </a:cxn>
              <a:cxn ang="0">
                <a:pos x="306" y="402"/>
              </a:cxn>
              <a:cxn ang="0">
                <a:pos x="30" y="408"/>
              </a:cxn>
            </a:cxnLst>
            <a:rect l="0" t="0" r="r" b="b"/>
            <a:pathLst>
              <a:path w="473" h="441">
                <a:moveTo>
                  <a:pt x="30" y="408"/>
                </a:moveTo>
                <a:lnTo>
                  <a:pt x="0" y="78"/>
                </a:lnTo>
                <a:lnTo>
                  <a:pt x="240" y="0"/>
                </a:lnTo>
                <a:lnTo>
                  <a:pt x="462" y="174"/>
                </a:lnTo>
                <a:cubicBezTo>
                  <a:pt x="473" y="241"/>
                  <a:pt x="378" y="363"/>
                  <a:pt x="306" y="402"/>
                </a:cubicBezTo>
                <a:cubicBezTo>
                  <a:pt x="234" y="441"/>
                  <a:pt x="63" y="430"/>
                  <a:pt x="30" y="408"/>
                </a:cubicBezTo>
                <a:close/>
              </a:path>
            </a:pathLst>
          </a:custGeom>
          <a:solidFill>
            <a:srgbClr val="CC0000">
              <a:alpha val="50000"/>
            </a:srgbClr>
          </a:solidFill>
          <a:ln w="2857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87" name="Line 255"/>
          <p:cNvSpPr>
            <a:spLocks noChangeShapeType="1"/>
          </p:cNvSpPr>
          <p:nvPr/>
        </p:nvSpPr>
        <p:spPr bwMode="auto">
          <a:xfrm>
            <a:off x="4178300" y="3817938"/>
            <a:ext cx="65088" cy="1825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88" name="Line 256"/>
          <p:cNvSpPr>
            <a:spLocks noChangeShapeType="1"/>
          </p:cNvSpPr>
          <p:nvPr/>
        </p:nvSpPr>
        <p:spPr bwMode="auto">
          <a:xfrm flipH="1">
            <a:off x="3995738" y="3989388"/>
            <a:ext cx="258762" cy="39687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90" name="Oval 258"/>
          <p:cNvSpPr>
            <a:spLocks noChangeArrowheads="1"/>
          </p:cNvSpPr>
          <p:nvPr/>
        </p:nvSpPr>
        <p:spPr bwMode="auto">
          <a:xfrm>
            <a:off x="4135438" y="377031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91" name="Line 259"/>
          <p:cNvSpPr>
            <a:spLocks noChangeShapeType="1"/>
          </p:cNvSpPr>
          <p:nvPr/>
        </p:nvSpPr>
        <p:spPr bwMode="auto">
          <a:xfrm>
            <a:off x="4254500" y="3989388"/>
            <a:ext cx="74613" cy="1635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92" name="Oval 260"/>
          <p:cNvSpPr>
            <a:spLocks noChangeArrowheads="1"/>
          </p:cNvSpPr>
          <p:nvPr/>
        </p:nvSpPr>
        <p:spPr bwMode="auto">
          <a:xfrm>
            <a:off x="4278313" y="411321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93" name="Oval 261"/>
          <p:cNvSpPr>
            <a:spLocks noChangeArrowheads="1"/>
          </p:cNvSpPr>
          <p:nvPr/>
        </p:nvSpPr>
        <p:spPr bwMode="auto">
          <a:xfrm>
            <a:off x="4200525" y="39338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96" name="Line 264"/>
          <p:cNvSpPr>
            <a:spLocks noChangeShapeType="1"/>
          </p:cNvSpPr>
          <p:nvPr/>
        </p:nvSpPr>
        <p:spPr bwMode="auto">
          <a:xfrm>
            <a:off x="6657975" y="4295775"/>
            <a:ext cx="66675" cy="51435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97" name="Line 265"/>
          <p:cNvSpPr>
            <a:spLocks noChangeShapeType="1"/>
          </p:cNvSpPr>
          <p:nvPr/>
        </p:nvSpPr>
        <p:spPr bwMode="auto">
          <a:xfrm flipH="1" flipV="1">
            <a:off x="7058025" y="4181475"/>
            <a:ext cx="952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98" name="Line 266"/>
          <p:cNvSpPr>
            <a:spLocks noChangeShapeType="1"/>
          </p:cNvSpPr>
          <p:nvPr/>
        </p:nvSpPr>
        <p:spPr bwMode="auto">
          <a:xfrm>
            <a:off x="6638925" y="4314825"/>
            <a:ext cx="438150" cy="285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299" name="Line 267"/>
          <p:cNvSpPr>
            <a:spLocks noChangeShapeType="1"/>
          </p:cNvSpPr>
          <p:nvPr/>
        </p:nvSpPr>
        <p:spPr bwMode="auto">
          <a:xfrm flipV="1">
            <a:off x="6638925" y="4171950"/>
            <a:ext cx="390525" cy="13335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300" name="Line 268"/>
          <p:cNvSpPr>
            <a:spLocks noChangeShapeType="1"/>
          </p:cNvSpPr>
          <p:nvPr/>
        </p:nvSpPr>
        <p:spPr bwMode="auto">
          <a:xfrm>
            <a:off x="7029450" y="4162425"/>
            <a:ext cx="371475" cy="24765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301" name="Line 269"/>
          <p:cNvSpPr>
            <a:spLocks noChangeShapeType="1"/>
          </p:cNvSpPr>
          <p:nvPr/>
        </p:nvSpPr>
        <p:spPr bwMode="auto">
          <a:xfrm>
            <a:off x="6829425" y="3705225"/>
            <a:ext cx="209550" cy="476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302" name="Line 270"/>
          <p:cNvSpPr>
            <a:spLocks noChangeShapeType="1"/>
          </p:cNvSpPr>
          <p:nvPr/>
        </p:nvSpPr>
        <p:spPr bwMode="auto">
          <a:xfrm>
            <a:off x="5791200" y="3867150"/>
            <a:ext cx="1219200" cy="295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4164" name="Oval 132"/>
          <p:cNvSpPr>
            <a:spLocks noChangeArrowheads="1"/>
          </p:cNvSpPr>
          <p:nvPr/>
        </p:nvSpPr>
        <p:spPr bwMode="auto">
          <a:xfrm>
            <a:off x="7029450" y="4578350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94" name="Oval 262"/>
          <p:cNvSpPr>
            <a:spLocks noChangeArrowheads="1"/>
          </p:cNvSpPr>
          <p:nvPr/>
        </p:nvSpPr>
        <p:spPr bwMode="auto">
          <a:xfrm>
            <a:off x="6981825" y="41116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95" name="Oval 263"/>
          <p:cNvSpPr>
            <a:spLocks noChangeArrowheads="1"/>
          </p:cNvSpPr>
          <p:nvPr/>
        </p:nvSpPr>
        <p:spPr bwMode="auto">
          <a:xfrm>
            <a:off x="6599238" y="424338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53" name="Oval 221"/>
          <p:cNvSpPr>
            <a:spLocks noChangeArrowheads="1"/>
          </p:cNvSpPr>
          <p:nvPr/>
        </p:nvSpPr>
        <p:spPr bwMode="auto">
          <a:xfrm>
            <a:off x="7373938" y="437991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89" name="Oval 257"/>
          <p:cNvSpPr>
            <a:spLocks noChangeArrowheads="1"/>
          </p:cNvSpPr>
          <p:nvPr/>
        </p:nvSpPr>
        <p:spPr bwMode="auto">
          <a:xfrm>
            <a:off x="3954463" y="397351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64" name="Oval 232"/>
          <p:cNvSpPr>
            <a:spLocks noChangeArrowheads="1"/>
          </p:cNvSpPr>
          <p:nvPr/>
        </p:nvSpPr>
        <p:spPr bwMode="auto">
          <a:xfrm>
            <a:off x="5754688" y="382746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4263" name="Oval 231"/>
          <p:cNvSpPr>
            <a:spLocks noChangeArrowheads="1"/>
          </p:cNvSpPr>
          <p:nvPr/>
        </p:nvSpPr>
        <p:spPr bwMode="auto">
          <a:xfrm>
            <a:off x="6773863" y="365601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50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 268"/>
          <p:cNvSpPr/>
          <p:nvPr/>
        </p:nvSpPr>
        <p:spPr bwMode="auto">
          <a:xfrm>
            <a:off x="6642230" y="5904275"/>
            <a:ext cx="2501770" cy="953725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26351" name="Picture 271" descr="Europe-map-shotened-experiment"/>
          <p:cNvPicPr>
            <a:picLocks noChangeAspect="1" noChangeArrowheads="1"/>
          </p:cNvPicPr>
          <p:nvPr/>
        </p:nvPicPr>
        <p:blipFill>
          <a:blip r:embed="rId2" cstate="print">
            <a:lum bright="40000" contrast="-60000"/>
          </a:blip>
          <a:srcRect/>
          <a:stretch>
            <a:fillRect/>
          </a:stretch>
        </p:blipFill>
        <p:spPr bwMode="auto">
          <a:xfrm>
            <a:off x="1255713" y="1163638"/>
            <a:ext cx="6600825" cy="5419725"/>
          </a:xfrm>
          <a:prstGeom prst="rect">
            <a:avLst/>
          </a:prstGeom>
          <a:noFill/>
        </p:spPr>
      </p:pic>
      <p:sp>
        <p:nvSpPr>
          <p:cNvPr id="1326350" name="Freeform 270"/>
          <p:cNvSpPr>
            <a:spLocks/>
          </p:cNvSpPr>
          <p:nvPr/>
        </p:nvSpPr>
        <p:spPr bwMode="auto">
          <a:xfrm>
            <a:off x="1603375" y="1027113"/>
            <a:ext cx="2817813" cy="952500"/>
          </a:xfrm>
          <a:custGeom>
            <a:avLst/>
            <a:gdLst/>
            <a:ahLst/>
            <a:cxnLst>
              <a:cxn ang="0">
                <a:pos x="0" y="600"/>
              </a:cxn>
              <a:cxn ang="0">
                <a:pos x="615" y="118"/>
              </a:cxn>
              <a:cxn ang="0">
                <a:pos x="1775" y="0"/>
              </a:cxn>
            </a:cxnLst>
            <a:rect l="0" t="0" r="r" b="b"/>
            <a:pathLst>
              <a:path w="1775" h="600">
                <a:moveTo>
                  <a:pt x="0" y="600"/>
                </a:moveTo>
                <a:cubicBezTo>
                  <a:pt x="159" y="409"/>
                  <a:pt x="319" y="218"/>
                  <a:pt x="615" y="118"/>
                </a:cubicBezTo>
                <a:cubicBezTo>
                  <a:pt x="911" y="18"/>
                  <a:pt x="1343" y="9"/>
                  <a:pt x="1775" y="0"/>
                </a:cubicBezTo>
              </a:path>
            </a:pathLst>
          </a:cu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0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Constructing the dual graph</a:t>
            </a:r>
          </a:p>
        </p:txBody>
      </p:sp>
      <p:sp>
        <p:nvSpPr>
          <p:cNvPr id="1326084" name="Line 4"/>
          <p:cNvSpPr>
            <a:spLocks noChangeShapeType="1"/>
          </p:cNvSpPr>
          <p:nvPr/>
        </p:nvSpPr>
        <p:spPr bwMode="auto">
          <a:xfrm flipH="1">
            <a:off x="4006850" y="3838575"/>
            <a:ext cx="173038" cy="153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085" name="Line 5"/>
          <p:cNvSpPr>
            <a:spLocks noChangeShapeType="1"/>
          </p:cNvSpPr>
          <p:nvPr/>
        </p:nvSpPr>
        <p:spPr bwMode="auto">
          <a:xfrm flipV="1">
            <a:off x="3905250" y="4749800"/>
            <a:ext cx="609600" cy="19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086" name="Line 6"/>
          <p:cNvSpPr>
            <a:spLocks noChangeShapeType="1"/>
          </p:cNvSpPr>
          <p:nvPr/>
        </p:nvSpPr>
        <p:spPr bwMode="auto">
          <a:xfrm>
            <a:off x="3886200" y="4806950"/>
            <a:ext cx="1254125" cy="557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087" name="Line 7"/>
          <p:cNvSpPr>
            <a:spLocks noChangeShapeType="1"/>
          </p:cNvSpPr>
          <p:nvPr/>
        </p:nvSpPr>
        <p:spPr bwMode="auto">
          <a:xfrm flipV="1">
            <a:off x="3008313" y="4778375"/>
            <a:ext cx="830262" cy="739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088" name="Line 8"/>
          <p:cNvSpPr>
            <a:spLocks noChangeShapeType="1"/>
          </p:cNvSpPr>
          <p:nvPr/>
        </p:nvSpPr>
        <p:spPr bwMode="auto">
          <a:xfrm flipH="1">
            <a:off x="2432050" y="5524500"/>
            <a:ext cx="560388" cy="4238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089" name="Line 9"/>
          <p:cNvSpPr>
            <a:spLocks noChangeShapeType="1"/>
          </p:cNvSpPr>
          <p:nvPr/>
        </p:nvSpPr>
        <p:spPr bwMode="auto">
          <a:xfrm flipV="1">
            <a:off x="4562475" y="4514850"/>
            <a:ext cx="552450" cy="196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090" name="Line 10"/>
          <p:cNvSpPr>
            <a:spLocks noChangeShapeType="1"/>
          </p:cNvSpPr>
          <p:nvPr/>
        </p:nvSpPr>
        <p:spPr bwMode="auto">
          <a:xfrm>
            <a:off x="4562475" y="4759325"/>
            <a:ext cx="615950" cy="611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091" name="Line 11"/>
          <p:cNvSpPr>
            <a:spLocks noChangeShapeType="1"/>
          </p:cNvSpPr>
          <p:nvPr/>
        </p:nvSpPr>
        <p:spPr bwMode="auto">
          <a:xfrm>
            <a:off x="5118100" y="4518025"/>
            <a:ext cx="168275" cy="279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092" name="Line 12"/>
          <p:cNvSpPr>
            <a:spLocks noChangeShapeType="1"/>
          </p:cNvSpPr>
          <p:nvPr/>
        </p:nvSpPr>
        <p:spPr bwMode="auto">
          <a:xfrm>
            <a:off x="5119688" y="4543425"/>
            <a:ext cx="46037" cy="8350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093" name="Line 13"/>
          <p:cNvSpPr>
            <a:spLocks noChangeShapeType="1"/>
          </p:cNvSpPr>
          <p:nvPr/>
        </p:nvSpPr>
        <p:spPr bwMode="auto">
          <a:xfrm>
            <a:off x="3979863" y="3987800"/>
            <a:ext cx="357187" cy="17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094" name="Line 14"/>
          <p:cNvSpPr>
            <a:spLocks noChangeShapeType="1"/>
          </p:cNvSpPr>
          <p:nvPr/>
        </p:nvSpPr>
        <p:spPr bwMode="auto">
          <a:xfrm flipH="1">
            <a:off x="4306888" y="4067175"/>
            <a:ext cx="366712" cy="111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095" name="Line 15"/>
          <p:cNvSpPr>
            <a:spLocks noChangeShapeType="1"/>
          </p:cNvSpPr>
          <p:nvPr/>
        </p:nvSpPr>
        <p:spPr bwMode="auto">
          <a:xfrm flipH="1">
            <a:off x="3878263" y="4175125"/>
            <a:ext cx="431800" cy="5603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096" name="Line 16"/>
          <p:cNvSpPr>
            <a:spLocks noChangeShapeType="1"/>
          </p:cNvSpPr>
          <p:nvPr/>
        </p:nvSpPr>
        <p:spPr bwMode="auto">
          <a:xfrm flipV="1">
            <a:off x="4530725" y="4090988"/>
            <a:ext cx="174625" cy="596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097" name="Line 17"/>
          <p:cNvSpPr>
            <a:spLocks noChangeShapeType="1"/>
          </p:cNvSpPr>
          <p:nvPr/>
        </p:nvSpPr>
        <p:spPr bwMode="auto">
          <a:xfrm flipH="1" flipV="1">
            <a:off x="4713288" y="4043363"/>
            <a:ext cx="604837" cy="2079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098" name="Line 18"/>
          <p:cNvSpPr>
            <a:spLocks noChangeShapeType="1"/>
          </p:cNvSpPr>
          <p:nvPr/>
        </p:nvSpPr>
        <p:spPr bwMode="auto">
          <a:xfrm>
            <a:off x="4681538" y="3416300"/>
            <a:ext cx="0" cy="5794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099" name="Line 19"/>
          <p:cNvSpPr>
            <a:spLocks noChangeShapeType="1"/>
          </p:cNvSpPr>
          <p:nvPr/>
        </p:nvSpPr>
        <p:spPr bwMode="auto">
          <a:xfrm flipV="1">
            <a:off x="5389563" y="3892550"/>
            <a:ext cx="381000" cy="3270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00" name="Line 20"/>
          <p:cNvSpPr>
            <a:spLocks noChangeShapeType="1"/>
          </p:cNvSpPr>
          <p:nvPr/>
        </p:nvSpPr>
        <p:spPr bwMode="auto">
          <a:xfrm flipH="1" flipV="1">
            <a:off x="5802313" y="3932238"/>
            <a:ext cx="96837" cy="398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01" name="Line 21"/>
          <p:cNvSpPr>
            <a:spLocks noChangeShapeType="1"/>
          </p:cNvSpPr>
          <p:nvPr/>
        </p:nvSpPr>
        <p:spPr bwMode="auto">
          <a:xfrm>
            <a:off x="5389563" y="4267200"/>
            <a:ext cx="444500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02" name="Line 22"/>
          <p:cNvSpPr>
            <a:spLocks noChangeShapeType="1"/>
          </p:cNvSpPr>
          <p:nvPr/>
        </p:nvSpPr>
        <p:spPr bwMode="auto">
          <a:xfrm flipV="1">
            <a:off x="5873750" y="4418013"/>
            <a:ext cx="7938" cy="1984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03" name="Line 23"/>
          <p:cNvSpPr>
            <a:spLocks noChangeShapeType="1"/>
          </p:cNvSpPr>
          <p:nvPr/>
        </p:nvSpPr>
        <p:spPr bwMode="auto">
          <a:xfrm>
            <a:off x="5151438" y="4546600"/>
            <a:ext cx="682625" cy="93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04" name="Line 24"/>
          <p:cNvSpPr>
            <a:spLocks noChangeShapeType="1"/>
          </p:cNvSpPr>
          <p:nvPr/>
        </p:nvSpPr>
        <p:spPr bwMode="auto">
          <a:xfrm flipV="1">
            <a:off x="5137150" y="4418013"/>
            <a:ext cx="696913" cy="873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05" name="Line 25"/>
          <p:cNvSpPr>
            <a:spLocks noChangeShapeType="1"/>
          </p:cNvSpPr>
          <p:nvPr/>
        </p:nvSpPr>
        <p:spPr bwMode="auto">
          <a:xfrm flipH="1">
            <a:off x="5141913" y="4283075"/>
            <a:ext cx="176212" cy="195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06" name="Line 26"/>
          <p:cNvSpPr>
            <a:spLocks noChangeShapeType="1"/>
          </p:cNvSpPr>
          <p:nvPr/>
        </p:nvSpPr>
        <p:spPr bwMode="auto">
          <a:xfrm>
            <a:off x="4705350" y="4083050"/>
            <a:ext cx="411163" cy="4048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07" name="Line 27"/>
          <p:cNvSpPr>
            <a:spLocks noChangeShapeType="1"/>
          </p:cNvSpPr>
          <p:nvPr/>
        </p:nvSpPr>
        <p:spPr bwMode="auto">
          <a:xfrm flipH="1">
            <a:off x="3902075" y="4098925"/>
            <a:ext cx="760413" cy="660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08" name="Line 28"/>
          <p:cNvSpPr>
            <a:spLocks noChangeShapeType="1"/>
          </p:cNvSpPr>
          <p:nvPr/>
        </p:nvSpPr>
        <p:spPr bwMode="auto">
          <a:xfrm>
            <a:off x="5594350" y="4840288"/>
            <a:ext cx="88900" cy="2365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09" name="Line 29"/>
          <p:cNvSpPr>
            <a:spLocks noChangeShapeType="1"/>
          </p:cNvSpPr>
          <p:nvPr/>
        </p:nvSpPr>
        <p:spPr bwMode="auto">
          <a:xfrm>
            <a:off x="5316538" y="4787900"/>
            <a:ext cx="239712" cy="50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10" name="Line 30"/>
          <p:cNvSpPr>
            <a:spLocks noChangeShapeType="1"/>
          </p:cNvSpPr>
          <p:nvPr/>
        </p:nvSpPr>
        <p:spPr bwMode="auto">
          <a:xfrm flipH="1">
            <a:off x="5291138" y="4679950"/>
            <a:ext cx="542925" cy="714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11" name="Line 31"/>
          <p:cNvSpPr>
            <a:spLocks noChangeShapeType="1"/>
          </p:cNvSpPr>
          <p:nvPr/>
        </p:nvSpPr>
        <p:spPr bwMode="auto">
          <a:xfrm>
            <a:off x="5891213" y="4711700"/>
            <a:ext cx="166687" cy="485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12" name="Line 32"/>
          <p:cNvSpPr>
            <a:spLocks noChangeShapeType="1"/>
          </p:cNvSpPr>
          <p:nvPr/>
        </p:nvSpPr>
        <p:spPr bwMode="auto">
          <a:xfrm flipH="1" flipV="1">
            <a:off x="5592763" y="4840288"/>
            <a:ext cx="441325" cy="3571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13" name="Line 33"/>
          <p:cNvSpPr>
            <a:spLocks noChangeShapeType="1"/>
          </p:cNvSpPr>
          <p:nvPr/>
        </p:nvSpPr>
        <p:spPr bwMode="auto">
          <a:xfrm>
            <a:off x="5722938" y="5165725"/>
            <a:ext cx="311150" cy="358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14" name="Line 34"/>
          <p:cNvSpPr>
            <a:spLocks noChangeShapeType="1"/>
          </p:cNvSpPr>
          <p:nvPr/>
        </p:nvSpPr>
        <p:spPr bwMode="auto">
          <a:xfrm>
            <a:off x="6105525" y="5260975"/>
            <a:ext cx="111125" cy="1984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15" name="Line 35"/>
          <p:cNvSpPr>
            <a:spLocks noChangeShapeType="1"/>
          </p:cNvSpPr>
          <p:nvPr/>
        </p:nvSpPr>
        <p:spPr bwMode="auto">
          <a:xfrm flipH="1">
            <a:off x="6042025" y="5276850"/>
            <a:ext cx="31750" cy="293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16" name="Freeform 36"/>
          <p:cNvSpPr>
            <a:spLocks/>
          </p:cNvSpPr>
          <p:nvPr/>
        </p:nvSpPr>
        <p:spPr bwMode="auto">
          <a:xfrm>
            <a:off x="6061075" y="5608638"/>
            <a:ext cx="292100" cy="4492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6" y="267"/>
              </a:cxn>
            </a:cxnLst>
            <a:rect l="0" t="0" r="r" b="b"/>
            <a:pathLst>
              <a:path w="196" h="267">
                <a:moveTo>
                  <a:pt x="0" y="0"/>
                </a:moveTo>
                <a:lnTo>
                  <a:pt x="196" y="267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17" name="Freeform 37"/>
          <p:cNvSpPr>
            <a:spLocks/>
          </p:cNvSpPr>
          <p:nvPr/>
        </p:nvSpPr>
        <p:spPr bwMode="auto">
          <a:xfrm>
            <a:off x="6253163" y="5453063"/>
            <a:ext cx="128587" cy="6238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" y="349"/>
              </a:cxn>
            </a:cxnLst>
            <a:rect l="0" t="0" r="r" b="b"/>
            <a:pathLst>
              <a:path w="69" h="349">
                <a:moveTo>
                  <a:pt x="0" y="0"/>
                </a:moveTo>
                <a:lnTo>
                  <a:pt x="69" y="349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18" name="Line 38"/>
          <p:cNvSpPr>
            <a:spLocks noChangeShapeType="1"/>
          </p:cNvSpPr>
          <p:nvPr/>
        </p:nvSpPr>
        <p:spPr bwMode="auto">
          <a:xfrm flipV="1">
            <a:off x="6280150" y="5340350"/>
            <a:ext cx="357188" cy="111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19" name="Freeform 39"/>
          <p:cNvSpPr>
            <a:spLocks/>
          </p:cNvSpPr>
          <p:nvPr/>
        </p:nvSpPr>
        <p:spPr bwMode="auto">
          <a:xfrm>
            <a:off x="6391275" y="5356225"/>
            <a:ext cx="263525" cy="711200"/>
          </a:xfrm>
          <a:custGeom>
            <a:avLst/>
            <a:gdLst/>
            <a:ahLst/>
            <a:cxnLst>
              <a:cxn ang="0">
                <a:pos x="166" y="0"/>
              </a:cxn>
              <a:cxn ang="0">
                <a:pos x="0" y="448"/>
              </a:cxn>
            </a:cxnLst>
            <a:rect l="0" t="0" r="r" b="b"/>
            <a:pathLst>
              <a:path w="166" h="448">
                <a:moveTo>
                  <a:pt x="166" y="0"/>
                </a:moveTo>
                <a:lnTo>
                  <a:pt x="0" y="448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20" name="Line 40"/>
          <p:cNvSpPr>
            <a:spLocks noChangeShapeType="1"/>
          </p:cNvSpPr>
          <p:nvPr/>
        </p:nvSpPr>
        <p:spPr bwMode="auto">
          <a:xfrm>
            <a:off x="4229100" y="3836988"/>
            <a:ext cx="412750" cy="174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21" name="Line 41"/>
          <p:cNvSpPr>
            <a:spLocks noChangeShapeType="1"/>
          </p:cNvSpPr>
          <p:nvPr/>
        </p:nvSpPr>
        <p:spPr bwMode="auto">
          <a:xfrm>
            <a:off x="6367463" y="3416300"/>
            <a:ext cx="412750" cy="269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22" name="Line 42"/>
          <p:cNvSpPr>
            <a:spLocks noChangeShapeType="1"/>
          </p:cNvSpPr>
          <p:nvPr/>
        </p:nvSpPr>
        <p:spPr bwMode="auto">
          <a:xfrm flipH="1">
            <a:off x="5849938" y="3432175"/>
            <a:ext cx="485775" cy="420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23" name="Line 43"/>
          <p:cNvSpPr>
            <a:spLocks noChangeShapeType="1"/>
          </p:cNvSpPr>
          <p:nvPr/>
        </p:nvSpPr>
        <p:spPr bwMode="auto">
          <a:xfrm>
            <a:off x="5849938" y="3900488"/>
            <a:ext cx="777875" cy="377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24" name="Line 44"/>
          <p:cNvSpPr>
            <a:spLocks noChangeShapeType="1"/>
          </p:cNvSpPr>
          <p:nvPr/>
        </p:nvSpPr>
        <p:spPr bwMode="auto">
          <a:xfrm>
            <a:off x="6861175" y="3741738"/>
            <a:ext cx="539750" cy="644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25" name="Line 45"/>
          <p:cNvSpPr>
            <a:spLocks noChangeShapeType="1"/>
          </p:cNvSpPr>
          <p:nvPr/>
        </p:nvSpPr>
        <p:spPr bwMode="auto">
          <a:xfrm flipH="1">
            <a:off x="5810250" y="3717925"/>
            <a:ext cx="985838" cy="166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26" name="Line 46"/>
          <p:cNvSpPr>
            <a:spLocks noChangeShapeType="1"/>
          </p:cNvSpPr>
          <p:nvPr/>
        </p:nvSpPr>
        <p:spPr bwMode="auto">
          <a:xfrm flipV="1">
            <a:off x="6661150" y="4886325"/>
            <a:ext cx="87313" cy="398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27" name="Line 47"/>
          <p:cNvSpPr>
            <a:spLocks noChangeShapeType="1"/>
          </p:cNvSpPr>
          <p:nvPr/>
        </p:nvSpPr>
        <p:spPr bwMode="auto">
          <a:xfrm flipV="1">
            <a:off x="6764338" y="4646613"/>
            <a:ext cx="304800" cy="1762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28" name="Freeform 48"/>
          <p:cNvSpPr>
            <a:spLocks/>
          </p:cNvSpPr>
          <p:nvPr/>
        </p:nvSpPr>
        <p:spPr bwMode="auto">
          <a:xfrm>
            <a:off x="7092950" y="4449763"/>
            <a:ext cx="292100" cy="173037"/>
          </a:xfrm>
          <a:custGeom>
            <a:avLst/>
            <a:gdLst/>
            <a:ahLst/>
            <a:cxnLst>
              <a:cxn ang="0">
                <a:pos x="0" y="109"/>
              </a:cxn>
              <a:cxn ang="0">
                <a:pos x="184" y="0"/>
              </a:cxn>
            </a:cxnLst>
            <a:rect l="0" t="0" r="r" b="b"/>
            <a:pathLst>
              <a:path w="184" h="109">
                <a:moveTo>
                  <a:pt x="0" y="109"/>
                </a:moveTo>
                <a:lnTo>
                  <a:pt x="184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29" name="Line 49"/>
          <p:cNvSpPr>
            <a:spLocks noChangeShapeType="1"/>
          </p:cNvSpPr>
          <p:nvPr/>
        </p:nvSpPr>
        <p:spPr bwMode="auto">
          <a:xfrm>
            <a:off x="5922963" y="4687888"/>
            <a:ext cx="769937" cy="1190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30" name="Line 50"/>
          <p:cNvSpPr>
            <a:spLocks noChangeShapeType="1"/>
          </p:cNvSpPr>
          <p:nvPr/>
        </p:nvSpPr>
        <p:spPr bwMode="auto">
          <a:xfrm flipV="1">
            <a:off x="6145213" y="4854575"/>
            <a:ext cx="539750" cy="382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31" name="Line 51"/>
          <p:cNvSpPr>
            <a:spLocks noChangeShapeType="1"/>
          </p:cNvSpPr>
          <p:nvPr/>
        </p:nvSpPr>
        <p:spPr bwMode="auto">
          <a:xfrm>
            <a:off x="6113463" y="5260975"/>
            <a:ext cx="508000" cy="7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32" name="Line 52"/>
          <p:cNvSpPr>
            <a:spLocks noChangeShapeType="1"/>
          </p:cNvSpPr>
          <p:nvPr/>
        </p:nvSpPr>
        <p:spPr bwMode="auto">
          <a:xfrm flipH="1" flipV="1">
            <a:off x="6267450" y="3101975"/>
            <a:ext cx="115888" cy="282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33" name="Line 53"/>
          <p:cNvSpPr>
            <a:spLocks noChangeShapeType="1"/>
          </p:cNvSpPr>
          <p:nvPr/>
        </p:nvSpPr>
        <p:spPr bwMode="auto">
          <a:xfrm flipV="1">
            <a:off x="6275388" y="2776538"/>
            <a:ext cx="88900" cy="285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34" name="Line 54"/>
          <p:cNvSpPr>
            <a:spLocks noChangeShapeType="1"/>
          </p:cNvSpPr>
          <p:nvPr/>
        </p:nvSpPr>
        <p:spPr bwMode="auto">
          <a:xfrm flipV="1">
            <a:off x="6378575" y="2133600"/>
            <a:ext cx="922338" cy="6175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35" name="Line 55"/>
          <p:cNvSpPr>
            <a:spLocks noChangeShapeType="1"/>
          </p:cNvSpPr>
          <p:nvPr/>
        </p:nvSpPr>
        <p:spPr bwMode="auto">
          <a:xfrm flipH="1">
            <a:off x="6229350" y="2141538"/>
            <a:ext cx="1020763" cy="280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36" name="Line 56"/>
          <p:cNvSpPr>
            <a:spLocks noChangeShapeType="1"/>
          </p:cNvSpPr>
          <p:nvPr/>
        </p:nvSpPr>
        <p:spPr bwMode="auto">
          <a:xfrm flipH="1">
            <a:off x="5319713" y="2427288"/>
            <a:ext cx="893762" cy="127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37" name="Line 57"/>
          <p:cNvSpPr>
            <a:spLocks noChangeShapeType="1"/>
          </p:cNvSpPr>
          <p:nvPr/>
        </p:nvSpPr>
        <p:spPr bwMode="auto">
          <a:xfrm flipH="1" flipV="1">
            <a:off x="4849813" y="2303463"/>
            <a:ext cx="482600" cy="2365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38" name="Line 58"/>
          <p:cNvSpPr>
            <a:spLocks noChangeShapeType="1"/>
          </p:cNvSpPr>
          <p:nvPr/>
        </p:nvSpPr>
        <p:spPr bwMode="auto">
          <a:xfrm flipH="1">
            <a:off x="5907088" y="4321175"/>
            <a:ext cx="735012" cy="334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39" name="Line 59"/>
          <p:cNvSpPr>
            <a:spLocks noChangeShapeType="1"/>
          </p:cNvSpPr>
          <p:nvPr/>
        </p:nvSpPr>
        <p:spPr bwMode="auto">
          <a:xfrm flipH="1">
            <a:off x="5899150" y="4284663"/>
            <a:ext cx="731838" cy="10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40" name="Line 60"/>
          <p:cNvSpPr>
            <a:spLocks noChangeShapeType="1"/>
          </p:cNvSpPr>
          <p:nvPr/>
        </p:nvSpPr>
        <p:spPr bwMode="auto">
          <a:xfrm flipH="1">
            <a:off x="4729163" y="3844925"/>
            <a:ext cx="1073150" cy="174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41" name="Line 61"/>
          <p:cNvSpPr>
            <a:spLocks noChangeShapeType="1"/>
          </p:cNvSpPr>
          <p:nvPr/>
        </p:nvSpPr>
        <p:spPr bwMode="auto">
          <a:xfrm flipV="1">
            <a:off x="5573713" y="4687888"/>
            <a:ext cx="292100" cy="139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42" name="Line 62"/>
          <p:cNvSpPr>
            <a:spLocks noChangeShapeType="1"/>
          </p:cNvSpPr>
          <p:nvPr/>
        </p:nvSpPr>
        <p:spPr bwMode="auto">
          <a:xfrm>
            <a:off x="5730875" y="5141913"/>
            <a:ext cx="295275" cy="1031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43" name="Line 63"/>
          <p:cNvSpPr>
            <a:spLocks noChangeShapeType="1"/>
          </p:cNvSpPr>
          <p:nvPr/>
        </p:nvSpPr>
        <p:spPr bwMode="auto">
          <a:xfrm>
            <a:off x="4210050" y="3995738"/>
            <a:ext cx="431800" cy="238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44" name="Line 64"/>
          <p:cNvSpPr>
            <a:spLocks noChangeShapeType="1"/>
          </p:cNvSpPr>
          <p:nvPr/>
        </p:nvSpPr>
        <p:spPr bwMode="auto">
          <a:xfrm flipH="1">
            <a:off x="3878263" y="4005263"/>
            <a:ext cx="101600" cy="730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45" name="Line 65"/>
          <p:cNvSpPr>
            <a:spLocks noChangeShapeType="1"/>
          </p:cNvSpPr>
          <p:nvPr/>
        </p:nvSpPr>
        <p:spPr bwMode="auto">
          <a:xfrm flipV="1">
            <a:off x="5897563" y="2393950"/>
            <a:ext cx="344487" cy="407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46" name="Line 66"/>
          <p:cNvSpPr>
            <a:spLocks noChangeShapeType="1"/>
          </p:cNvSpPr>
          <p:nvPr/>
        </p:nvSpPr>
        <p:spPr bwMode="auto">
          <a:xfrm flipH="1" flipV="1">
            <a:off x="5314950" y="2543175"/>
            <a:ext cx="574675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47" name="Line 67"/>
          <p:cNvSpPr>
            <a:spLocks noChangeShapeType="1"/>
          </p:cNvSpPr>
          <p:nvPr/>
        </p:nvSpPr>
        <p:spPr bwMode="auto">
          <a:xfrm flipV="1">
            <a:off x="5930900" y="2132013"/>
            <a:ext cx="1330325" cy="663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48" name="Line 68"/>
          <p:cNvSpPr>
            <a:spLocks noChangeShapeType="1"/>
          </p:cNvSpPr>
          <p:nvPr/>
        </p:nvSpPr>
        <p:spPr bwMode="auto">
          <a:xfrm flipV="1">
            <a:off x="5532438" y="2803525"/>
            <a:ext cx="382587" cy="5730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49" name="Line 69"/>
          <p:cNvSpPr>
            <a:spLocks noChangeShapeType="1"/>
          </p:cNvSpPr>
          <p:nvPr/>
        </p:nvSpPr>
        <p:spPr bwMode="auto">
          <a:xfrm flipV="1">
            <a:off x="5907088" y="2776538"/>
            <a:ext cx="455612" cy="26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50" name="Line 70"/>
          <p:cNvSpPr>
            <a:spLocks noChangeShapeType="1"/>
          </p:cNvSpPr>
          <p:nvPr/>
        </p:nvSpPr>
        <p:spPr bwMode="auto">
          <a:xfrm flipV="1">
            <a:off x="5551488" y="2771775"/>
            <a:ext cx="819150" cy="615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51" name="Line 71"/>
          <p:cNvSpPr>
            <a:spLocks noChangeShapeType="1"/>
          </p:cNvSpPr>
          <p:nvPr/>
        </p:nvSpPr>
        <p:spPr bwMode="auto">
          <a:xfrm flipV="1">
            <a:off x="5543550" y="3136900"/>
            <a:ext cx="733425" cy="2651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52" name="Line 72"/>
          <p:cNvSpPr>
            <a:spLocks noChangeShapeType="1"/>
          </p:cNvSpPr>
          <p:nvPr/>
        </p:nvSpPr>
        <p:spPr bwMode="auto">
          <a:xfrm flipV="1">
            <a:off x="5476875" y="3400425"/>
            <a:ext cx="874713" cy="15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53" name="Line 73"/>
          <p:cNvSpPr>
            <a:spLocks noChangeShapeType="1"/>
          </p:cNvSpPr>
          <p:nvPr/>
        </p:nvSpPr>
        <p:spPr bwMode="auto">
          <a:xfrm>
            <a:off x="5580063" y="3424238"/>
            <a:ext cx="214312" cy="420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54" name="Line 74"/>
          <p:cNvSpPr>
            <a:spLocks noChangeShapeType="1"/>
          </p:cNvSpPr>
          <p:nvPr/>
        </p:nvSpPr>
        <p:spPr bwMode="auto">
          <a:xfrm flipH="1">
            <a:off x="4697413" y="3408363"/>
            <a:ext cx="827087" cy="603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55" name="Line 75"/>
          <p:cNvSpPr>
            <a:spLocks noChangeShapeType="1"/>
          </p:cNvSpPr>
          <p:nvPr/>
        </p:nvSpPr>
        <p:spPr bwMode="auto">
          <a:xfrm flipH="1">
            <a:off x="4697413" y="3400425"/>
            <a:ext cx="8350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56" name="Line 76"/>
          <p:cNvSpPr>
            <a:spLocks noChangeShapeType="1"/>
          </p:cNvSpPr>
          <p:nvPr/>
        </p:nvSpPr>
        <p:spPr bwMode="auto">
          <a:xfrm flipH="1">
            <a:off x="4651375" y="2827338"/>
            <a:ext cx="1247775" cy="120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57" name="Line 77"/>
          <p:cNvSpPr>
            <a:spLocks noChangeShapeType="1"/>
          </p:cNvSpPr>
          <p:nvPr/>
        </p:nvSpPr>
        <p:spPr bwMode="auto">
          <a:xfrm flipH="1" flipV="1">
            <a:off x="4625975" y="2938463"/>
            <a:ext cx="906463" cy="40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58" name="Line 78"/>
          <p:cNvSpPr>
            <a:spLocks noChangeShapeType="1"/>
          </p:cNvSpPr>
          <p:nvPr/>
        </p:nvSpPr>
        <p:spPr bwMode="auto">
          <a:xfrm>
            <a:off x="4625975" y="2951163"/>
            <a:ext cx="55563" cy="425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59" name="Line 79"/>
          <p:cNvSpPr>
            <a:spLocks noChangeShapeType="1"/>
          </p:cNvSpPr>
          <p:nvPr/>
        </p:nvSpPr>
        <p:spPr bwMode="auto">
          <a:xfrm flipH="1" flipV="1">
            <a:off x="3838575" y="2843213"/>
            <a:ext cx="782638" cy="111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60" name="Line 80"/>
          <p:cNvSpPr>
            <a:spLocks noChangeShapeType="1"/>
          </p:cNvSpPr>
          <p:nvPr/>
        </p:nvSpPr>
        <p:spPr bwMode="auto">
          <a:xfrm flipV="1">
            <a:off x="4652963" y="2557463"/>
            <a:ext cx="677862" cy="377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61" name="Line 81"/>
          <p:cNvSpPr>
            <a:spLocks noChangeShapeType="1"/>
          </p:cNvSpPr>
          <p:nvPr/>
        </p:nvSpPr>
        <p:spPr bwMode="auto">
          <a:xfrm flipV="1">
            <a:off x="4645025" y="2298700"/>
            <a:ext cx="180975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62" name="Line 82"/>
          <p:cNvSpPr>
            <a:spLocks noChangeShapeType="1"/>
          </p:cNvSpPr>
          <p:nvPr/>
        </p:nvSpPr>
        <p:spPr bwMode="auto">
          <a:xfrm>
            <a:off x="3838575" y="2874963"/>
            <a:ext cx="842963" cy="1160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63" name="Line 83"/>
          <p:cNvSpPr>
            <a:spLocks noChangeShapeType="1"/>
          </p:cNvSpPr>
          <p:nvPr/>
        </p:nvSpPr>
        <p:spPr bwMode="auto">
          <a:xfrm>
            <a:off x="3854450" y="2851150"/>
            <a:ext cx="811213" cy="525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64" name="Line 84"/>
          <p:cNvSpPr>
            <a:spLocks noChangeShapeType="1"/>
          </p:cNvSpPr>
          <p:nvPr/>
        </p:nvSpPr>
        <p:spPr bwMode="auto">
          <a:xfrm flipH="1">
            <a:off x="3552825" y="2819400"/>
            <a:ext cx="293688" cy="1184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65" name="Line 85"/>
          <p:cNvSpPr>
            <a:spLocks noChangeShapeType="1"/>
          </p:cNvSpPr>
          <p:nvPr/>
        </p:nvSpPr>
        <p:spPr bwMode="auto">
          <a:xfrm flipV="1">
            <a:off x="3576638" y="3835400"/>
            <a:ext cx="581025" cy="184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66" name="Line 86"/>
          <p:cNvSpPr>
            <a:spLocks noChangeShapeType="1"/>
          </p:cNvSpPr>
          <p:nvPr/>
        </p:nvSpPr>
        <p:spPr bwMode="auto">
          <a:xfrm>
            <a:off x="3806825" y="2882900"/>
            <a:ext cx="382588" cy="930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67" name="Line 87"/>
          <p:cNvSpPr>
            <a:spLocks noChangeShapeType="1"/>
          </p:cNvSpPr>
          <p:nvPr/>
        </p:nvSpPr>
        <p:spPr bwMode="auto">
          <a:xfrm flipV="1">
            <a:off x="3554413" y="4006850"/>
            <a:ext cx="439737" cy="26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68" name="Line 88"/>
          <p:cNvSpPr>
            <a:spLocks noChangeShapeType="1"/>
          </p:cNvSpPr>
          <p:nvPr/>
        </p:nvSpPr>
        <p:spPr bwMode="auto">
          <a:xfrm flipH="1">
            <a:off x="2487613" y="4075113"/>
            <a:ext cx="1033462" cy="271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69" name="Line 89"/>
          <p:cNvSpPr>
            <a:spLocks noChangeShapeType="1"/>
          </p:cNvSpPr>
          <p:nvPr/>
        </p:nvSpPr>
        <p:spPr bwMode="auto">
          <a:xfrm flipH="1" flipV="1">
            <a:off x="3394075" y="3797300"/>
            <a:ext cx="158750" cy="230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70" name="Line 90"/>
          <p:cNvSpPr>
            <a:spLocks noChangeShapeType="1"/>
          </p:cNvSpPr>
          <p:nvPr/>
        </p:nvSpPr>
        <p:spPr bwMode="auto">
          <a:xfrm flipH="1">
            <a:off x="2911475" y="3751263"/>
            <a:ext cx="461963" cy="79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71" name="Line 91"/>
          <p:cNvSpPr>
            <a:spLocks noChangeShapeType="1"/>
          </p:cNvSpPr>
          <p:nvPr/>
        </p:nvSpPr>
        <p:spPr bwMode="auto">
          <a:xfrm flipH="1" flipV="1">
            <a:off x="1852613" y="3305175"/>
            <a:ext cx="1509712" cy="436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72" name="Line 92"/>
          <p:cNvSpPr>
            <a:spLocks noChangeShapeType="1"/>
          </p:cNvSpPr>
          <p:nvPr/>
        </p:nvSpPr>
        <p:spPr bwMode="auto">
          <a:xfrm flipH="1" flipV="1">
            <a:off x="1890713" y="2660650"/>
            <a:ext cx="1479550" cy="1096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73" name="Line 93"/>
          <p:cNvSpPr>
            <a:spLocks noChangeShapeType="1"/>
          </p:cNvSpPr>
          <p:nvPr/>
        </p:nvSpPr>
        <p:spPr bwMode="auto">
          <a:xfrm flipV="1">
            <a:off x="3386138" y="2827338"/>
            <a:ext cx="444500" cy="906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74" name="Line 94"/>
          <p:cNvSpPr>
            <a:spLocks noChangeShapeType="1"/>
          </p:cNvSpPr>
          <p:nvPr/>
        </p:nvSpPr>
        <p:spPr bwMode="auto">
          <a:xfrm flipH="1" flipV="1">
            <a:off x="2566988" y="1547813"/>
            <a:ext cx="1216025" cy="12557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75" name="Freeform 95"/>
          <p:cNvSpPr>
            <a:spLocks/>
          </p:cNvSpPr>
          <p:nvPr/>
        </p:nvSpPr>
        <p:spPr bwMode="auto">
          <a:xfrm>
            <a:off x="1609725" y="1525588"/>
            <a:ext cx="901700" cy="465137"/>
          </a:xfrm>
          <a:custGeom>
            <a:avLst/>
            <a:gdLst/>
            <a:ahLst/>
            <a:cxnLst>
              <a:cxn ang="0">
                <a:pos x="568" y="0"/>
              </a:cxn>
              <a:cxn ang="0">
                <a:pos x="0" y="269"/>
              </a:cxn>
            </a:cxnLst>
            <a:rect l="0" t="0" r="r" b="b"/>
            <a:pathLst>
              <a:path w="568" h="269">
                <a:moveTo>
                  <a:pt x="568" y="0"/>
                </a:moveTo>
                <a:lnTo>
                  <a:pt x="0" y="269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76" name="Freeform 96"/>
          <p:cNvSpPr>
            <a:spLocks/>
          </p:cNvSpPr>
          <p:nvPr/>
        </p:nvSpPr>
        <p:spPr bwMode="auto">
          <a:xfrm>
            <a:off x="1609725" y="2019300"/>
            <a:ext cx="219075" cy="585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8" y="369"/>
              </a:cxn>
            </a:cxnLst>
            <a:rect l="0" t="0" r="r" b="b"/>
            <a:pathLst>
              <a:path w="138" h="369">
                <a:moveTo>
                  <a:pt x="0" y="0"/>
                </a:moveTo>
                <a:lnTo>
                  <a:pt x="138" y="369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77" name="Line 97"/>
          <p:cNvSpPr>
            <a:spLocks noChangeShapeType="1"/>
          </p:cNvSpPr>
          <p:nvPr/>
        </p:nvSpPr>
        <p:spPr bwMode="auto">
          <a:xfrm flipV="1">
            <a:off x="1874838" y="1587500"/>
            <a:ext cx="644525" cy="1057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78" name="Line 98"/>
          <p:cNvSpPr>
            <a:spLocks noChangeShapeType="1"/>
          </p:cNvSpPr>
          <p:nvPr/>
        </p:nvSpPr>
        <p:spPr bwMode="auto">
          <a:xfrm>
            <a:off x="1847850" y="2622550"/>
            <a:ext cx="1958975" cy="204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79" name="Line 99"/>
          <p:cNvSpPr>
            <a:spLocks noChangeShapeType="1"/>
          </p:cNvSpPr>
          <p:nvPr/>
        </p:nvSpPr>
        <p:spPr bwMode="auto">
          <a:xfrm flipV="1">
            <a:off x="1833563" y="2700338"/>
            <a:ext cx="25400" cy="5381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80" name="Line 100"/>
          <p:cNvSpPr>
            <a:spLocks noChangeShapeType="1"/>
          </p:cNvSpPr>
          <p:nvPr/>
        </p:nvSpPr>
        <p:spPr bwMode="auto">
          <a:xfrm>
            <a:off x="1811338" y="3289300"/>
            <a:ext cx="706437" cy="484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81" name="Line 101"/>
          <p:cNvSpPr>
            <a:spLocks noChangeShapeType="1"/>
          </p:cNvSpPr>
          <p:nvPr/>
        </p:nvSpPr>
        <p:spPr bwMode="auto">
          <a:xfrm flipH="1">
            <a:off x="2517775" y="3775075"/>
            <a:ext cx="403225" cy="17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82" name="Line 102"/>
          <p:cNvSpPr>
            <a:spLocks noChangeShapeType="1"/>
          </p:cNvSpPr>
          <p:nvPr/>
        </p:nvSpPr>
        <p:spPr bwMode="auto">
          <a:xfrm>
            <a:off x="1825625" y="3309938"/>
            <a:ext cx="105727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83" name="Line 103"/>
          <p:cNvSpPr>
            <a:spLocks noChangeShapeType="1"/>
          </p:cNvSpPr>
          <p:nvPr/>
        </p:nvSpPr>
        <p:spPr bwMode="auto">
          <a:xfrm>
            <a:off x="2517775" y="3790950"/>
            <a:ext cx="120650" cy="204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84" name="Line 104"/>
          <p:cNvSpPr>
            <a:spLocks noChangeShapeType="1"/>
          </p:cNvSpPr>
          <p:nvPr/>
        </p:nvSpPr>
        <p:spPr bwMode="auto">
          <a:xfrm flipH="1">
            <a:off x="2619375" y="3762375"/>
            <a:ext cx="250825" cy="276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85" name="Line 105"/>
          <p:cNvSpPr>
            <a:spLocks noChangeShapeType="1"/>
          </p:cNvSpPr>
          <p:nvPr/>
        </p:nvSpPr>
        <p:spPr bwMode="auto">
          <a:xfrm flipH="1">
            <a:off x="2408238" y="4051300"/>
            <a:ext cx="214312" cy="295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86" name="Line 106"/>
          <p:cNvSpPr>
            <a:spLocks noChangeShapeType="1"/>
          </p:cNvSpPr>
          <p:nvPr/>
        </p:nvSpPr>
        <p:spPr bwMode="auto">
          <a:xfrm flipV="1">
            <a:off x="2701925" y="3781425"/>
            <a:ext cx="644525" cy="22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87" name="Line 107"/>
          <p:cNvSpPr>
            <a:spLocks noChangeShapeType="1"/>
          </p:cNvSpPr>
          <p:nvPr/>
        </p:nvSpPr>
        <p:spPr bwMode="auto">
          <a:xfrm flipH="1">
            <a:off x="2463800" y="3797300"/>
            <a:ext cx="882650" cy="525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88" name="Line 108"/>
          <p:cNvSpPr>
            <a:spLocks noChangeShapeType="1"/>
          </p:cNvSpPr>
          <p:nvPr/>
        </p:nvSpPr>
        <p:spPr bwMode="auto">
          <a:xfrm flipH="1">
            <a:off x="1700213" y="4386263"/>
            <a:ext cx="755650" cy="603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89" name="Line 109"/>
          <p:cNvSpPr>
            <a:spLocks noChangeShapeType="1"/>
          </p:cNvSpPr>
          <p:nvPr/>
        </p:nvSpPr>
        <p:spPr bwMode="auto">
          <a:xfrm flipH="1">
            <a:off x="1644650" y="5068888"/>
            <a:ext cx="63500" cy="890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90" name="Line 110"/>
          <p:cNvSpPr>
            <a:spLocks noChangeShapeType="1"/>
          </p:cNvSpPr>
          <p:nvPr/>
        </p:nvSpPr>
        <p:spPr bwMode="auto">
          <a:xfrm>
            <a:off x="3584575" y="4035425"/>
            <a:ext cx="285750" cy="723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91" name="Line 111"/>
          <p:cNvSpPr>
            <a:spLocks noChangeShapeType="1"/>
          </p:cNvSpPr>
          <p:nvPr/>
        </p:nvSpPr>
        <p:spPr bwMode="auto">
          <a:xfrm>
            <a:off x="2432050" y="4402138"/>
            <a:ext cx="1462088" cy="396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92" name="Line 112"/>
          <p:cNvSpPr>
            <a:spLocks noChangeShapeType="1"/>
          </p:cNvSpPr>
          <p:nvPr/>
        </p:nvSpPr>
        <p:spPr bwMode="auto">
          <a:xfrm flipV="1">
            <a:off x="1716088" y="4767263"/>
            <a:ext cx="2098675" cy="2492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93" name="Line 113"/>
          <p:cNvSpPr>
            <a:spLocks noChangeShapeType="1"/>
          </p:cNvSpPr>
          <p:nvPr/>
        </p:nvSpPr>
        <p:spPr bwMode="auto">
          <a:xfrm flipV="1">
            <a:off x="1692275" y="5530850"/>
            <a:ext cx="1303338" cy="444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94" name="Line 114"/>
          <p:cNvSpPr>
            <a:spLocks noChangeShapeType="1"/>
          </p:cNvSpPr>
          <p:nvPr/>
        </p:nvSpPr>
        <p:spPr bwMode="auto">
          <a:xfrm flipV="1">
            <a:off x="1692275" y="5999163"/>
            <a:ext cx="708025" cy="15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95" name="Line 115"/>
          <p:cNvSpPr>
            <a:spLocks noChangeShapeType="1"/>
          </p:cNvSpPr>
          <p:nvPr/>
        </p:nvSpPr>
        <p:spPr bwMode="auto">
          <a:xfrm>
            <a:off x="1731963" y="5053013"/>
            <a:ext cx="1311275" cy="4540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96" name="Line 116"/>
          <p:cNvSpPr>
            <a:spLocks noChangeShapeType="1"/>
          </p:cNvSpPr>
          <p:nvPr/>
        </p:nvSpPr>
        <p:spPr bwMode="auto">
          <a:xfrm flipV="1">
            <a:off x="3003550" y="5443538"/>
            <a:ext cx="1114425" cy="63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97" name="Line 117"/>
          <p:cNvSpPr>
            <a:spLocks noChangeShapeType="1"/>
          </p:cNvSpPr>
          <p:nvPr/>
        </p:nvSpPr>
        <p:spPr bwMode="auto">
          <a:xfrm flipV="1">
            <a:off x="4135438" y="5368925"/>
            <a:ext cx="1001712" cy="841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98" name="Line 118"/>
          <p:cNvSpPr>
            <a:spLocks noChangeShapeType="1"/>
          </p:cNvSpPr>
          <p:nvPr/>
        </p:nvSpPr>
        <p:spPr bwMode="auto">
          <a:xfrm flipH="1" flipV="1">
            <a:off x="3902075" y="4791075"/>
            <a:ext cx="200025" cy="668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199" name="Freeform 119"/>
          <p:cNvSpPr>
            <a:spLocks/>
          </p:cNvSpPr>
          <p:nvPr/>
        </p:nvSpPr>
        <p:spPr bwMode="auto">
          <a:xfrm>
            <a:off x="5237163" y="6330950"/>
            <a:ext cx="322262" cy="42863"/>
          </a:xfrm>
          <a:custGeom>
            <a:avLst/>
            <a:gdLst/>
            <a:ahLst/>
            <a:cxnLst>
              <a:cxn ang="0">
                <a:pos x="0" y="22"/>
              </a:cxn>
              <a:cxn ang="0">
                <a:pos x="143" y="0"/>
              </a:cxn>
            </a:cxnLst>
            <a:rect l="0" t="0" r="r" b="b"/>
            <a:pathLst>
              <a:path w="143" h="22">
                <a:moveTo>
                  <a:pt x="0" y="22"/>
                </a:moveTo>
                <a:lnTo>
                  <a:pt x="143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00" name="Line 120"/>
          <p:cNvSpPr>
            <a:spLocks noChangeShapeType="1"/>
          </p:cNvSpPr>
          <p:nvPr/>
        </p:nvSpPr>
        <p:spPr bwMode="auto">
          <a:xfrm flipV="1">
            <a:off x="5243513" y="5299075"/>
            <a:ext cx="288925" cy="1042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01" name="Line 121"/>
          <p:cNvSpPr>
            <a:spLocks noChangeShapeType="1"/>
          </p:cNvSpPr>
          <p:nvPr/>
        </p:nvSpPr>
        <p:spPr bwMode="auto">
          <a:xfrm flipH="1">
            <a:off x="5511800" y="4816475"/>
            <a:ext cx="60325" cy="473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02" name="Freeform 122"/>
          <p:cNvSpPr>
            <a:spLocks/>
          </p:cNvSpPr>
          <p:nvPr/>
        </p:nvSpPr>
        <p:spPr bwMode="auto">
          <a:xfrm>
            <a:off x="5613400" y="6227763"/>
            <a:ext cx="414338" cy="96837"/>
          </a:xfrm>
          <a:custGeom>
            <a:avLst/>
            <a:gdLst/>
            <a:ahLst/>
            <a:cxnLst>
              <a:cxn ang="0">
                <a:pos x="0" y="49"/>
              </a:cxn>
              <a:cxn ang="0">
                <a:pos x="281" y="0"/>
              </a:cxn>
            </a:cxnLst>
            <a:rect l="0" t="0" r="r" b="b"/>
            <a:pathLst>
              <a:path w="281" h="49">
                <a:moveTo>
                  <a:pt x="0" y="49"/>
                </a:moveTo>
                <a:lnTo>
                  <a:pt x="281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03" name="Line 123"/>
          <p:cNvSpPr>
            <a:spLocks noChangeShapeType="1"/>
          </p:cNvSpPr>
          <p:nvPr/>
        </p:nvSpPr>
        <p:spPr bwMode="auto">
          <a:xfrm flipH="1" flipV="1">
            <a:off x="7458075" y="6315075"/>
            <a:ext cx="285750" cy="1857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04" name="Line 124"/>
          <p:cNvSpPr>
            <a:spLocks noChangeShapeType="1"/>
          </p:cNvSpPr>
          <p:nvPr/>
        </p:nvSpPr>
        <p:spPr bwMode="auto">
          <a:xfrm flipH="1" flipV="1">
            <a:off x="6692900" y="6208713"/>
            <a:ext cx="755650" cy="128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05" name="Freeform 125"/>
          <p:cNvSpPr>
            <a:spLocks/>
          </p:cNvSpPr>
          <p:nvPr/>
        </p:nvSpPr>
        <p:spPr bwMode="auto">
          <a:xfrm>
            <a:off x="6391275" y="6086475"/>
            <a:ext cx="271463" cy="104775"/>
          </a:xfrm>
          <a:custGeom>
            <a:avLst/>
            <a:gdLst/>
            <a:ahLst/>
            <a:cxnLst>
              <a:cxn ang="0">
                <a:pos x="171" y="66"/>
              </a:cxn>
              <a:cxn ang="0">
                <a:pos x="0" y="0"/>
              </a:cxn>
            </a:cxnLst>
            <a:rect l="0" t="0" r="r" b="b"/>
            <a:pathLst>
              <a:path w="171" h="66">
                <a:moveTo>
                  <a:pt x="171" y="66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06" name="Line 126"/>
          <p:cNvSpPr>
            <a:spLocks noChangeShapeType="1"/>
          </p:cNvSpPr>
          <p:nvPr/>
        </p:nvSpPr>
        <p:spPr bwMode="auto">
          <a:xfrm flipH="1" flipV="1">
            <a:off x="7385050" y="5211763"/>
            <a:ext cx="214313" cy="723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07" name="Line 127"/>
          <p:cNvSpPr>
            <a:spLocks noChangeShapeType="1"/>
          </p:cNvSpPr>
          <p:nvPr/>
        </p:nvSpPr>
        <p:spPr bwMode="auto">
          <a:xfrm flipV="1">
            <a:off x="7361238" y="4418013"/>
            <a:ext cx="74612" cy="746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08" name="Line 128"/>
          <p:cNvSpPr>
            <a:spLocks noChangeShapeType="1"/>
          </p:cNvSpPr>
          <p:nvPr/>
        </p:nvSpPr>
        <p:spPr bwMode="auto">
          <a:xfrm flipH="1" flipV="1">
            <a:off x="6748463" y="4854575"/>
            <a:ext cx="644525" cy="333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09" name="Line 129"/>
          <p:cNvSpPr>
            <a:spLocks noChangeShapeType="1"/>
          </p:cNvSpPr>
          <p:nvPr/>
        </p:nvSpPr>
        <p:spPr bwMode="auto">
          <a:xfrm flipH="1">
            <a:off x="6669088" y="5211763"/>
            <a:ext cx="676275" cy="1127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10" name="Freeform 130"/>
          <p:cNvSpPr>
            <a:spLocks/>
          </p:cNvSpPr>
          <p:nvPr/>
        </p:nvSpPr>
        <p:spPr bwMode="auto">
          <a:xfrm>
            <a:off x="6742113" y="4465638"/>
            <a:ext cx="652462" cy="388937"/>
          </a:xfrm>
          <a:custGeom>
            <a:avLst/>
            <a:gdLst/>
            <a:ahLst/>
            <a:cxnLst>
              <a:cxn ang="0">
                <a:pos x="411" y="0"/>
              </a:cxn>
              <a:cxn ang="0">
                <a:pos x="285" y="205"/>
              </a:cxn>
              <a:cxn ang="0">
                <a:pos x="0" y="240"/>
              </a:cxn>
            </a:cxnLst>
            <a:rect l="0" t="0" r="r" b="b"/>
            <a:pathLst>
              <a:path w="411" h="245">
                <a:moveTo>
                  <a:pt x="411" y="0"/>
                </a:moveTo>
                <a:cubicBezTo>
                  <a:pt x="390" y="34"/>
                  <a:pt x="353" y="165"/>
                  <a:pt x="285" y="205"/>
                </a:cubicBezTo>
                <a:cubicBezTo>
                  <a:pt x="217" y="245"/>
                  <a:pt x="59" y="233"/>
                  <a:pt x="0" y="24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11" name="Line 131"/>
          <p:cNvSpPr>
            <a:spLocks noChangeShapeType="1"/>
          </p:cNvSpPr>
          <p:nvPr/>
        </p:nvSpPr>
        <p:spPr bwMode="auto">
          <a:xfrm flipH="1" flipV="1">
            <a:off x="6677025" y="6229350"/>
            <a:ext cx="1050925" cy="295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12" name="Line 132"/>
          <p:cNvSpPr>
            <a:spLocks noChangeShapeType="1"/>
          </p:cNvSpPr>
          <p:nvPr/>
        </p:nvSpPr>
        <p:spPr bwMode="auto">
          <a:xfrm flipV="1">
            <a:off x="6677025" y="5943600"/>
            <a:ext cx="890588" cy="223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13" name="Line 133"/>
          <p:cNvSpPr>
            <a:spLocks noChangeShapeType="1"/>
          </p:cNvSpPr>
          <p:nvPr/>
        </p:nvSpPr>
        <p:spPr bwMode="auto">
          <a:xfrm flipV="1">
            <a:off x="7450138" y="5927725"/>
            <a:ext cx="141287" cy="395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14" name="Freeform 134"/>
          <p:cNvSpPr>
            <a:spLocks/>
          </p:cNvSpPr>
          <p:nvPr/>
        </p:nvSpPr>
        <p:spPr bwMode="auto">
          <a:xfrm>
            <a:off x="6381750" y="5927725"/>
            <a:ext cx="1201738" cy="149225"/>
          </a:xfrm>
          <a:custGeom>
            <a:avLst/>
            <a:gdLst/>
            <a:ahLst/>
            <a:cxnLst>
              <a:cxn ang="0">
                <a:pos x="0" y="94"/>
              </a:cxn>
              <a:cxn ang="0">
                <a:pos x="757" y="0"/>
              </a:cxn>
            </a:cxnLst>
            <a:rect l="0" t="0" r="r" b="b"/>
            <a:pathLst>
              <a:path w="757" h="94">
                <a:moveTo>
                  <a:pt x="0" y="94"/>
                </a:moveTo>
                <a:lnTo>
                  <a:pt x="757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15" name="Line 135"/>
          <p:cNvSpPr>
            <a:spLocks noChangeShapeType="1"/>
          </p:cNvSpPr>
          <p:nvPr/>
        </p:nvSpPr>
        <p:spPr bwMode="auto">
          <a:xfrm>
            <a:off x="6653213" y="5332413"/>
            <a:ext cx="938212" cy="603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16" name="Freeform 136"/>
          <p:cNvSpPr>
            <a:spLocks/>
          </p:cNvSpPr>
          <p:nvPr/>
        </p:nvSpPr>
        <p:spPr bwMode="auto">
          <a:xfrm>
            <a:off x="6043613" y="6096000"/>
            <a:ext cx="338137" cy="174625"/>
          </a:xfrm>
          <a:custGeom>
            <a:avLst/>
            <a:gdLst/>
            <a:ahLst/>
            <a:cxnLst>
              <a:cxn ang="0">
                <a:pos x="0" y="110"/>
              </a:cxn>
              <a:cxn ang="0">
                <a:pos x="213" y="0"/>
              </a:cxn>
            </a:cxnLst>
            <a:rect l="0" t="0" r="r" b="b"/>
            <a:pathLst>
              <a:path w="213" h="110">
                <a:moveTo>
                  <a:pt x="0" y="110"/>
                </a:moveTo>
                <a:lnTo>
                  <a:pt x="213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17" name="Line 137"/>
          <p:cNvSpPr>
            <a:spLocks noChangeShapeType="1"/>
          </p:cNvSpPr>
          <p:nvPr/>
        </p:nvSpPr>
        <p:spPr bwMode="auto">
          <a:xfrm>
            <a:off x="6034088" y="5576888"/>
            <a:ext cx="65087" cy="692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18" name="Freeform 138"/>
          <p:cNvSpPr>
            <a:spLocks/>
          </p:cNvSpPr>
          <p:nvPr/>
        </p:nvSpPr>
        <p:spPr bwMode="auto">
          <a:xfrm>
            <a:off x="5626100" y="5602288"/>
            <a:ext cx="377825" cy="706437"/>
          </a:xfrm>
          <a:custGeom>
            <a:avLst/>
            <a:gdLst/>
            <a:ahLst/>
            <a:cxnLst>
              <a:cxn ang="0">
                <a:pos x="278" y="0"/>
              </a:cxn>
              <a:cxn ang="0">
                <a:pos x="0" y="497"/>
              </a:cxn>
            </a:cxnLst>
            <a:rect l="0" t="0" r="r" b="b"/>
            <a:pathLst>
              <a:path w="278" h="497">
                <a:moveTo>
                  <a:pt x="278" y="0"/>
                </a:moveTo>
                <a:lnTo>
                  <a:pt x="0" y="497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19" name="Freeform 139"/>
          <p:cNvSpPr>
            <a:spLocks/>
          </p:cNvSpPr>
          <p:nvPr/>
        </p:nvSpPr>
        <p:spPr bwMode="auto">
          <a:xfrm>
            <a:off x="5613400" y="5172075"/>
            <a:ext cx="93663" cy="1133475"/>
          </a:xfrm>
          <a:custGeom>
            <a:avLst/>
            <a:gdLst/>
            <a:ahLst/>
            <a:cxnLst>
              <a:cxn ang="0">
                <a:pos x="79" y="0"/>
              </a:cxn>
              <a:cxn ang="0">
                <a:pos x="0" y="774"/>
              </a:cxn>
            </a:cxnLst>
            <a:rect l="0" t="0" r="r" b="b"/>
            <a:pathLst>
              <a:path w="79" h="774">
                <a:moveTo>
                  <a:pt x="79" y="0"/>
                </a:moveTo>
                <a:lnTo>
                  <a:pt x="0" y="774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20" name="Freeform 140"/>
          <p:cNvSpPr>
            <a:spLocks/>
          </p:cNvSpPr>
          <p:nvPr/>
        </p:nvSpPr>
        <p:spPr bwMode="auto">
          <a:xfrm>
            <a:off x="5537200" y="5319713"/>
            <a:ext cx="68263" cy="9921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" y="657"/>
              </a:cxn>
            </a:cxnLst>
            <a:rect l="0" t="0" r="r" b="b"/>
            <a:pathLst>
              <a:path w="10" h="657">
                <a:moveTo>
                  <a:pt x="0" y="0"/>
                </a:moveTo>
                <a:lnTo>
                  <a:pt x="10" y="657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21" name="Line 141"/>
          <p:cNvSpPr>
            <a:spLocks noChangeShapeType="1"/>
          </p:cNvSpPr>
          <p:nvPr/>
        </p:nvSpPr>
        <p:spPr bwMode="auto">
          <a:xfrm flipH="1">
            <a:off x="5535613" y="5130800"/>
            <a:ext cx="134937" cy="184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22" name="Line 142"/>
          <p:cNvSpPr>
            <a:spLocks noChangeShapeType="1"/>
          </p:cNvSpPr>
          <p:nvPr/>
        </p:nvSpPr>
        <p:spPr bwMode="auto">
          <a:xfrm flipH="1" flipV="1">
            <a:off x="5013325" y="6235700"/>
            <a:ext cx="244475" cy="114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23" name="Line 143"/>
          <p:cNvSpPr>
            <a:spLocks noChangeShapeType="1"/>
          </p:cNvSpPr>
          <p:nvPr/>
        </p:nvSpPr>
        <p:spPr bwMode="auto">
          <a:xfrm flipV="1">
            <a:off x="4992688" y="5395913"/>
            <a:ext cx="169862" cy="830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24" name="Line 144"/>
          <p:cNvSpPr>
            <a:spLocks noChangeShapeType="1"/>
          </p:cNvSpPr>
          <p:nvPr/>
        </p:nvSpPr>
        <p:spPr bwMode="auto">
          <a:xfrm flipH="1" flipV="1">
            <a:off x="5287963" y="4805363"/>
            <a:ext cx="223837" cy="5000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25" name="Line 145"/>
          <p:cNvSpPr>
            <a:spLocks noChangeShapeType="1"/>
          </p:cNvSpPr>
          <p:nvPr/>
        </p:nvSpPr>
        <p:spPr bwMode="auto">
          <a:xfrm flipH="1">
            <a:off x="5183188" y="5307013"/>
            <a:ext cx="315912" cy="730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26" name="Line 146"/>
          <p:cNvSpPr>
            <a:spLocks noChangeShapeType="1"/>
          </p:cNvSpPr>
          <p:nvPr/>
        </p:nvSpPr>
        <p:spPr bwMode="auto">
          <a:xfrm flipH="1">
            <a:off x="5037138" y="5329238"/>
            <a:ext cx="471487" cy="860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27" name="Freeform 147"/>
          <p:cNvSpPr>
            <a:spLocks/>
          </p:cNvSpPr>
          <p:nvPr/>
        </p:nvSpPr>
        <p:spPr bwMode="auto">
          <a:xfrm>
            <a:off x="350838" y="1990725"/>
            <a:ext cx="1230312" cy="1943100"/>
          </a:xfrm>
          <a:custGeom>
            <a:avLst/>
            <a:gdLst/>
            <a:ahLst/>
            <a:cxnLst>
              <a:cxn ang="0">
                <a:pos x="0" y="1200"/>
              </a:cxn>
              <a:cxn ang="0">
                <a:pos x="775" y="0"/>
              </a:cxn>
            </a:cxnLst>
            <a:rect l="0" t="0" r="r" b="b"/>
            <a:pathLst>
              <a:path w="775" h="1200">
                <a:moveTo>
                  <a:pt x="0" y="1200"/>
                </a:moveTo>
                <a:cubicBezTo>
                  <a:pt x="129" y="1000"/>
                  <a:pt x="646" y="200"/>
                  <a:pt x="775" y="0"/>
                </a:cubicBezTo>
              </a:path>
            </a:pathLst>
          </a:cu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28" name="Oval 148"/>
          <p:cNvSpPr>
            <a:spLocks noChangeArrowheads="1"/>
          </p:cNvSpPr>
          <p:nvPr/>
        </p:nvSpPr>
        <p:spPr bwMode="auto">
          <a:xfrm>
            <a:off x="1790700" y="2586038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29" name="Freeform 149"/>
          <p:cNvSpPr>
            <a:spLocks/>
          </p:cNvSpPr>
          <p:nvPr/>
        </p:nvSpPr>
        <p:spPr bwMode="auto">
          <a:xfrm>
            <a:off x="352425" y="2657475"/>
            <a:ext cx="1447800" cy="1295400"/>
          </a:xfrm>
          <a:custGeom>
            <a:avLst/>
            <a:gdLst/>
            <a:ahLst/>
            <a:cxnLst>
              <a:cxn ang="0">
                <a:pos x="0" y="822"/>
              </a:cxn>
              <a:cxn ang="0">
                <a:pos x="546" y="0"/>
              </a:cxn>
            </a:cxnLst>
            <a:rect l="0" t="0" r="r" b="b"/>
            <a:pathLst>
              <a:path w="546" h="822">
                <a:moveTo>
                  <a:pt x="0" y="822"/>
                </a:moveTo>
                <a:cubicBezTo>
                  <a:pt x="223" y="483"/>
                  <a:pt x="447" y="145"/>
                  <a:pt x="546" y="0"/>
                </a:cubicBezTo>
              </a:path>
            </a:pathLst>
          </a:cu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30" name="Line 150"/>
          <p:cNvSpPr>
            <a:spLocks noChangeShapeType="1"/>
          </p:cNvSpPr>
          <p:nvPr/>
        </p:nvSpPr>
        <p:spPr bwMode="auto">
          <a:xfrm flipV="1">
            <a:off x="390525" y="3305175"/>
            <a:ext cx="1419225" cy="657225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31" name="Line 151"/>
          <p:cNvSpPr>
            <a:spLocks noChangeShapeType="1"/>
          </p:cNvSpPr>
          <p:nvPr/>
        </p:nvSpPr>
        <p:spPr bwMode="auto">
          <a:xfrm flipV="1">
            <a:off x="409575" y="3790950"/>
            <a:ext cx="2095500" cy="200025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32" name="Line 152"/>
          <p:cNvSpPr>
            <a:spLocks noChangeShapeType="1"/>
          </p:cNvSpPr>
          <p:nvPr/>
        </p:nvSpPr>
        <p:spPr bwMode="auto">
          <a:xfrm>
            <a:off x="371475" y="4010025"/>
            <a:ext cx="2257425" cy="9525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33" name="Line 153"/>
          <p:cNvSpPr>
            <a:spLocks noChangeShapeType="1"/>
          </p:cNvSpPr>
          <p:nvPr/>
        </p:nvSpPr>
        <p:spPr bwMode="auto">
          <a:xfrm>
            <a:off x="342900" y="4000500"/>
            <a:ext cx="2095500" cy="36195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34" name="Line 154"/>
          <p:cNvSpPr>
            <a:spLocks noChangeShapeType="1"/>
          </p:cNvSpPr>
          <p:nvPr/>
        </p:nvSpPr>
        <p:spPr bwMode="auto">
          <a:xfrm>
            <a:off x="371475" y="4019550"/>
            <a:ext cx="1362075" cy="100965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35" name="Line 155"/>
          <p:cNvSpPr>
            <a:spLocks noChangeShapeType="1"/>
          </p:cNvSpPr>
          <p:nvPr/>
        </p:nvSpPr>
        <p:spPr bwMode="auto">
          <a:xfrm>
            <a:off x="323850" y="3952875"/>
            <a:ext cx="1304925" cy="2066925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36" name="Line 156"/>
          <p:cNvSpPr>
            <a:spLocks noChangeShapeType="1"/>
          </p:cNvSpPr>
          <p:nvPr/>
        </p:nvSpPr>
        <p:spPr bwMode="auto">
          <a:xfrm>
            <a:off x="1657350" y="6029325"/>
            <a:ext cx="2978150" cy="739775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37" name="Line 157"/>
          <p:cNvSpPr>
            <a:spLocks noChangeShapeType="1"/>
          </p:cNvSpPr>
          <p:nvPr/>
        </p:nvSpPr>
        <p:spPr bwMode="auto">
          <a:xfrm>
            <a:off x="2419350" y="5981700"/>
            <a:ext cx="2200275" cy="754063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38" name="Line 158"/>
          <p:cNvSpPr>
            <a:spLocks noChangeShapeType="1"/>
          </p:cNvSpPr>
          <p:nvPr/>
        </p:nvSpPr>
        <p:spPr bwMode="auto">
          <a:xfrm>
            <a:off x="3038475" y="5505450"/>
            <a:ext cx="1590675" cy="1249363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39" name="Line 159"/>
          <p:cNvSpPr>
            <a:spLocks noChangeShapeType="1"/>
          </p:cNvSpPr>
          <p:nvPr/>
        </p:nvSpPr>
        <p:spPr bwMode="auto">
          <a:xfrm>
            <a:off x="4086225" y="5448300"/>
            <a:ext cx="561975" cy="1408113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40" name="Line 160"/>
          <p:cNvSpPr>
            <a:spLocks noChangeShapeType="1"/>
          </p:cNvSpPr>
          <p:nvPr/>
        </p:nvSpPr>
        <p:spPr bwMode="auto">
          <a:xfrm flipH="1">
            <a:off x="4645025" y="5381625"/>
            <a:ext cx="498475" cy="136683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41" name="Line 161"/>
          <p:cNvSpPr>
            <a:spLocks noChangeShapeType="1"/>
          </p:cNvSpPr>
          <p:nvPr/>
        </p:nvSpPr>
        <p:spPr bwMode="auto">
          <a:xfrm flipH="1">
            <a:off x="4645025" y="6229350"/>
            <a:ext cx="365125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42" name="Line 162"/>
          <p:cNvSpPr>
            <a:spLocks noChangeShapeType="1"/>
          </p:cNvSpPr>
          <p:nvPr/>
        </p:nvSpPr>
        <p:spPr bwMode="auto">
          <a:xfrm flipH="1">
            <a:off x="4664075" y="6359525"/>
            <a:ext cx="600075" cy="37623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43" name="Freeform 163"/>
          <p:cNvSpPr>
            <a:spLocks/>
          </p:cNvSpPr>
          <p:nvPr/>
        </p:nvSpPr>
        <p:spPr bwMode="auto">
          <a:xfrm>
            <a:off x="4664075" y="6340475"/>
            <a:ext cx="914400" cy="415925"/>
          </a:xfrm>
          <a:custGeom>
            <a:avLst/>
            <a:gdLst/>
            <a:ahLst/>
            <a:cxnLst>
              <a:cxn ang="0">
                <a:pos x="564" y="0"/>
              </a:cxn>
              <a:cxn ang="0">
                <a:pos x="0" y="294"/>
              </a:cxn>
            </a:cxnLst>
            <a:rect l="0" t="0" r="r" b="b"/>
            <a:pathLst>
              <a:path w="564" h="294">
                <a:moveTo>
                  <a:pt x="564" y="0"/>
                </a:moveTo>
                <a:cubicBezTo>
                  <a:pt x="470" y="49"/>
                  <a:pt x="94" y="245"/>
                  <a:pt x="0" y="294"/>
                </a:cubicBezTo>
              </a:path>
            </a:pathLst>
          </a:cu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44" name="Line 164"/>
          <p:cNvSpPr>
            <a:spLocks noChangeShapeType="1"/>
          </p:cNvSpPr>
          <p:nvPr/>
        </p:nvSpPr>
        <p:spPr bwMode="auto">
          <a:xfrm flipH="1">
            <a:off x="4686300" y="6257925"/>
            <a:ext cx="1390650" cy="517525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45" name="Freeform 165"/>
          <p:cNvSpPr>
            <a:spLocks/>
          </p:cNvSpPr>
          <p:nvPr/>
        </p:nvSpPr>
        <p:spPr bwMode="auto">
          <a:xfrm>
            <a:off x="4648200" y="6048375"/>
            <a:ext cx="1752600" cy="727075"/>
          </a:xfrm>
          <a:custGeom>
            <a:avLst/>
            <a:gdLst/>
            <a:ahLst/>
            <a:cxnLst>
              <a:cxn ang="0">
                <a:pos x="0" y="458"/>
              </a:cxn>
              <a:cxn ang="0">
                <a:pos x="816" y="264"/>
              </a:cxn>
              <a:cxn ang="0">
                <a:pos x="1104" y="0"/>
              </a:cxn>
            </a:cxnLst>
            <a:rect l="0" t="0" r="r" b="b"/>
            <a:pathLst>
              <a:path w="1104" h="458">
                <a:moveTo>
                  <a:pt x="0" y="458"/>
                </a:moveTo>
                <a:cubicBezTo>
                  <a:pt x="136" y="426"/>
                  <a:pt x="632" y="340"/>
                  <a:pt x="816" y="264"/>
                </a:cubicBezTo>
                <a:cubicBezTo>
                  <a:pt x="1000" y="188"/>
                  <a:pt x="1044" y="55"/>
                  <a:pt x="1104" y="0"/>
                </a:cubicBezTo>
              </a:path>
            </a:pathLst>
          </a:cu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46" name="Freeform 166"/>
          <p:cNvSpPr>
            <a:spLocks/>
          </p:cNvSpPr>
          <p:nvPr/>
        </p:nvSpPr>
        <p:spPr bwMode="auto">
          <a:xfrm>
            <a:off x="4667250" y="6210300"/>
            <a:ext cx="2028825" cy="577850"/>
          </a:xfrm>
          <a:custGeom>
            <a:avLst/>
            <a:gdLst/>
            <a:ahLst/>
            <a:cxnLst>
              <a:cxn ang="0">
                <a:pos x="0" y="364"/>
              </a:cxn>
              <a:cxn ang="0">
                <a:pos x="900" y="222"/>
              </a:cxn>
              <a:cxn ang="0">
                <a:pos x="1278" y="0"/>
              </a:cxn>
            </a:cxnLst>
            <a:rect l="0" t="0" r="r" b="b"/>
            <a:pathLst>
              <a:path w="1278" h="364">
                <a:moveTo>
                  <a:pt x="0" y="364"/>
                </a:moveTo>
                <a:cubicBezTo>
                  <a:pt x="150" y="340"/>
                  <a:pt x="687" y="283"/>
                  <a:pt x="900" y="222"/>
                </a:cubicBezTo>
                <a:cubicBezTo>
                  <a:pt x="1113" y="161"/>
                  <a:pt x="1199" y="46"/>
                  <a:pt x="1278" y="0"/>
                </a:cubicBezTo>
              </a:path>
            </a:pathLst>
          </a:cu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47" name="Freeform 167"/>
          <p:cNvSpPr>
            <a:spLocks/>
          </p:cNvSpPr>
          <p:nvPr/>
        </p:nvSpPr>
        <p:spPr bwMode="auto">
          <a:xfrm>
            <a:off x="4667250" y="6515100"/>
            <a:ext cx="3067050" cy="279400"/>
          </a:xfrm>
          <a:custGeom>
            <a:avLst/>
            <a:gdLst/>
            <a:ahLst/>
            <a:cxnLst>
              <a:cxn ang="0">
                <a:pos x="0" y="176"/>
              </a:cxn>
              <a:cxn ang="0">
                <a:pos x="1932" y="0"/>
              </a:cxn>
            </a:cxnLst>
            <a:rect l="0" t="0" r="r" b="b"/>
            <a:pathLst>
              <a:path w="1932" h="176">
                <a:moveTo>
                  <a:pt x="0" y="176"/>
                </a:moveTo>
                <a:lnTo>
                  <a:pt x="1932" y="0"/>
                </a:lnTo>
              </a:path>
            </a:pathLst>
          </a:cu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48" name="Line 168"/>
          <p:cNvSpPr>
            <a:spLocks noChangeShapeType="1"/>
          </p:cNvSpPr>
          <p:nvPr/>
        </p:nvSpPr>
        <p:spPr bwMode="auto">
          <a:xfrm flipV="1">
            <a:off x="2514600" y="1038225"/>
            <a:ext cx="1905000" cy="4572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49" name="Line 169"/>
          <p:cNvSpPr>
            <a:spLocks noChangeShapeType="1"/>
          </p:cNvSpPr>
          <p:nvPr/>
        </p:nvSpPr>
        <p:spPr bwMode="auto">
          <a:xfrm flipV="1">
            <a:off x="3838575" y="1076325"/>
            <a:ext cx="571500" cy="173355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50" name="Freeform 170"/>
          <p:cNvSpPr>
            <a:spLocks/>
          </p:cNvSpPr>
          <p:nvPr/>
        </p:nvSpPr>
        <p:spPr bwMode="auto">
          <a:xfrm flipH="1">
            <a:off x="4429125" y="1104900"/>
            <a:ext cx="219075" cy="1857375"/>
          </a:xfrm>
          <a:custGeom>
            <a:avLst/>
            <a:gdLst/>
            <a:ahLst/>
            <a:cxnLst>
              <a:cxn ang="0">
                <a:pos x="0" y="1218"/>
              </a:cxn>
              <a:cxn ang="0">
                <a:pos x="78" y="0"/>
              </a:cxn>
            </a:cxnLst>
            <a:rect l="0" t="0" r="r" b="b"/>
            <a:pathLst>
              <a:path w="78" h="1218">
                <a:moveTo>
                  <a:pt x="0" y="1218"/>
                </a:moveTo>
                <a:lnTo>
                  <a:pt x="78" y="0"/>
                </a:lnTo>
              </a:path>
            </a:pathLst>
          </a:cu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51" name="Freeform 171"/>
          <p:cNvSpPr>
            <a:spLocks/>
          </p:cNvSpPr>
          <p:nvPr/>
        </p:nvSpPr>
        <p:spPr bwMode="auto">
          <a:xfrm>
            <a:off x="4438650" y="1057275"/>
            <a:ext cx="409575" cy="1219200"/>
          </a:xfrm>
          <a:custGeom>
            <a:avLst/>
            <a:gdLst/>
            <a:ahLst/>
            <a:cxnLst>
              <a:cxn ang="0">
                <a:pos x="78" y="960"/>
              </a:cxn>
              <a:cxn ang="0">
                <a:pos x="0" y="0"/>
              </a:cxn>
            </a:cxnLst>
            <a:rect l="0" t="0" r="r" b="b"/>
            <a:pathLst>
              <a:path w="78" h="960">
                <a:moveTo>
                  <a:pt x="78" y="96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52" name="Line 172"/>
          <p:cNvSpPr>
            <a:spLocks noChangeShapeType="1"/>
          </p:cNvSpPr>
          <p:nvPr/>
        </p:nvSpPr>
        <p:spPr bwMode="auto">
          <a:xfrm flipH="1" flipV="1">
            <a:off x="4457700" y="1028700"/>
            <a:ext cx="2781300" cy="1076325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53" name="Line 173"/>
          <p:cNvSpPr>
            <a:spLocks noChangeShapeType="1"/>
          </p:cNvSpPr>
          <p:nvPr/>
        </p:nvSpPr>
        <p:spPr bwMode="auto">
          <a:xfrm>
            <a:off x="4838700" y="2286000"/>
            <a:ext cx="1371600" cy="1190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54" name="Line 174"/>
          <p:cNvSpPr>
            <a:spLocks noChangeShapeType="1"/>
          </p:cNvSpPr>
          <p:nvPr/>
        </p:nvSpPr>
        <p:spPr bwMode="auto">
          <a:xfrm flipV="1">
            <a:off x="4848225" y="2114550"/>
            <a:ext cx="2409825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55" name="Line 175"/>
          <p:cNvSpPr>
            <a:spLocks noChangeShapeType="1"/>
          </p:cNvSpPr>
          <p:nvPr/>
        </p:nvSpPr>
        <p:spPr bwMode="auto">
          <a:xfrm flipH="1">
            <a:off x="6315075" y="2143125"/>
            <a:ext cx="962025" cy="981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56" name="Line 176"/>
          <p:cNvSpPr>
            <a:spLocks noChangeShapeType="1"/>
          </p:cNvSpPr>
          <p:nvPr/>
        </p:nvSpPr>
        <p:spPr bwMode="auto">
          <a:xfrm flipH="1">
            <a:off x="6858000" y="2152650"/>
            <a:ext cx="476250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57" name="Freeform 177"/>
          <p:cNvSpPr>
            <a:spLocks/>
          </p:cNvSpPr>
          <p:nvPr/>
        </p:nvSpPr>
        <p:spPr bwMode="auto">
          <a:xfrm>
            <a:off x="6334125" y="2162175"/>
            <a:ext cx="952500" cy="1238250"/>
          </a:xfrm>
          <a:custGeom>
            <a:avLst/>
            <a:gdLst/>
            <a:ahLst/>
            <a:cxnLst>
              <a:cxn ang="0">
                <a:pos x="600" y="0"/>
              </a:cxn>
              <a:cxn ang="0">
                <a:pos x="0" y="780"/>
              </a:cxn>
            </a:cxnLst>
            <a:rect l="0" t="0" r="r" b="b"/>
            <a:pathLst>
              <a:path w="600" h="780">
                <a:moveTo>
                  <a:pt x="600" y="0"/>
                </a:moveTo>
                <a:cubicBezTo>
                  <a:pt x="500" y="130"/>
                  <a:pt x="100" y="650"/>
                  <a:pt x="0" y="78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58" name="Line 178"/>
          <p:cNvSpPr>
            <a:spLocks noChangeShapeType="1"/>
          </p:cNvSpPr>
          <p:nvPr/>
        </p:nvSpPr>
        <p:spPr bwMode="auto">
          <a:xfrm>
            <a:off x="7324725" y="2171700"/>
            <a:ext cx="114300" cy="2276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59" name="Line 179"/>
          <p:cNvSpPr>
            <a:spLocks noChangeShapeType="1"/>
          </p:cNvSpPr>
          <p:nvPr/>
        </p:nvSpPr>
        <p:spPr bwMode="auto">
          <a:xfrm flipH="1" flipV="1">
            <a:off x="7315200" y="2095500"/>
            <a:ext cx="1543050" cy="200025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60" name="Line 180"/>
          <p:cNvSpPr>
            <a:spLocks noChangeShapeType="1"/>
          </p:cNvSpPr>
          <p:nvPr/>
        </p:nvSpPr>
        <p:spPr bwMode="auto">
          <a:xfrm flipH="1">
            <a:off x="7439025" y="4124325"/>
            <a:ext cx="1438275" cy="304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61" name="Line 181"/>
          <p:cNvSpPr>
            <a:spLocks noChangeShapeType="1"/>
          </p:cNvSpPr>
          <p:nvPr/>
        </p:nvSpPr>
        <p:spPr bwMode="auto">
          <a:xfrm flipH="1">
            <a:off x="7419975" y="4133850"/>
            <a:ext cx="1438275" cy="1076325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62" name="Line 182"/>
          <p:cNvSpPr>
            <a:spLocks noChangeShapeType="1"/>
          </p:cNvSpPr>
          <p:nvPr/>
        </p:nvSpPr>
        <p:spPr bwMode="auto">
          <a:xfrm flipH="1">
            <a:off x="7610475" y="4143375"/>
            <a:ext cx="1238250" cy="17907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63" name="Freeform 183"/>
          <p:cNvSpPr>
            <a:spLocks/>
          </p:cNvSpPr>
          <p:nvPr/>
        </p:nvSpPr>
        <p:spPr bwMode="auto">
          <a:xfrm>
            <a:off x="7477125" y="4200525"/>
            <a:ext cx="1381125" cy="2114550"/>
          </a:xfrm>
          <a:custGeom>
            <a:avLst/>
            <a:gdLst/>
            <a:ahLst/>
            <a:cxnLst>
              <a:cxn ang="0">
                <a:pos x="888" y="0"/>
              </a:cxn>
              <a:cxn ang="0">
                <a:pos x="0" y="1386"/>
              </a:cxn>
            </a:cxnLst>
            <a:rect l="0" t="0" r="r" b="b"/>
            <a:pathLst>
              <a:path w="888" h="1386">
                <a:moveTo>
                  <a:pt x="888" y="0"/>
                </a:moveTo>
                <a:cubicBezTo>
                  <a:pt x="740" y="231"/>
                  <a:pt x="148" y="1155"/>
                  <a:pt x="0" y="1386"/>
                </a:cubicBezTo>
              </a:path>
            </a:pathLst>
          </a:cu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64" name="Freeform 184"/>
          <p:cNvSpPr>
            <a:spLocks/>
          </p:cNvSpPr>
          <p:nvPr/>
        </p:nvSpPr>
        <p:spPr bwMode="auto">
          <a:xfrm>
            <a:off x="7762875" y="4171950"/>
            <a:ext cx="1123950" cy="2305050"/>
          </a:xfrm>
          <a:custGeom>
            <a:avLst/>
            <a:gdLst/>
            <a:ahLst/>
            <a:cxnLst>
              <a:cxn ang="0">
                <a:pos x="726" y="0"/>
              </a:cxn>
              <a:cxn ang="0">
                <a:pos x="0" y="1452"/>
              </a:cxn>
            </a:cxnLst>
            <a:rect l="0" t="0" r="r" b="b"/>
            <a:pathLst>
              <a:path w="726" h="1452">
                <a:moveTo>
                  <a:pt x="726" y="0"/>
                </a:moveTo>
                <a:cubicBezTo>
                  <a:pt x="605" y="242"/>
                  <a:pt x="121" y="1210"/>
                  <a:pt x="0" y="1452"/>
                </a:cubicBezTo>
              </a:path>
            </a:pathLst>
          </a:cu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65" name="Line 185"/>
          <p:cNvSpPr>
            <a:spLocks noChangeShapeType="1"/>
          </p:cNvSpPr>
          <p:nvPr/>
        </p:nvSpPr>
        <p:spPr bwMode="auto">
          <a:xfrm flipV="1">
            <a:off x="6019800" y="5454650"/>
            <a:ext cx="212725" cy="146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66" name="Oval 186"/>
          <p:cNvSpPr>
            <a:spLocks noChangeArrowheads="1"/>
          </p:cNvSpPr>
          <p:nvPr/>
        </p:nvSpPr>
        <p:spPr bwMode="auto">
          <a:xfrm>
            <a:off x="1546225" y="193357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67" name="Line 187"/>
          <p:cNvSpPr>
            <a:spLocks noChangeShapeType="1"/>
          </p:cNvSpPr>
          <p:nvPr/>
        </p:nvSpPr>
        <p:spPr bwMode="auto">
          <a:xfrm flipV="1">
            <a:off x="5170488" y="4768850"/>
            <a:ext cx="87312" cy="55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268" name="Oval 188"/>
          <p:cNvSpPr>
            <a:spLocks noChangeArrowheads="1"/>
          </p:cNvSpPr>
          <p:nvPr/>
        </p:nvSpPr>
        <p:spPr bwMode="auto">
          <a:xfrm>
            <a:off x="273050" y="3910013"/>
            <a:ext cx="161925" cy="16192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69" name="Oval 189"/>
          <p:cNvSpPr>
            <a:spLocks noChangeArrowheads="1"/>
          </p:cNvSpPr>
          <p:nvPr/>
        </p:nvSpPr>
        <p:spPr bwMode="auto">
          <a:xfrm>
            <a:off x="4348163" y="955675"/>
            <a:ext cx="161925" cy="16192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70" name="Oval 190"/>
          <p:cNvSpPr>
            <a:spLocks noChangeArrowheads="1"/>
          </p:cNvSpPr>
          <p:nvPr/>
        </p:nvSpPr>
        <p:spPr bwMode="auto">
          <a:xfrm>
            <a:off x="4576763" y="6700838"/>
            <a:ext cx="161925" cy="16192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71" name="Oval 191"/>
          <p:cNvSpPr>
            <a:spLocks noChangeArrowheads="1"/>
          </p:cNvSpPr>
          <p:nvPr/>
        </p:nvSpPr>
        <p:spPr bwMode="auto">
          <a:xfrm>
            <a:off x="8796338" y="4041775"/>
            <a:ext cx="161925" cy="16192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72" name="Oval 192"/>
          <p:cNvSpPr>
            <a:spLocks noChangeArrowheads="1"/>
          </p:cNvSpPr>
          <p:nvPr/>
        </p:nvSpPr>
        <p:spPr bwMode="auto">
          <a:xfrm>
            <a:off x="7321550" y="5140325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73" name="Oval 193"/>
          <p:cNvSpPr>
            <a:spLocks noChangeArrowheads="1"/>
          </p:cNvSpPr>
          <p:nvPr/>
        </p:nvSpPr>
        <p:spPr bwMode="auto">
          <a:xfrm>
            <a:off x="7531100" y="5886450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74" name="Oval 194"/>
          <p:cNvSpPr>
            <a:spLocks noChangeArrowheads="1"/>
          </p:cNvSpPr>
          <p:nvPr/>
        </p:nvSpPr>
        <p:spPr bwMode="auto">
          <a:xfrm>
            <a:off x="7408863" y="6261100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75" name="Oval 195"/>
          <p:cNvSpPr>
            <a:spLocks noChangeArrowheads="1"/>
          </p:cNvSpPr>
          <p:nvPr/>
        </p:nvSpPr>
        <p:spPr bwMode="auto">
          <a:xfrm>
            <a:off x="7686675" y="645477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76" name="Oval 196"/>
          <p:cNvSpPr>
            <a:spLocks noChangeArrowheads="1"/>
          </p:cNvSpPr>
          <p:nvPr/>
        </p:nvSpPr>
        <p:spPr bwMode="auto">
          <a:xfrm>
            <a:off x="5984875" y="55086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77" name="Oval 197"/>
          <p:cNvSpPr>
            <a:spLocks noChangeArrowheads="1"/>
          </p:cNvSpPr>
          <p:nvPr/>
        </p:nvSpPr>
        <p:spPr bwMode="auto">
          <a:xfrm>
            <a:off x="5468938" y="5248275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78" name="Oval 198"/>
          <p:cNvSpPr>
            <a:spLocks noChangeArrowheads="1"/>
          </p:cNvSpPr>
          <p:nvPr/>
        </p:nvSpPr>
        <p:spPr bwMode="auto">
          <a:xfrm>
            <a:off x="4951413" y="6156325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79" name="Oval 199"/>
          <p:cNvSpPr>
            <a:spLocks noChangeArrowheads="1"/>
          </p:cNvSpPr>
          <p:nvPr/>
        </p:nvSpPr>
        <p:spPr bwMode="auto">
          <a:xfrm>
            <a:off x="5197475" y="62960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80" name="Oval 200"/>
          <p:cNvSpPr>
            <a:spLocks noChangeArrowheads="1"/>
          </p:cNvSpPr>
          <p:nvPr/>
        </p:nvSpPr>
        <p:spPr bwMode="auto">
          <a:xfrm>
            <a:off x="5565775" y="6265863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81" name="Oval 201"/>
          <p:cNvSpPr>
            <a:spLocks noChangeArrowheads="1"/>
          </p:cNvSpPr>
          <p:nvPr/>
        </p:nvSpPr>
        <p:spPr bwMode="auto">
          <a:xfrm>
            <a:off x="6016625" y="6184900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82" name="Oval 202"/>
          <p:cNvSpPr>
            <a:spLocks noChangeArrowheads="1"/>
          </p:cNvSpPr>
          <p:nvPr/>
        </p:nvSpPr>
        <p:spPr bwMode="auto">
          <a:xfrm>
            <a:off x="6327775" y="601027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83" name="Oval 203"/>
          <p:cNvSpPr>
            <a:spLocks noChangeArrowheads="1"/>
          </p:cNvSpPr>
          <p:nvPr/>
        </p:nvSpPr>
        <p:spPr bwMode="auto">
          <a:xfrm>
            <a:off x="6634163" y="6145213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84" name="Oval 204"/>
          <p:cNvSpPr>
            <a:spLocks noChangeArrowheads="1"/>
          </p:cNvSpPr>
          <p:nvPr/>
        </p:nvSpPr>
        <p:spPr bwMode="auto">
          <a:xfrm>
            <a:off x="5230813" y="470376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85" name="Oval 205"/>
          <p:cNvSpPr>
            <a:spLocks noChangeArrowheads="1"/>
          </p:cNvSpPr>
          <p:nvPr/>
        </p:nvSpPr>
        <p:spPr bwMode="auto">
          <a:xfrm>
            <a:off x="5524500" y="477837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86" name="Oval 206"/>
          <p:cNvSpPr>
            <a:spLocks noChangeArrowheads="1"/>
          </p:cNvSpPr>
          <p:nvPr/>
        </p:nvSpPr>
        <p:spPr bwMode="auto">
          <a:xfrm>
            <a:off x="3492500" y="3984625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87" name="Oval 207"/>
          <p:cNvSpPr>
            <a:spLocks noChangeArrowheads="1"/>
          </p:cNvSpPr>
          <p:nvPr/>
        </p:nvSpPr>
        <p:spPr bwMode="auto">
          <a:xfrm>
            <a:off x="4037013" y="5395913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88" name="Oval 208"/>
          <p:cNvSpPr>
            <a:spLocks noChangeArrowheads="1"/>
          </p:cNvSpPr>
          <p:nvPr/>
        </p:nvSpPr>
        <p:spPr bwMode="auto">
          <a:xfrm>
            <a:off x="2955925" y="5448300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89" name="Oval 209"/>
          <p:cNvSpPr>
            <a:spLocks noChangeArrowheads="1"/>
          </p:cNvSpPr>
          <p:nvPr/>
        </p:nvSpPr>
        <p:spPr bwMode="auto">
          <a:xfrm>
            <a:off x="2346325" y="59150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90" name="Oval 210"/>
          <p:cNvSpPr>
            <a:spLocks noChangeArrowheads="1"/>
          </p:cNvSpPr>
          <p:nvPr/>
        </p:nvSpPr>
        <p:spPr bwMode="auto">
          <a:xfrm>
            <a:off x="2392363" y="4306888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91" name="Oval 211"/>
          <p:cNvSpPr>
            <a:spLocks noChangeArrowheads="1"/>
          </p:cNvSpPr>
          <p:nvPr/>
        </p:nvSpPr>
        <p:spPr bwMode="auto">
          <a:xfrm>
            <a:off x="5122863" y="531018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92" name="Oval 212"/>
          <p:cNvSpPr>
            <a:spLocks noChangeArrowheads="1"/>
          </p:cNvSpPr>
          <p:nvPr/>
        </p:nvSpPr>
        <p:spPr bwMode="auto">
          <a:xfrm>
            <a:off x="4476750" y="46831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93" name="Oval 213"/>
          <p:cNvSpPr>
            <a:spLocks noChangeArrowheads="1"/>
          </p:cNvSpPr>
          <p:nvPr/>
        </p:nvSpPr>
        <p:spPr bwMode="auto">
          <a:xfrm>
            <a:off x="4640263" y="398938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94" name="Oval 214"/>
          <p:cNvSpPr>
            <a:spLocks noChangeArrowheads="1"/>
          </p:cNvSpPr>
          <p:nvPr/>
        </p:nvSpPr>
        <p:spPr bwMode="auto">
          <a:xfrm>
            <a:off x="5080000" y="447516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95" name="Oval 215"/>
          <p:cNvSpPr>
            <a:spLocks noChangeArrowheads="1"/>
          </p:cNvSpPr>
          <p:nvPr/>
        </p:nvSpPr>
        <p:spPr bwMode="auto">
          <a:xfrm>
            <a:off x="5830888" y="461803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96" name="Oval 216"/>
          <p:cNvSpPr>
            <a:spLocks noChangeArrowheads="1"/>
          </p:cNvSpPr>
          <p:nvPr/>
        </p:nvSpPr>
        <p:spPr bwMode="auto">
          <a:xfrm>
            <a:off x="6194425" y="53816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97" name="Oval 217"/>
          <p:cNvSpPr>
            <a:spLocks noChangeArrowheads="1"/>
          </p:cNvSpPr>
          <p:nvPr/>
        </p:nvSpPr>
        <p:spPr bwMode="auto">
          <a:xfrm>
            <a:off x="6021388" y="518953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98" name="Oval 218"/>
          <p:cNvSpPr>
            <a:spLocks noChangeArrowheads="1"/>
          </p:cNvSpPr>
          <p:nvPr/>
        </p:nvSpPr>
        <p:spPr bwMode="auto">
          <a:xfrm>
            <a:off x="6592888" y="527526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299" name="Oval 219"/>
          <p:cNvSpPr>
            <a:spLocks noChangeArrowheads="1"/>
          </p:cNvSpPr>
          <p:nvPr/>
        </p:nvSpPr>
        <p:spPr bwMode="auto">
          <a:xfrm>
            <a:off x="6678613" y="477996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00" name="Oval 220"/>
          <p:cNvSpPr>
            <a:spLocks noChangeArrowheads="1"/>
          </p:cNvSpPr>
          <p:nvPr/>
        </p:nvSpPr>
        <p:spPr bwMode="auto">
          <a:xfrm>
            <a:off x="4641850" y="33242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01" name="Oval 221"/>
          <p:cNvSpPr>
            <a:spLocks noChangeArrowheads="1"/>
          </p:cNvSpPr>
          <p:nvPr/>
        </p:nvSpPr>
        <p:spPr bwMode="auto">
          <a:xfrm>
            <a:off x="5280025" y="2495550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02" name="Oval 222"/>
          <p:cNvSpPr>
            <a:spLocks noChangeArrowheads="1"/>
          </p:cNvSpPr>
          <p:nvPr/>
        </p:nvSpPr>
        <p:spPr bwMode="auto">
          <a:xfrm>
            <a:off x="5657850" y="5067300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03" name="Oval 223"/>
          <p:cNvSpPr>
            <a:spLocks noChangeArrowheads="1"/>
          </p:cNvSpPr>
          <p:nvPr/>
        </p:nvSpPr>
        <p:spPr bwMode="auto">
          <a:xfrm>
            <a:off x="4775200" y="22193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04" name="Oval 224"/>
          <p:cNvSpPr>
            <a:spLocks noChangeArrowheads="1"/>
          </p:cNvSpPr>
          <p:nvPr/>
        </p:nvSpPr>
        <p:spPr bwMode="auto">
          <a:xfrm>
            <a:off x="6165850" y="2362200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05" name="Oval 225"/>
          <p:cNvSpPr>
            <a:spLocks noChangeArrowheads="1"/>
          </p:cNvSpPr>
          <p:nvPr/>
        </p:nvSpPr>
        <p:spPr bwMode="auto">
          <a:xfrm>
            <a:off x="6318250" y="273367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06" name="Oval 226"/>
          <p:cNvSpPr>
            <a:spLocks noChangeArrowheads="1"/>
          </p:cNvSpPr>
          <p:nvPr/>
        </p:nvSpPr>
        <p:spPr bwMode="auto">
          <a:xfrm>
            <a:off x="6211888" y="305593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07" name="Oval 227"/>
          <p:cNvSpPr>
            <a:spLocks noChangeArrowheads="1"/>
          </p:cNvSpPr>
          <p:nvPr/>
        </p:nvSpPr>
        <p:spPr bwMode="auto">
          <a:xfrm>
            <a:off x="6297613" y="334168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10" name="Oval 230"/>
          <p:cNvSpPr>
            <a:spLocks noChangeArrowheads="1"/>
          </p:cNvSpPr>
          <p:nvPr/>
        </p:nvSpPr>
        <p:spPr bwMode="auto">
          <a:xfrm>
            <a:off x="5811838" y="432276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11" name="Oval 231"/>
          <p:cNvSpPr>
            <a:spLocks noChangeArrowheads="1"/>
          </p:cNvSpPr>
          <p:nvPr/>
        </p:nvSpPr>
        <p:spPr bwMode="auto">
          <a:xfrm>
            <a:off x="5278438" y="417988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12" name="Oval 232"/>
          <p:cNvSpPr>
            <a:spLocks noChangeArrowheads="1"/>
          </p:cNvSpPr>
          <p:nvPr/>
        </p:nvSpPr>
        <p:spPr bwMode="auto">
          <a:xfrm>
            <a:off x="5867400" y="2733675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13" name="Oval 233"/>
          <p:cNvSpPr>
            <a:spLocks noChangeArrowheads="1"/>
          </p:cNvSpPr>
          <p:nvPr/>
        </p:nvSpPr>
        <p:spPr bwMode="auto">
          <a:xfrm>
            <a:off x="4606925" y="2894013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14" name="Oval 234"/>
          <p:cNvSpPr>
            <a:spLocks noChangeArrowheads="1"/>
          </p:cNvSpPr>
          <p:nvPr/>
        </p:nvSpPr>
        <p:spPr bwMode="auto">
          <a:xfrm>
            <a:off x="5495925" y="3341688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15" name="Oval 235"/>
          <p:cNvSpPr>
            <a:spLocks noChangeArrowheads="1"/>
          </p:cNvSpPr>
          <p:nvPr/>
        </p:nvSpPr>
        <p:spPr bwMode="auto">
          <a:xfrm>
            <a:off x="2473325" y="373697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16" name="Oval 236"/>
          <p:cNvSpPr>
            <a:spLocks noChangeArrowheads="1"/>
          </p:cNvSpPr>
          <p:nvPr/>
        </p:nvSpPr>
        <p:spPr bwMode="auto">
          <a:xfrm>
            <a:off x="3309938" y="370681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17" name="Oval 237"/>
          <p:cNvSpPr>
            <a:spLocks noChangeArrowheads="1"/>
          </p:cNvSpPr>
          <p:nvPr/>
        </p:nvSpPr>
        <p:spPr bwMode="auto">
          <a:xfrm>
            <a:off x="2835275" y="3717925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18" name="Oval 238"/>
          <p:cNvSpPr>
            <a:spLocks noChangeArrowheads="1"/>
          </p:cNvSpPr>
          <p:nvPr/>
        </p:nvSpPr>
        <p:spPr bwMode="auto">
          <a:xfrm>
            <a:off x="2586038" y="3968750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19" name="Oval 239"/>
          <p:cNvSpPr>
            <a:spLocks noChangeArrowheads="1"/>
          </p:cNvSpPr>
          <p:nvPr/>
        </p:nvSpPr>
        <p:spPr bwMode="auto">
          <a:xfrm>
            <a:off x="1781175" y="3241675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20" name="Oval 240"/>
          <p:cNvSpPr>
            <a:spLocks noChangeArrowheads="1"/>
          </p:cNvSpPr>
          <p:nvPr/>
        </p:nvSpPr>
        <p:spPr bwMode="auto">
          <a:xfrm>
            <a:off x="1654175" y="4957763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21" name="Oval 241"/>
          <p:cNvSpPr>
            <a:spLocks noChangeArrowheads="1"/>
          </p:cNvSpPr>
          <p:nvPr/>
        </p:nvSpPr>
        <p:spPr bwMode="auto">
          <a:xfrm>
            <a:off x="1617663" y="5938838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22" name="Oval 242"/>
          <p:cNvSpPr>
            <a:spLocks noChangeArrowheads="1"/>
          </p:cNvSpPr>
          <p:nvPr/>
        </p:nvSpPr>
        <p:spPr bwMode="auto">
          <a:xfrm>
            <a:off x="3824288" y="470693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23" name="Oval 243"/>
          <p:cNvSpPr>
            <a:spLocks noChangeArrowheads="1"/>
          </p:cNvSpPr>
          <p:nvPr/>
        </p:nvSpPr>
        <p:spPr bwMode="auto">
          <a:xfrm>
            <a:off x="3778250" y="2792413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24" name="Oval 244"/>
          <p:cNvSpPr>
            <a:spLocks noChangeArrowheads="1"/>
          </p:cNvSpPr>
          <p:nvPr/>
        </p:nvSpPr>
        <p:spPr bwMode="auto">
          <a:xfrm>
            <a:off x="2474913" y="1473200"/>
            <a:ext cx="107950" cy="107950"/>
          </a:xfrm>
          <a:prstGeom prst="ellipse">
            <a:avLst/>
          </a:prstGeom>
          <a:solidFill>
            <a:srgbClr val="0033CC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25" name="Oval 245"/>
          <p:cNvSpPr>
            <a:spLocks noChangeArrowheads="1"/>
          </p:cNvSpPr>
          <p:nvPr/>
        </p:nvSpPr>
        <p:spPr bwMode="auto">
          <a:xfrm>
            <a:off x="7242175" y="2076450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26" name="Oval 246"/>
          <p:cNvSpPr>
            <a:spLocks noChangeArrowheads="1"/>
          </p:cNvSpPr>
          <p:nvPr/>
        </p:nvSpPr>
        <p:spPr bwMode="auto">
          <a:xfrm>
            <a:off x="254000" y="3881438"/>
            <a:ext cx="252413" cy="25241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W</a:t>
            </a:r>
          </a:p>
        </p:txBody>
      </p:sp>
      <p:sp>
        <p:nvSpPr>
          <p:cNvPr id="1326327" name="Oval 247"/>
          <p:cNvSpPr>
            <a:spLocks noChangeArrowheads="1"/>
          </p:cNvSpPr>
          <p:nvPr/>
        </p:nvSpPr>
        <p:spPr bwMode="auto">
          <a:xfrm>
            <a:off x="8739188" y="4013200"/>
            <a:ext cx="252412" cy="2524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E</a:t>
            </a:r>
          </a:p>
        </p:txBody>
      </p:sp>
      <p:sp>
        <p:nvSpPr>
          <p:cNvPr id="1326328" name="Oval 248"/>
          <p:cNvSpPr>
            <a:spLocks noChangeArrowheads="1"/>
          </p:cNvSpPr>
          <p:nvPr/>
        </p:nvSpPr>
        <p:spPr bwMode="auto">
          <a:xfrm>
            <a:off x="4310063" y="908050"/>
            <a:ext cx="252412" cy="2524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N</a:t>
            </a:r>
          </a:p>
        </p:txBody>
      </p:sp>
      <p:sp>
        <p:nvSpPr>
          <p:cNvPr id="1326329" name="Oval 249"/>
          <p:cNvSpPr>
            <a:spLocks noChangeArrowheads="1"/>
          </p:cNvSpPr>
          <p:nvPr/>
        </p:nvSpPr>
        <p:spPr bwMode="auto">
          <a:xfrm>
            <a:off x="4538663" y="6605588"/>
            <a:ext cx="252412" cy="25241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26332" name="Line 252"/>
          <p:cNvSpPr>
            <a:spLocks noChangeShapeType="1"/>
          </p:cNvSpPr>
          <p:nvPr/>
        </p:nvSpPr>
        <p:spPr bwMode="auto">
          <a:xfrm>
            <a:off x="4178300" y="3817938"/>
            <a:ext cx="65088" cy="1825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333" name="Line 253"/>
          <p:cNvSpPr>
            <a:spLocks noChangeShapeType="1"/>
          </p:cNvSpPr>
          <p:nvPr/>
        </p:nvSpPr>
        <p:spPr bwMode="auto">
          <a:xfrm flipH="1">
            <a:off x="3995738" y="3989388"/>
            <a:ext cx="258762" cy="39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334" name="Oval 254"/>
          <p:cNvSpPr>
            <a:spLocks noChangeArrowheads="1"/>
          </p:cNvSpPr>
          <p:nvPr/>
        </p:nvSpPr>
        <p:spPr bwMode="auto">
          <a:xfrm>
            <a:off x="4135438" y="377031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35" name="Line 255"/>
          <p:cNvSpPr>
            <a:spLocks noChangeShapeType="1"/>
          </p:cNvSpPr>
          <p:nvPr/>
        </p:nvSpPr>
        <p:spPr bwMode="auto">
          <a:xfrm>
            <a:off x="4254500" y="3989388"/>
            <a:ext cx="74613" cy="1635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336" name="Oval 256"/>
          <p:cNvSpPr>
            <a:spLocks noChangeArrowheads="1"/>
          </p:cNvSpPr>
          <p:nvPr/>
        </p:nvSpPr>
        <p:spPr bwMode="auto">
          <a:xfrm>
            <a:off x="4278313" y="411321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37" name="Oval 257"/>
          <p:cNvSpPr>
            <a:spLocks noChangeArrowheads="1"/>
          </p:cNvSpPr>
          <p:nvPr/>
        </p:nvSpPr>
        <p:spPr bwMode="auto">
          <a:xfrm>
            <a:off x="4200525" y="39338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38" name="Line 258"/>
          <p:cNvSpPr>
            <a:spLocks noChangeShapeType="1"/>
          </p:cNvSpPr>
          <p:nvPr/>
        </p:nvSpPr>
        <p:spPr bwMode="auto">
          <a:xfrm>
            <a:off x="6657975" y="4295775"/>
            <a:ext cx="66675" cy="514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339" name="Line 259"/>
          <p:cNvSpPr>
            <a:spLocks noChangeShapeType="1"/>
          </p:cNvSpPr>
          <p:nvPr/>
        </p:nvSpPr>
        <p:spPr bwMode="auto">
          <a:xfrm flipH="1" flipV="1">
            <a:off x="7058025" y="4181475"/>
            <a:ext cx="952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340" name="Line 260"/>
          <p:cNvSpPr>
            <a:spLocks noChangeShapeType="1"/>
          </p:cNvSpPr>
          <p:nvPr/>
        </p:nvSpPr>
        <p:spPr bwMode="auto">
          <a:xfrm>
            <a:off x="6638925" y="4314825"/>
            <a:ext cx="438150" cy="285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341" name="Line 261"/>
          <p:cNvSpPr>
            <a:spLocks noChangeShapeType="1"/>
          </p:cNvSpPr>
          <p:nvPr/>
        </p:nvSpPr>
        <p:spPr bwMode="auto">
          <a:xfrm flipV="1">
            <a:off x="6638925" y="4171950"/>
            <a:ext cx="390525" cy="133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342" name="Line 262"/>
          <p:cNvSpPr>
            <a:spLocks noChangeShapeType="1"/>
          </p:cNvSpPr>
          <p:nvPr/>
        </p:nvSpPr>
        <p:spPr bwMode="auto">
          <a:xfrm>
            <a:off x="7029450" y="4162425"/>
            <a:ext cx="371475" cy="247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343" name="Line 263"/>
          <p:cNvSpPr>
            <a:spLocks noChangeShapeType="1"/>
          </p:cNvSpPr>
          <p:nvPr/>
        </p:nvSpPr>
        <p:spPr bwMode="auto">
          <a:xfrm>
            <a:off x="6829425" y="3705225"/>
            <a:ext cx="209550" cy="476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344" name="Line 264"/>
          <p:cNvSpPr>
            <a:spLocks noChangeShapeType="1"/>
          </p:cNvSpPr>
          <p:nvPr/>
        </p:nvSpPr>
        <p:spPr bwMode="auto">
          <a:xfrm>
            <a:off x="5791200" y="3867150"/>
            <a:ext cx="1219200" cy="295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26345" name="Oval 265"/>
          <p:cNvSpPr>
            <a:spLocks noChangeArrowheads="1"/>
          </p:cNvSpPr>
          <p:nvPr/>
        </p:nvSpPr>
        <p:spPr bwMode="auto">
          <a:xfrm>
            <a:off x="7029450" y="4578350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46" name="Oval 266"/>
          <p:cNvSpPr>
            <a:spLocks noChangeArrowheads="1"/>
          </p:cNvSpPr>
          <p:nvPr/>
        </p:nvSpPr>
        <p:spPr bwMode="auto">
          <a:xfrm>
            <a:off x="6981825" y="4111625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47" name="Oval 267"/>
          <p:cNvSpPr>
            <a:spLocks noChangeArrowheads="1"/>
          </p:cNvSpPr>
          <p:nvPr/>
        </p:nvSpPr>
        <p:spPr bwMode="auto">
          <a:xfrm>
            <a:off x="6599238" y="4243388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48" name="Oval 268"/>
          <p:cNvSpPr>
            <a:spLocks noChangeArrowheads="1"/>
          </p:cNvSpPr>
          <p:nvPr/>
        </p:nvSpPr>
        <p:spPr bwMode="auto">
          <a:xfrm>
            <a:off x="7373938" y="437991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49" name="Oval 269"/>
          <p:cNvSpPr>
            <a:spLocks noChangeArrowheads="1"/>
          </p:cNvSpPr>
          <p:nvPr/>
        </p:nvSpPr>
        <p:spPr bwMode="auto">
          <a:xfrm>
            <a:off x="3954463" y="397351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08" name="Oval 228"/>
          <p:cNvSpPr>
            <a:spLocks noChangeArrowheads="1"/>
          </p:cNvSpPr>
          <p:nvPr/>
        </p:nvSpPr>
        <p:spPr bwMode="auto">
          <a:xfrm>
            <a:off x="6773863" y="365601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6309" name="Oval 229"/>
          <p:cNvSpPr>
            <a:spLocks noChangeArrowheads="1"/>
          </p:cNvSpPr>
          <p:nvPr/>
        </p:nvSpPr>
        <p:spPr bwMode="auto">
          <a:xfrm>
            <a:off x="5754688" y="3827463"/>
            <a:ext cx="107950" cy="10795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355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Rectangular dual</a:t>
            </a:r>
          </a:p>
        </p:txBody>
      </p:sp>
      <p:pic>
        <p:nvPicPr>
          <p:cNvPr id="9799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3400" y="1622425"/>
            <a:ext cx="5526088" cy="44704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0518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vel">
  <a:themeElements>
    <a:clrScheme name="Custom 3">
      <a:dk1>
        <a:srgbClr val="000000"/>
      </a:dk1>
      <a:lt1>
        <a:srgbClr val="FFFFFF"/>
      </a:lt1>
      <a:dk2>
        <a:srgbClr val="01486B"/>
      </a:dk2>
      <a:lt2>
        <a:srgbClr val="002A58"/>
      </a:lt2>
      <a:accent1>
        <a:srgbClr val="0075F6"/>
      </a:accent1>
      <a:accent2>
        <a:srgbClr val="C00000"/>
      </a:accent2>
      <a:accent3>
        <a:srgbClr val="FFFFFF"/>
      </a:accent3>
      <a:accent4>
        <a:srgbClr val="000000"/>
      </a:accent4>
      <a:accent5>
        <a:srgbClr val="AABDFA"/>
      </a:accent5>
      <a:accent6>
        <a:srgbClr val="027B60"/>
      </a:accent6>
      <a:hlink>
        <a:srgbClr val="8ED80A"/>
      </a:hlink>
      <a:folHlink>
        <a:srgbClr val="009900"/>
      </a:folHlink>
    </a:clrScheme>
    <a:fontScheme name="Level">
      <a:majorFont>
        <a:latin typeface="TUE Met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9">
        <a:dk1>
          <a:srgbClr val="000000"/>
        </a:dk1>
        <a:lt1>
          <a:srgbClr val="FFFFFF"/>
        </a:lt1>
        <a:dk2>
          <a:srgbClr val="01486B"/>
        </a:dk2>
        <a:lt2>
          <a:srgbClr val="002A58"/>
        </a:lt2>
        <a:accent1>
          <a:srgbClr val="439DFF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B0CCFF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10">
        <a:dk1>
          <a:srgbClr val="000000"/>
        </a:dk1>
        <a:lt1>
          <a:srgbClr val="FFFFFF"/>
        </a:lt1>
        <a:dk2>
          <a:srgbClr val="01486B"/>
        </a:dk2>
        <a:lt2>
          <a:srgbClr val="002A58"/>
        </a:lt2>
        <a:accent1>
          <a:srgbClr val="439DFF"/>
        </a:accent1>
        <a:accent2>
          <a:srgbClr val="02886B"/>
        </a:accent2>
        <a:accent3>
          <a:srgbClr val="FFFFFF"/>
        </a:accent3>
        <a:accent4>
          <a:srgbClr val="000000"/>
        </a:accent4>
        <a:accent5>
          <a:srgbClr val="B0CCFF"/>
        </a:accent5>
        <a:accent6>
          <a:srgbClr val="027B60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11">
        <a:dk1>
          <a:srgbClr val="000000"/>
        </a:dk1>
        <a:lt1>
          <a:srgbClr val="FFFFFF"/>
        </a:lt1>
        <a:dk2>
          <a:srgbClr val="01486B"/>
        </a:dk2>
        <a:lt2>
          <a:srgbClr val="002A58"/>
        </a:lt2>
        <a:accent1>
          <a:srgbClr val="439DFF"/>
        </a:accent1>
        <a:accent2>
          <a:srgbClr val="02886B"/>
        </a:accent2>
        <a:accent3>
          <a:srgbClr val="FFFFFF"/>
        </a:accent3>
        <a:accent4>
          <a:srgbClr val="000000"/>
        </a:accent4>
        <a:accent5>
          <a:srgbClr val="B0CCFF"/>
        </a:accent5>
        <a:accent6>
          <a:srgbClr val="027B60"/>
        </a:accent6>
        <a:hlink>
          <a:srgbClr val="03B58F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12">
        <a:dk1>
          <a:srgbClr val="000000"/>
        </a:dk1>
        <a:lt1>
          <a:srgbClr val="FFFFFF"/>
        </a:lt1>
        <a:dk2>
          <a:srgbClr val="01486B"/>
        </a:dk2>
        <a:lt2>
          <a:srgbClr val="002A58"/>
        </a:lt2>
        <a:accent1>
          <a:srgbClr val="439DFF"/>
        </a:accent1>
        <a:accent2>
          <a:srgbClr val="02886B"/>
        </a:accent2>
        <a:accent3>
          <a:srgbClr val="FFFFFF"/>
        </a:accent3>
        <a:accent4>
          <a:srgbClr val="000000"/>
        </a:accent4>
        <a:accent5>
          <a:srgbClr val="B0CCFF"/>
        </a:accent5>
        <a:accent6>
          <a:srgbClr val="027B60"/>
        </a:accent6>
        <a:hlink>
          <a:srgbClr val="03B58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13">
        <a:dk1>
          <a:srgbClr val="000000"/>
        </a:dk1>
        <a:lt1>
          <a:srgbClr val="FFFFFF"/>
        </a:lt1>
        <a:dk2>
          <a:srgbClr val="01486B"/>
        </a:dk2>
        <a:lt2>
          <a:srgbClr val="002A58"/>
        </a:lt2>
        <a:accent1>
          <a:srgbClr val="439DFF"/>
        </a:accent1>
        <a:accent2>
          <a:srgbClr val="02886B"/>
        </a:accent2>
        <a:accent3>
          <a:srgbClr val="FFFFFF"/>
        </a:accent3>
        <a:accent4>
          <a:srgbClr val="000000"/>
        </a:accent4>
        <a:accent5>
          <a:srgbClr val="B0CCFF"/>
        </a:accent5>
        <a:accent6>
          <a:srgbClr val="027B60"/>
        </a:accent6>
        <a:hlink>
          <a:srgbClr val="07B14C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14">
        <a:dk1>
          <a:srgbClr val="000000"/>
        </a:dk1>
        <a:lt1>
          <a:srgbClr val="FFFFFF"/>
        </a:lt1>
        <a:dk2>
          <a:srgbClr val="01486B"/>
        </a:dk2>
        <a:lt2>
          <a:srgbClr val="002A58"/>
        </a:lt2>
        <a:accent1>
          <a:srgbClr val="439DFF"/>
        </a:accent1>
        <a:accent2>
          <a:srgbClr val="02886B"/>
        </a:accent2>
        <a:accent3>
          <a:srgbClr val="FFFFFF"/>
        </a:accent3>
        <a:accent4>
          <a:srgbClr val="000000"/>
        </a:accent4>
        <a:accent5>
          <a:srgbClr val="B0CCFF"/>
        </a:accent5>
        <a:accent6>
          <a:srgbClr val="027B60"/>
        </a:accent6>
        <a:hlink>
          <a:srgbClr val="8ED80A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15">
        <a:dk1>
          <a:srgbClr val="000000"/>
        </a:dk1>
        <a:lt1>
          <a:srgbClr val="FFFFFF"/>
        </a:lt1>
        <a:dk2>
          <a:srgbClr val="01486B"/>
        </a:dk2>
        <a:lt2>
          <a:srgbClr val="002A58"/>
        </a:lt2>
        <a:accent1>
          <a:srgbClr val="1182FF"/>
        </a:accent1>
        <a:accent2>
          <a:srgbClr val="02886B"/>
        </a:accent2>
        <a:accent3>
          <a:srgbClr val="FFFFFF"/>
        </a:accent3>
        <a:accent4>
          <a:srgbClr val="000000"/>
        </a:accent4>
        <a:accent5>
          <a:srgbClr val="AAC1FF"/>
        </a:accent5>
        <a:accent6>
          <a:srgbClr val="027B60"/>
        </a:accent6>
        <a:hlink>
          <a:srgbClr val="8ED80A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16">
        <a:dk1>
          <a:srgbClr val="000000"/>
        </a:dk1>
        <a:lt1>
          <a:srgbClr val="FFFFFF"/>
        </a:lt1>
        <a:dk2>
          <a:srgbClr val="01486B"/>
        </a:dk2>
        <a:lt2>
          <a:srgbClr val="002A58"/>
        </a:lt2>
        <a:accent1>
          <a:srgbClr val="0075F6"/>
        </a:accent1>
        <a:accent2>
          <a:srgbClr val="02886B"/>
        </a:accent2>
        <a:accent3>
          <a:srgbClr val="FFFFFF"/>
        </a:accent3>
        <a:accent4>
          <a:srgbClr val="000000"/>
        </a:accent4>
        <a:accent5>
          <a:srgbClr val="AABDFA"/>
        </a:accent5>
        <a:accent6>
          <a:srgbClr val="027B60"/>
        </a:accent6>
        <a:hlink>
          <a:srgbClr val="8ED80A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GDIntro2006</Template>
  <TotalTime>12247</TotalTime>
  <Words>2227</Words>
  <Application>Microsoft Office PowerPoint</Application>
  <PresentationFormat>On-screen Show (4:3)</PresentationFormat>
  <Paragraphs>873</Paragraphs>
  <Slides>180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180</vt:i4>
      </vt:variant>
    </vt:vector>
  </HeadingPairs>
  <TitlesOfParts>
    <vt:vector size="192" baseType="lpstr">
      <vt:lpstr>Arial Unicode MS</vt:lpstr>
      <vt:lpstr>Meiryo</vt:lpstr>
      <vt:lpstr>Arial</vt:lpstr>
      <vt:lpstr>augie</vt:lpstr>
      <vt:lpstr>Calibri</vt:lpstr>
      <vt:lpstr>Helvetica</vt:lpstr>
      <vt:lpstr>Symbol</vt:lpstr>
      <vt:lpstr>TUE Meta</vt:lpstr>
      <vt:lpstr>Verdana</vt:lpstr>
      <vt:lpstr>Wingdings</vt:lpstr>
      <vt:lpstr>Level</vt:lpstr>
      <vt:lpstr>Vergelijking</vt:lpstr>
      <vt:lpstr>2IMA20  Algorithms for Geographic Data</vt:lpstr>
      <vt:lpstr>Cartograms</vt:lpstr>
      <vt:lpstr>Cartograms</vt:lpstr>
      <vt:lpstr>Cartograms</vt:lpstr>
      <vt:lpstr>Types of cartograms</vt:lpstr>
      <vt:lpstr>American election 2012</vt:lpstr>
      <vt:lpstr>American election 2012</vt:lpstr>
      <vt:lpstr>British TV in 2010</vt:lpstr>
      <vt:lpstr>Non-contiguous area cartogram</vt:lpstr>
      <vt:lpstr>Dorling cartogram</vt:lpstr>
      <vt:lpstr>Mosaic cartograms (by Dorling)</vt:lpstr>
      <vt:lpstr>Mosaic cartograms</vt:lpstr>
      <vt:lpstr>Mosaic cartograms</vt:lpstr>
      <vt:lpstr>Rectangular cartograms</vt:lpstr>
      <vt:lpstr>Rectangular cartograms</vt:lpstr>
      <vt:lpstr>Rectangular cartograms</vt:lpstr>
      <vt:lpstr>Rectangular cartograms</vt:lpstr>
      <vt:lpstr>Table Cartograms</vt:lpstr>
      <vt:lpstr>Other applications </vt:lpstr>
      <vt:lpstr>Rectangular Cartograms</vt:lpstr>
      <vt:lpstr>Rectangular cartograms</vt:lpstr>
      <vt:lpstr>Correct adjacencies</vt:lpstr>
      <vt:lpstr>Correct areas</vt:lpstr>
      <vt:lpstr>Graph-theoretic formulation</vt:lpstr>
      <vt:lpstr>Rectangular duals</vt:lpstr>
      <vt:lpstr>Rectangular duals and layouts</vt:lpstr>
      <vt:lpstr>Problems on maps</vt:lpstr>
      <vt:lpstr>Face graph</vt:lpstr>
      <vt:lpstr>Realizable …</vt:lpstr>
      <vt:lpstr>PowerPoint Presentation</vt:lpstr>
      <vt:lpstr>Rectangular layout</vt:lpstr>
      <vt:lpstr>Regular Edge Labeling</vt:lpstr>
      <vt:lpstr>Rectangular Layouts</vt:lpstr>
      <vt:lpstr>Distributive Lattice</vt:lpstr>
      <vt:lpstr>Correct areas</vt:lpstr>
      <vt:lpstr>Possible solutions</vt:lpstr>
      <vt:lpstr>Possible solutions</vt:lpstr>
      <vt:lpstr>Lower Bound</vt:lpstr>
      <vt:lpstr>Lower Bound</vt:lpstr>
      <vt:lpstr>Lower Bound</vt:lpstr>
      <vt:lpstr>Lower Bound</vt:lpstr>
      <vt:lpstr>Lower Bound</vt:lpstr>
      <vt:lpstr>Lower Bound</vt:lpstr>
      <vt:lpstr>Upper Bound</vt:lpstr>
      <vt:lpstr>Upper Bound</vt:lpstr>
      <vt:lpstr>Upper Bound</vt:lpstr>
      <vt:lpstr>Upper Bound</vt:lpstr>
      <vt:lpstr>Possible solutions</vt:lpstr>
      <vt:lpstr>Possible solutions</vt:lpstr>
      <vt:lpstr>Area-universal layouts</vt:lpstr>
      <vt:lpstr>Area-universal layouts</vt:lpstr>
      <vt:lpstr>One-sided layouts</vt:lpstr>
      <vt:lpstr>One-sided layouts</vt:lpstr>
      <vt:lpstr>One-sided layouts</vt:lpstr>
      <vt:lpstr>Equivalent layouts</vt:lpstr>
      <vt:lpstr>Equivalent layouts</vt:lpstr>
      <vt:lpstr>Equivalent layouts</vt:lpstr>
      <vt:lpstr>Equivalent layouts</vt:lpstr>
      <vt:lpstr>Equivalent layouts</vt:lpstr>
      <vt:lpstr>Equivalent layouts</vt:lpstr>
      <vt:lpstr>Equivalent layouts</vt:lpstr>
      <vt:lpstr>Order-equivalent layouts</vt:lpstr>
      <vt:lpstr>Order-equivalent layouts</vt:lpstr>
      <vt:lpstr>There can be only one … </vt:lpstr>
      <vt:lpstr>… and there always is one. </vt:lpstr>
      <vt:lpstr>Area-universality and one-sidedness</vt:lpstr>
      <vt:lpstr>Rectangular duals</vt:lpstr>
      <vt:lpstr>Rectangular duals</vt:lpstr>
      <vt:lpstr>One-sided duals?</vt:lpstr>
      <vt:lpstr>Finding one-sided layouts</vt:lpstr>
      <vt:lpstr>Remove non-trivial separating four-cycles</vt:lpstr>
      <vt:lpstr>Remove non-trivial separating four-cycles</vt:lpstr>
      <vt:lpstr>Regular edge labeling</vt:lpstr>
      <vt:lpstr>Regular edge labeling</vt:lpstr>
      <vt:lpstr>Regular edge labeling</vt:lpstr>
      <vt:lpstr>Layouts that are not one-sided …</vt:lpstr>
      <vt:lpstr>Distributive lattice of RELs</vt:lpstr>
      <vt:lpstr>Distributive lattice of RELs</vt:lpstr>
      <vt:lpstr>Finding one-sided layouts</vt:lpstr>
      <vt:lpstr>Possible solutions</vt:lpstr>
      <vt:lpstr>Possible solutions</vt:lpstr>
      <vt:lpstr>Rectilinear cartograms</vt:lpstr>
      <vt:lpstr>PowerPoint Presentation</vt:lpstr>
      <vt:lpstr>Correct adjacencies</vt:lpstr>
      <vt:lpstr>Correct areas</vt:lpstr>
      <vt:lpstr>Outline</vt:lpstr>
      <vt:lpstr>Outline</vt:lpstr>
      <vt:lpstr>Outline</vt:lpstr>
      <vt:lpstr>Constructing the dual graph</vt:lpstr>
      <vt:lpstr>Constructing the dual graph</vt:lpstr>
      <vt:lpstr>Constructing the dual graph</vt:lpstr>
      <vt:lpstr>Constructing the dual graph</vt:lpstr>
      <vt:lpstr>Constructing the dual graph</vt:lpstr>
      <vt:lpstr>Constructing the dual graph</vt:lpstr>
      <vt:lpstr>Constructing the dual graph</vt:lpstr>
      <vt:lpstr>Constructing the dual graph</vt:lpstr>
      <vt:lpstr>Constructing the dual graph</vt:lpstr>
      <vt:lpstr>Constructing the dual graph</vt:lpstr>
      <vt:lpstr>Rectangular dual</vt:lpstr>
      <vt:lpstr>Rectangular dual</vt:lpstr>
      <vt:lpstr>Rectangular dual</vt:lpstr>
      <vt:lpstr>BSP</vt:lpstr>
      <vt:lpstr>Correct areas</vt:lpstr>
      <vt:lpstr>Correct adjacencies</vt:lpstr>
      <vt:lpstr>Correct areas again</vt:lpstr>
      <vt:lpstr>Final cartogram</vt:lpstr>
      <vt:lpstr>Possible solutions</vt:lpstr>
      <vt:lpstr>Possible solutions</vt:lpstr>
      <vt:lpstr>Regular edge labelings in practice</vt:lpstr>
      <vt:lpstr>Evolution strategy</vt:lpstr>
      <vt:lpstr>Quality criteria</vt:lpstr>
      <vt:lpstr>Quality criteria – relative positions</vt:lpstr>
      <vt:lpstr>Experimental results</vt:lpstr>
      <vt:lpstr>United States (63 regions)</vt:lpstr>
      <vt:lpstr>US: Population</vt:lpstr>
      <vt:lpstr>US: High School Graduates (%)</vt:lpstr>
      <vt:lpstr>US: Population per square mile</vt:lpstr>
      <vt:lpstr>US: Non-Hispanic White Population (%)</vt:lpstr>
      <vt:lpstr>Europe (65 regions)</vt:lpstr>
      <vt:lpstr>Europe: Population</vt:lpstr>
      <vt:lpstr>Europe: Account Balance</vt:lpstr>
      <vt:lpstr>Europe: Exports</vt:lpstr>
      <vt:lpstr>World (275 regions)</vt:lpstr>
      <vt:lpstr>World: population</vt:lpstr>
      <vt:lpstr>Possible solutions</vt:lpstr>
      <vt:lpstr>Possible solutions</vt:lpstr>
      <vt:lpstr>Rectangular Cartograms: the game!</vt:lpstr>
      <vt:lpstr>Mosaic Drawings and Cartograms</vt:lpstr>
      <vt:lpstr>Mosaic cartograms</vt:lpstr>
      <vt:lpstr>NY Times American Catholics</vt:lpstr>
      <vt:lpstr>Leicestershire deprivation</vt:lpstr>
      <vt:lpstr>Swiss population</vt:lpstr>
      <vt:lpstr>Making mosaic cartograms</vt:lpstr>
      <vt:lpstr>Mosaic drawings</vt:lpstr>
      <vt:lpstr>Mosaic drawings: definition</vt:lpstr>
      <vt:lpstr>Simple mosaic drawings</vt:lpstr>
      <vt:lpstr>From maps to mosaic drawings</vt:lpstr>
      <vt:lpstr>From maps to better mosaic drawings</vt:lpstr>
      <vt:lpstr>Algorithm sketch</vt:lpstr>
      <vt:lpstr>Quality criteria</vt:lpstr>
      <vt:lpstr>Quality criteria: cartographic error</vt:lpstr>
      <vt:lpstr>Quality criteria: region shapes</vt:lpstr>
      <vt:lpstr>Quality criteria: relative positions</vt:lpstr>
      <vt:lpstr>Quality criteria: resolution</vt:lpstr>
      <vt:lpstr>Mosaic drawing to cartogram</vt:lpstr>
      <vt:lpstr>Mosaic drawing to cartogram</vt:lpstr>
      <vt:lpstr>Mosaic drawing to cartogram</vt:lpstr>
      <vt:lpstr>Mosaic drawing to cartogram</vt:lpstr>
      <vt:lpstr>Mosaic drawing to cartogram</vt:lpstr>
      <vt:lpstr>Mosaic drawing to cartogram</vt:lpstr>
      <vt:lpstr>Mosaic drawing to cartogram</vt:lpstr>
      <vt:lpstr>Mosaic drawing to cartogram</vt:lpstr>
      <vt:lpstr>Mosaic drawing to cartogram</vt:lpstr>
      <vt:lpstr>Mosaic drawing to cartogram</vt:lpstr>
      <vt:lpstr>Mosaic drawing to cartogram</vt:lpstr>
      <vt:lpstr>Mosaic drawing to cartogram</vt:lpstr>
      <vt:lpstr>Mosaic drawing to cartogram</vt:lpstr>
      <vt:lpstr>Mosaic drawing to cartogram</vt:lpstr>
      <vt:lpstr>Mosaic drawing to cartogram</vt:lpstr>
      <vt:lpstr>Mosaic drawing to cartogram</vt:lpstr>
      <vt:lpstr>Mosaic drawing to cartogram</vt:lpstr>
      <vt:lpstr>Mosaic drawing to cartogram</vt:lpstr>
      <vt:lpstr>Mosaic drawing to cartogram</vt:lpstr>
      <vt:lpstr>Mosaic drawing to cartogram</vt:lpstr>
      <vt:lpstr>Mosaic drawing to cartogram</vt:lpstr>
      <vt:lpstr>Mosaic drawing to cartogram</vt:lpstr>
      <vt:lpstr>Mosaic drawing to cartogram</vt:lpstr>
      <vt:lpstr>Mosaic drawing to cartogram</vt:lpstr>
      <vt:lpstr>Mosaic drawing to cartogram</vt:lpstr>
      <vt:lpstr>Mosaic drawing to cartogram</vt:lpstr>
      <vt:lpstr>US elections</vt:lpstr>
      <vt:lpstr>US elections</vt:lpstr>
      <vt:lpstr>Starbucks</vt:lpstr>
      <vt:lpstr>Starbucks</vt:lpstr>
      <vt:lpstr>Europe population</vt:lpstr>
      <vt:lpstr>Other cartogram-like maps …</vt:lpstr>
      <vt:lpstr>Migration in Ireland  1851 - 1911</vt:lpstr>
      <vt:lpstr>Migration in Ireland  1851 - 1911</vt:lpstr>
      <vt:lpstr>Migration in Ireland  1851 - 1911</vt:lpstr>
      <vt:lpstr>Migration in Ireland  1851 - 1911</vt:lpstr>
    </vt:vector>
  </TitlesOfParts>
  <Company>Technische Universiteit Eindhoven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2IL05 Data Structures</dc:title>
  <dc:creator>Bettina Speckmann</dc:creator>
  <cp:lastModifiedBy>Speckmann, B.</cp:lastModifiedBy>
  <cp:revision>1011</cp:revision>
  <dcterms:created xsi:type="dcterms:W3CDTF">2007-08-26T17:39:31Z</dcterms:created>
  <dcterms:modified xsi:type="dcterms:W3CDTF">2016-03-08T14:32:47Z</dcterms:modified>
</cp:coreProperties>
</file>